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presProps" Target="presProps.xml"/>
  <Relationship Id="rId122" Type="http://schemas.openxmlformats.org/officeDocument/2006/relationships/viewProps" Target="viewProps.xml"/>
  <Relationship Id="rId1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del barco y familias de productos»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del barco y familias de productos»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del barco y familias de productos»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del barco y familias de productos»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del barco y familias de productos»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del barco y familias de producto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barco no es una superficie: es un mapa de zona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barco no es una superficie: es un mapa de zonas»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apa-zon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nueve zonas del barco con la exigencia dominante, la familia de sistema que corresponde y el daño que se produce si se equivocó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zona tiene un daño principal. La familia de sistema se elige por ese daño, no por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vantar el mapa de zonas del barco y encajar en cada una la familia de sistema que l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mapa no hay recomendación: cada zona tiene una exigencia distinta y una familia de sistema distinta. La pregunta «qué zonas quiere» no sirve, porque el cliente no distingue obra viva de obra muerta y normalmente no es quien decide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 zona define la exigencia dominante y, con ella, la familia de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producto regulado» (2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producto regulado» (3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producto regulado» (4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Obra viva: el antifouling es un producto regulado» (5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antes-de-vender-antifouling.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vender un antifouling: documentación, uso autorizado, sistema anterior, estado del casco, condiciones de aplicación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La primera es siempre la documentación: sin ella no hay vent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8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vención AFS fue adoptada el 5 de octubre de 2001 y entró en vigor el 17 de septiembre de 2008. Prohíbe los compuestos organoestañados, como el tributilestaño, en las pinturas antifouling de los bu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Convención AFS de la OMI, adoptada en 2001 y en vigor desde 20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inta de flotación y francobordo: la franja que más se ve»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inta de flotación y francobordo: la franja que más se ve»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ranja-y-francobor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a franja de flotación, el francobordo y la línea de carga: qué es cada una, qué daño concentra y qué hay que preguntar en e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cosas que se confunden a menudo y que el varadero tiene que distinguir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anja · amarre · francobordo · mínimo · c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nja de flotación es la zona de transición entre obra viva y obra muerta; el francobordo lo fija la Convención internacional sobre las líneas de carga de la OMI, y por eso la línea de separación no se decide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franja de flotación, francobordo y las tres preguntas de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Obra muerta y superestructura: sol, sal y agua dulce» (2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Obra muerta y superestructura: sol, sal y agua dulce» (3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Obra muerta y superestructura: sol, sal y agua dulce» (4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obra-muer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obra muerta y obra viva con el daño dominante, el material y la familia de sistem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s mitades del mismo barco, dos lógicas distintas: la de abajo no sale del agua; la de arriba vive del sol y de la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tifouling del fondo y del patín de la quilla. → Obra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malte de la superestructura y del casetón de proa. → Obra m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ondo anticorrosivo del francobordo y del tangón. → Obra m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stema antideslizante de la cubierta de proa. →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stema antideslizante de la pasarela de popa. →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abado de las baldas y las molduras de la cocina de a bordo. → Interior y compart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otección del suelo de la sentina. → Interior y compart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eparador y sistema antideslizante de la regala de borda. →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y 4: el mapa de zonas y la diferencia entre obra viva y obra m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bierta, mástil y jarcia: lo que se pisa, lo que se tensa y lo que no se pinta»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ubierta, mástil y jarcia: lo que se pisa, lo que se tensa y lo que no se pinta»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ubierta-mastil-jar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elementos de cubierta, mástil y jarcia con lo que le ocurre y lo que correspon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elementos, cinco reglas. En dos de ellos, la respuesta correcta es dejar el elemento sin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bierta y pasarela → Abrasión de las suelas y agua estancada con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amanos y regalas → Abrasión continua de manos y ropa, y contacto con 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arcia de dacron → Roce contra los elementos de paso y tensión: no se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rminales, motones y eslabones → Fricción y corrosión: se dejan sin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rrajes de acero, inox y aluminio en contacto → Corrosión galvánica por presencia de agua sa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abrasión en cubierta, metal de apoyo y corrosión galvánica en las un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bina, sentina y compartimento de motor»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bina, sentina y compartimento de motor»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bina, sentina y compartimento de motor»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interi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a cabina, la sentina y el compartimento de motor: daño dominante, requisito previo y condición en la que no se inter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interiores, tres reglas. En uno de ellos, la respuesta correcta es n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tocar un compartimento de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r con el armador o el patrón quién autoriza la intervención y con qué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tocar un compartimento de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la ventilación y descartar vapores inflamables antes de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tocar un compartimento de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ir qué superficie se va a tratar: metal, cableado, pintura anterior o mor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tocar un compartimento de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que el sistema previsto es compatible con lo que hay y que su ficha admite es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tocar un compartimento de mo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r la limpieza de residuos de aceite y la gestión de trapos y contenedores contami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compartimento de motor se puede pintar con cualquier esmalte, porque allí no entra el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mpartimento de motor no se trata con criterio de mostrar y la sentina no es una superficie de interior: es un compartimento con agua estancada, aceite y limpieza agresiva. Intervenir sin autorización ni condiciones de seguridad es un riesgo, no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cabina, sentina y compartimento de motor, con sus cuatro condiciones prev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amilias de productos: qué resuelve cada una y qué no»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amilias de productos: qué resuelve cada una y qué no»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Familias de productos: qué resuelve cada una y qué no» (4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famil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as familias de producto náutico y la propiedad que resuelv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familias, seis funciones. La carta de una familia no sustituye al plano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explico que hay que ver qué lleva el casco y en qué estado están las ampollas antes de elegir el sistema, y que eso lo decide quien va a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onocer la capa anterior y el estado del soporte no hay sistema que defender: la compatibilidad se comprueba en la ficha y, si no consta, se documenta la duda antes de vender. La respuesta que se apoya en «casi todos» o en una prueba improvisada no es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4 y 8: la documentación del producto, el estado del soporte y la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spuesta con confianza»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mpatibilidad: la pregunta que decide la obra» (2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mpatibilidad: la pregunta que decide la obra» (3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compat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respuesta de mostrador basada en suposiciones y una respuesta basada en los tres datos de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regunta, dos respuestas. Una se apoya en datos; la otra, en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isma marca es un indicio, no una compatibilidad. La compatibilidad la declara la ficha técnica de cada producto y, si el sistema anterior no consta, se pide el dato o se documenta la duda antes d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tres datos de compatibilidad y el valor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el velero de nueve metros con tres frente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9-camin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encadenados: entrevista, mapa de zonas, elección de sistemas, comprobación de compatibilidad y entrega del mapa por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Cada uno deja un dato que permite 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velero de Cala Gamb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vista: PRFV, nueve metros, sistema epoxi en la última varada, mucha carga en verano, varada en tre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velero de Cala Gamb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pa: obra viva con inmersión, franja de flotación con abrasión y sal, obra muerta con luz, cubierta con pis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velero de Cala Gamb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stemas: sistema de obra viva con antifouling, franja de flotación con el mismo sistema y acabado de color, cubierta con sistema antidesliz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velero de Cala Gamb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tibilidad: el parte de varadero confirma el sistema anterior, que es compatible con el producto pro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velero de Cala Gamb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mapa por zonas con la recomendación y una lista de pendiente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velero de Cala Gamb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rivación: el estado de las ampollas y la decisión de volver al material base van a dirección técnica y a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por el material del casco, el sistema anterior, la carga y la fecha de varada. → Enumerar las zonas del barco y asignar a cada una la exigencia que la domina. → Asignar a cada zona la familia de sistema que responde a su exigencia dominante. → Contrastar el sistema propuesto con la ficha y con lo que consta de la capa anterior. → Entregar el mapa por zonas con la recomendación y los pendiente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un detalle de forma: sin los datos de la entrevista no hay mapa, sin mapa no hay sistema y sin compatibilidad no hay recomendación que se pueda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os cinco pasos del método y el ejempl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rdenar la secuencia»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límites del mostrador: qué se dice y qué no»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límites del mostrador: qué se dice y qué no» (3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le orienta con la documentación del producto y sus condiciones de uso, y se le explica que el plazo de entrega y cualquier garantía los confirm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mportamiento del antifouling depende del agua, la temperatura y el tiempo de fondeo: el fabricante es quien puede decir algo y con qué condiciones. Los plazos de entrega y las garantías los confirma direc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10: las condiciones de uso del producto y los límites de lo que se compromet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zonas-del-barco-y-familias-de-producto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pción múltiple»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zonas y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zonas y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zonas y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fine una zona del b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xigencia que la domina: inmersión, sal, luz, abrasión, humedad o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francobo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stancia vertical entre la línea de cubierta y la línea de agua; la fija la Convención de las líneas de carga de la OM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ntifouling es un cas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tá regulado por el Reglamento (UE) 528/2012 de biocidas y por la Convención AFS de la OMI, que prohíbe los organoestañ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datos sostienen la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lleva puesto el casco, en qué estado está y qué sistema se propone con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inta en un b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jarcia de dacron y los terminales y motones, salvo indicación expresa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lo que no con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scribe como pendiente, con el motivo y con quién puede darlo,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mapear un barco y elegir su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zonas-del-barco-y-familias-de-producto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mapear un barco y elegir su sistema?» (2 de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mapear un barco y elegir su sistema?»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7).]]></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7).]]></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7).]]></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7).]]></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7).]]></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25" r:id="rId1"/>
    <p:sldLayoutId id="2482439126" r:id="rId2"/>
    <p:sldLayoutId id="2482439127" r:id="rId3"/>
    <p:sldLayoutId id="24824391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2e8644d2f290b3a0e36b674be78553793d7038db3a0af4a1.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apa-zonas2.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antes-de-vender-antifouling3.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ranja-y-francobordo4.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obra-muerta5.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ubierta-mastil-jarcia6.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interiores7.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familias8.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compatibilidad9.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9-camino10.jpg"/>
  <Relationship Id="rId3" Type="http://schemas.openxmlformats.org/officeDocument/2006/relationships/hyperlink" Target="https://pinturasespecializadas.lumbre.lat/object/zonas-del-barco-y-familias-de-productos" TargetMode="External"/>
  <Relationship Id="rId4" Type="http://schemas.openxmlformats.org/officeDocument/2006/relationships/hyperlink" Target="https://pinturasespecializadas.lumbre.lat/object/zonas-del-barco-y-familias-de-productos" TargetMode="External"/>
  <Relationship Id="rId5"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hyperlink" Target="https://pinturasespecializadas.lumbre.lat/object/zonas-del-barco-y-familias-de-productos" TargetMode="External"/>
  <Relationship Id="rId4"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zonas-del-barco-y-familias-de-productos" TargetMode="External"/>
  <Relationship Id="rId3" Type="http://schemas.openxmlformats.org/officeDocument/2006/relationships/notesSlide" Target="../notesSlides/notesSlide1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Zo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r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mil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zonas-del-barco-y-familias-de-product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el mapa de zonas de un barco, asociar a cada zona la exigencia que la domina (inmersión, sal, luz, abrasión, humedad, temperatura) y la familia de sistema que le corresponde, distinguir la obra viva de la obra muerta, explicar por qué el antifouling es un producto regulado por el Reglamento (UE) 528/2012 de biocidas y por la Convención AFS de la OMI, y decidir qué se resuelve en el mostrador y qué se deriva a dirección técnica, al varadero o al fabrica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náutica. Enseña a no vender «pintura para barcos», sino un sistema por zonas: qué zonas tiene un barco, qué daño domina en cada una, qué familia de producto responde a ese daño, por qué el antifouling tiene marco normativo propio y qué se comprueba en la ficha antes de vender cualquier sistem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áutica · zonas del barco · obra viva · antifouling · familias de sistemas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ficticio). Un sábado por la mañana entra en el mostrador del centro una pareja de armadores de un velero de nueve metros amarrado en el Club Náutico de Cala Gamba. Traen dos fotos: la proa, con una franja descolorida justo en la línea de agua, y la popa, con la pintura del dipping ampollada. Dicen: «Queremos pintar el barco entero antes de la temporada que vi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rás, un patrón de una lancha de trabajo de la zona pregunta por un bote para el interior de la cabina y por el coste de un sistema completo para el fondo. Los dos necesitan lo mismo con la misma palabra: pinta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arco de la pareja tiene nueve zonas que no piden lo mismo, y una de ellas, la obra viva, está regulada: no se vende igual que el resto. Nadie ha levantado todavía el mapa por zonas, y la varada se ha de cerrar en tres semanas. Todo lo que sigue es un caso inventado para practicar el método; los nombres, las fechas y las referencias son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vantar el mapa de zonas de un barco, asociar a cada zona la exigencia que la domina (inmersión, sal, luz, abrasión, humedad, temperatura) y la familia de sistema que le corresponde, distinguir la obra viva de la obra muerta, explicar por qué el antifouling es un producto regulado por el Reglamento (UE) 528/2012 de biocidas y por la Convención AFS de la OMI, y decidir qué se resuelve en el mostrador y qué se deriva a dirección técnica, al varadero o al fabrica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en la convención internacional o en la ficha técnica y de seguridad cit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mostrador; no es, por sí solo, una política de Pinturas Especializada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catálogo, acuerdos con varaderos, plazos, garantías y responsabilidades que debe confirmar dirección técnic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las cifras y los nombres marcados como ficticios sirven para practicar; no son datos de la empresa ni de un cliente r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atálogo náutico de la empresa: qué familias y qué referencias hay disponibles, en qué formatos y con qué existencias. El acuerdo con varaderos: qué se pide, qué aporta el cliente, quién aplica, cómo se contienen los residuos y quién fir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del barco y familias de producto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8]]></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ocumentación que acompaña a cada producto (ficha técnica, ficha de datos de seguridad y, en su caso, la autorización de biocide) y quién la comprueba en el mostrador. Los plazos de entrega, las garantías y los compromisos de servicio en una obra de varada, y quién los autoriza. El procedimiento de recogida de los residuos de obra (antifouling, disolventes y trapos contaminados) y el gestor autorizado que lo ejecuta.]]></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de consulta de compatibilidad cuando la respuesta no está en la ficha técnica: a quién se escala y en qué plazo respon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bote de esmalte náutico que va bien en la superestructura puede ser un desastre en la cinta de flotación, y el producto que protege el casco en seco no tiene nada que ver con el que se aplica dentro de una cabina. La diferencia no la marca el color ni la marca del fabricante: la marca la z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zona se define por ]]></a:t>
            </a:r>
            <a:r>
              <a:rPr lang="en-US" b="1" strike="noStrike" sz="2100" spc="0" u="none" cap="none">
                <a:solidFill>
                  <a:srgbClr val="1B2438">
                    <a:alpha val="100000"/>
                  </a:srgbClr>
                </a:solidFill>
                <a:latin typeface="Calibri"/>
              </a:rPr>
              <a:t><![CDATA[la exigencia que la domina]]></a:t>
            </a:r>
            <a:r>
              <a:rPr lang="en-US" strike="noStrike" sz="2100" spc="0" u="none" cap="none">
                <a:solidFill>
                  <a:srgbClr val="1B2438">
                    <a:alpha val="100000"/>
                  </a:srgbClr>
                </a:solidFill>
                <a:latin typeface="Calibri"/>
              </a:rPr>
              <a:t><![CDATA[. En cada parte del barco hay un daño principal: la inmersión y la presión osmótica en la obra viva, la sal y la luz en la obra muerta, la abrasión de las suelas en cubierta, la humedad y la sal en las cabinas, la temperatura y el riesgo de incendio en el compartimento de motor. Cada zona pide un material y, sobre todo, pide un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preparación, imprimación, intermedios y acab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primer servicio que se le da a un cliente náutico no es un producto: es un ]]></a:t>
            </a:r>
            <a:r>
              <a:rPr lang="en-US" b="1"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Se le pregunta por la zona, por el material del casco, por lo que lleva puesto ahora y por la fecha de la varada, y se le entrega un esquema con qué va en cada parte. Un cliente que entiende el mapa no compra un bote: compra un sistema por zonas y vuelve al año con el mismo criteri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el mapa tiene nueve zonas. En un barco concreto puede haber más (la bafera, el cockpit, la mesa de cubierta, la guarnición), y esas se añaden al mapa en cuanto el cliente las nomb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arco no es una superficie: es un mapa de zonas]]></a:t>
            </a:r>
          </a:p>
        </p:txBody>
      </p:sp>
      <p:pic>
        <p:nvPicPr>
          <p:cNvPr id="3" name="" descr="Matriz de nueve zonas del barco con la exigencia dominante, la familia de sistema que corresponde y el daño que se produce si se equivocó el sistema.">
            <a:hlinkClick r:id="rId3" tooltip="Matriz de nueve zonas del barco con la exigencia dominante, la familia de sistema que corresponde y el daño que se produce si se equivocó el sistema."/>
          </p:cNvPr>
          <p:cNvPicPr>
            <a:picLocks noChangeAspect="1"/>
          </p:cNvPicPr>
          <p:nvPr>
            <p:ph type="pic" idx="1"/>
          </p:nvPr>
        </p:nvPicPr>
        <p:blipFill>
          <a:blip r:embed="rId2"/>
          <a:stretch>
            <a:fillRect/>
          </a:stretch>
        </p:blipFill>
        <p:spPr>
          <a:xfrm>
            <a:off x="2962275" y="1257300"/>
            <a:ext cx="32099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zona tiene un daño principal. La familia de sistema se elige por ese daño, no por el col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 barco no es una superficie: es un mapa de zo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areja de armadores pide «pintar el barco entero». ¿Qué es lo primero que hace el mostrado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der un esmalte náutico blanco para todo el barco, que es lo más práctico y lo que se lleva casi siempre.]]></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vantar el mapa de zonas del barco y encajar en cada una la familia de sistema que le correspond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r a que el cliente diga qué zonas quiere: él sabe mejor que nosotros dónde está el probl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pezar por el antifouling, que es lo que más dinero lleva, y el resto se ve despué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producto regula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viva es la parte del casco que vive dentro del agua, y ahí el daño es doble. Por un lado, el agua salada, la temperatura y la presión osmótica levantan ampollas en el gelcoat y aceleran la corrosión del acero. Por otro, el incrustante —algas, mejillones, gusanos— se fija al casco, ensucia la entrada al puerto, aumenta el rozamiento y puede tapar la toma de ag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producto regula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rus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o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28/20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urop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o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o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t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producto regula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cion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fouling]]></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judici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qu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F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p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t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í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oestañ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tilest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q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producto regula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bia en el mostrador con ese marco: el antifouling se vende con su documentación (ficha técnica y ficha de datos de seguridad) y con sus ]]></a:t>
            </a:r>
            <a:r>
              <a:rPr lang="en-US" b="1" strike="noStrike" sz="2100" spc="0" u="none" cap="none">
                <a:solidFill>
                  <a:srgbClr val="1B2438">
                    <a:alpha val="100000"/>
                  </a:srgbClr>
                </a:solidFill>
                <a:latin typeface="Calibri"/>
              </a:rPr>
              <a:t><![CDATA[condiciones de uso]]></a:t>
            </a:r>
            <a:r>
              <a:rPr lang="en-US" strike="noStrike" sz="2100" spc="0" u="none" cap="none">
                <a:solidFill>
                  <a:srgbClr val="1B2438">
                    <a:alpha val="100000"/>
                  </a:srgbClr>
                </a:solidFill>
                <a:latin typeface="Calibri"/>
              </a:rPr>
              <a:t><![CDATA[: sistema anterior compatible, temperatura del soporte, humedad, tiempo de secado y tiempo de inmersión. Y se explica sin rodeos que el comportamiento depende del agua, de la temperatura y del tiempo que el barco esté fonde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producto regula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hace nunca: prometer un número de temporadas de protección que el fabricante no dice, elegir antifouling sin saber qué lleva el casco, ni venderlo para un uso que no es el que dice su documen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Obra viva: el antifouling es un producto regulado]]></a:t>
            </a:r>
          </a:p>
        </p:txBody>
      </p:sp>
      <p:pic>
        <p:nvPicPr>
          <p:cNvPr id="3" name="" descr="Seis comprobaciones antes de vender un antifouling: documentación, uso autorizado, sistema anterior, estado del casco, condiciones de aplicación y entrega.">
            <a:hlinkClick r:id="rId3" tooltip="Seis comprobaciones antes de vender un antifouling: documentación, uso autorizado, sistema anterior, estado del casco, condiciones de aplicación y entrega."/>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La primera es siempre la documentación: sin ella no hay venta respons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Obra viva: el antifouling es un producto regul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vención internacional sobre el control de los sistemas antifouling perjudiciales para los buques (AFS), adoptada por la Organización Marítima Internacional, entró en vigor en el añ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________________]]></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inta de flotación y francobordo: la franja que más se 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nja que más se ve es la que está justo en la línea de agua, y es la que peor se trabaja. Es la zona de transición entre el antifouling y la pintura de obra muerta, y por su condición cambia a lo largo del día: mojada con el barco en el agua, seca y recalentada por el sol en la varada. Por eso concentra tres daños a la vez: la sal que cristaliza y corroe, la abrasión de las líneas de amarre y de los defensas, y la luz que degrada la pelíc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inta de flotación y francobordo: la franja que más se 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ncobo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ti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p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6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l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ncobo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fouling]]></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e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n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roportio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inta de flotación y francobordo: la franja que más se 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las tres preguntas que hay que hacer en el varadero y que casi nadie hace: dónde estaba la línea anterior, cuál es el calado del barco y si el barco trabaja cargado. Con esas tres respuestas, la franja se coloca donde toca; sin ellas, se coloca donde se ve bien en la rampa, que es exactamente donde se ve mal en el agu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inta de flotación y francobordo: la franja que más se ve]]></a:t>
            </a:r>
          </a:p>
        </p:txBody>
      </p:sp>
      <p:pic>
        <p:nvPicPr>
          <p:cNvPr id="3" name="" descr="Matriz con la franja de flotación, el francobordo y la línea de carga: qué es cada una, qué daño concentra y qué hay que preguntar en el varadero.">
            <a:hlinkClick r:id="rId3" tooltip="Matriz con la franja de flotación, el francobordo y la línea de carga: qué es cada una, qué daño concentra y qué hay que preguntar en el varader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cosas que se confunden a menudo y que el varadero tiene que distinguir antes de pi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inta de flotación y francobordo: la franja que más se v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___ de flotación el casco alterna contacto con agua salada y aire seco, y por eso concentra tres daños a la vez: la sal, la abrasión de las líneas de ___ y la luz. El ___ es la distancia vertical entre la línea de cubierta y la línea de agua, y la Convención internacional sobre las líneas de carga de la OMI fija su valor ___ y obliga a marcar esas líneas en el centro del ___.]]></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muerta y superestructura: sol, sal y agua dulc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ncima de la línea de agua, la exigencia cambia de golpe. Aquí no hay inmersión, pero hay ]]></a:t>
            </a:r>
            <a:r>
              <a:rPr lang="en-US" b="1" strike="noStrike" sz="2100" spc="0" u="none" cap="none">
                <a:solidFill>
                  <a:srgbClr val="1B2438">
                    <a:alpha val="100000"/>
                  </a:srgbClr>
                </a:solidFill>
                <a:latin typeface="Calibri"/>
              </a:rPr>
              <a:t><![CDATA[luz, sal y temperatura]]></a:t>
            </a:r>
            <a:r>
              <a:rPr lang="en-US" strike="noStrike" sz="2100" spc="0" u="none" cap="none">
                <a:solidFill>
                  <a:srgbClr val="1B2438">
                    <a:alpha val="100000"/>
                  </a:srgbClr>
                </a:solidFill>
                <a:latin typeface="Calibri"/>
              </a:rPr>
              <a:t><![CDATA[: el sol de verano y el frío del invierno cargan sobre la película, el salitre se deposita cuando el barco está amarrado cerca de una estructura portuaria y el agua dulce con la que se lavan las cubiertas se lleva la sal que se había acumul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muerta y superestructura: sol, sal y agua dulc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asco de PRFV el material de obra muerta es el ]]></a:t>
            </a:r>
            <a:r>
              <a:rPr lang="en-US" b="1" strike="noStrike" sz="2100" spc="0" u="none" cap="none">
                <a:solidFill>
                  <a:srgbClr val="1B2438">
                    <a:alpha val="100000"/>
                  </a:srgbClr>
                </a:solidFill>
                <a:latin typeface="Calibri"/>
              </a:rPr>
              <a:t><![CDATA[gelcoat]]></a:t>
            </a:r>
            <a:r>
              <a:rPr lang="en-US" strike="noStrike" sz="2100" spc="0" u="none" cap="none">
                <a:solidFill>
                  <a:srgbClr val="1B2438">
                    <a:alpha val="100000"/>
                  </a:srgbClr>
                </a:solidFill>
                <a:latin typeface="Calibri"/>
              </a:rPr>
              <a:t><![CDATA[, una capa de resina pigmentada de unos milímetros que lleva el color y el brillo. Pintar encima del gelcoat es una decisión, no un trámite: puede servir para renovar el acabado, pero si debajo el gelcoat está levantando ampollas o despegando, pintar encima no arregla nada, solo tapa el síntoma y retrasa el diagnóst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muerta y superestructura: sol, sal y agua dulc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asco de acero o de aluminio, la obra muerta es una superficie metálica y el orden importa: primero la preparación del metal, después el fondo anticorrosivo y solo entonces el acabado. Y en la superestructura de madera —tecas de cockpit, molduras, barandillas— hay que distinguir la madera expuesta al sol de la madera protegida bajo toldo, porque el mismo barniz dura una cosa y otra según dónde esté.]]></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muerta y superestructura: sol, sal y agua dulc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de venta es esta: en obra muerta lo que se vende con más frecuencia no es una pintura, es una ]]></a:t>
            </a:r>
            <a:r>
              <a:rPr lang="en-US" b="1" strike="noStrike" sz="2100" spc="0" u="none" cap="none">
                <a:solidFill>
                  <a:srgbClr val="1B2438">
                    <a:alpha val="100000"/>
                  </a:srgbClr>
                </a:solidFill>
                <a:latin typeface="Calibri"/>
              </a:rPr>
              <a:t><![CDATA[decisión sobre el soporte]]></a:t>
            </a:r>
            <a:r>
              <a:rPr lang="en-US" strike="noStrike" sz="2100" spc="0" u="none" cap="none">
                <a:solidFill>
                  <a:srgbClr val="1B2438">
                    <a:alpha val="100000"/>
                  </a:srgbClr>
                </a:solidFill>
                <a:latin typeface="Calibri"/>
              </a:rPr>
              <a:t><![CDATA[. Y esa decisión, cuando el soporte está levantando o cuando hay que volver al metal, es del varadero y de dirección técnica; el mostrador aporta la familia y la ficha, no el veredic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muerta y superestructura: sol, sal y agua dulce]]></a:t>
            </a:r>
          </a:p>
        </p:txBody>
      </p:sp>
      <p:pic>
        <p:nvPicPr>
          <p:cNvPr id="3" name="" descr="Comparación entre obra muerta y obra viva con el daño dominante, el material y la familia de sistema de cada una.">
            <a:hlinkClick r:id="rId3" tooltip="Comparación entre obra muerta y obra viva con el daño dominante, el material y la familia de sistema de cada una."/>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s mitades del mismo barco, dos lógicas distintas: la de abajo no sale del agua; la de arriba vive del sol y de la s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Obra muerta y superestructura: sol, sal y agua dulc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a zona del barco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ra viv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ra muer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biert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ior y compartiment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ifouling del fondo y del patín de la quil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malte de la superestructura y del casetón de pro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ndo anticorrosivo del francobordo y del tang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stema antideslizante de la cubierta de pro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stema antideslizante de la pasarela de pop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abado de las baldas y las molduras de la cocina de a bord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otección del suelo de la sentin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eparador y sistema antideslizante de la regala de bord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bierta, mástil y jarcia: lo que se pisa, lo que se tensa y lo que no se pi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ubierta el daño no es la sal: es la ]]></a:t>
            </a:r>
            <a:r>
              <a:rPr lang="en-US" b="1" strike="noStrike" sz="2100" spc="0" u="none" cap="none">
                <a:solidFill>
                  <a:srgbClr val="1B2438">
                    <a:alpha val="100000"/>
                  </a:srgbClr>
                </a:solidFill>
                <a:latin typeface="Calibri"/>
              </a:rPr>
              <a:t><![CDATA[abrasión]]></a:t>
            </a:r>
            <a:r>
              <a:rPr lang="en-US" strike="noStrike" sz="2100" spc="0" u="none" cap="none">
                <a:solidFill>
                  <a:srgbClr val="1B2438">
                    <a:alpha val="100000"/>
                  </a:srgbClr>
                </a:solidFill>
                <a:latin typeface="Calibri"/>
              </a:rPr>
              <a:t><![CDATA[. Suelas, chanclas y la empunadura del timón van machacando la película, y la sal de la cubierta se queda quieta en las depresiones. El sistema antideslizante resuelve las dos cosas, pero exige preparación y un estado del soporte limpio y seco: sobre una cubierta con degradación, polvo de sal o humedad, el grano antideslizante no agarra y el resultado es una superficie que parece antideslizante y no lo 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bierta, mástil y jarcia: lo que se pisa, lo que se tensa y lo que no se pi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ástil y la jarcia son otro caso. Un jarcia de dacron no se pinta: el cabo se deteriora por el roce contra los elementos de paso y por la tensión, y una capa de pintura sobre el tejido acelera el daño. Los terminales, las motones, las anillas y los eslabones de cadena se dejan como vienen, porque rozan y porque el fabricante de la jarcia y el del cabo han dado sus propias instrucciones. Lo que sí necesita protección es el ]]></a:t>
            </a:r>
            <a:r>
              <a:rPr lang="en-US" b="1" strike="noStrike" sz="2100" spc="0" u="none" cap="none">
                <a:solidFill>
                  <a:srgbClr val="1B2438">
                    <a:alpha val="100000"/>
                  </a:srgbClr>
                </a:solidFill>
                <a:latin typeface="Calibri"/>
              </a:rPr>
              <a:t><![CDATA[metal de apoyo]]></a:t>
            </a:r>
            <a:r>
              <a:rPr lang="en-US" strike="noStrike" sz="2100" spc="0" u="none" cap="none">
                <a:solidFill>
                  <a:srgbClr val="1B2438">
                    <a:alpha val="100000"/>
                  </a:srgbClr>
                </a:solidFill>
                <a:latin typeface="Calibri"/>
              </a:rPr>
              <a:t><![CDATA[: mástil, tangón, herrajes de inox y de alumin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bierta, mástil y jarcia: lo que se pisa, lo que se tensa y lo que no se pi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í aparece el otro daño: la ]]></a:t>
            </a:r>
            <a:r>
              <a:rPr lang="en-US" b="1" strike="noStrike" sz="2100" spc="0" u="none" cap="none">
                <a:solidFill>
                  <a:srgbClr val="1B2438">
                    <a:alpha val="100000"/>
                  </a:srgbClr>
                </a:solidFill>
                <a:latin typeface="Calibri"/>
              </a:rPr>
              <a:t><![CDATA[corrosión galvánica]]></a:t>
            </a:r>
            <a:r>
              <a:rPr lang="en-US" strike="noStrike" sz="2100" spc="0" u="none" cap="none">
                <a:solidFill>
                  <a:srgbClr val="1B2438">
                    <a:alpha val="100000"/>
                  </a:srgbClr>
                </a:solidFill>
                <a:latin typeface="Calibri"/>
              </a:rPr>
              <a:t><![CDATA[. Cuando dos metales distintos se tocan en presencia de agua salada, el menos noble se corroe. Un anodizado de aluminio junto a un acero sin tratar se come; un perno de acero inoxidable en un bastidor de aluminio puede dejar el aluminio marcado. La solución no es pintura: es aislamiento, sellado de la unión y, cuando el fabricante lo permite, el mismo metal en la unión.]]></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esta zona es distinta de las demás: ]]></a:t>
            </a:r>
            <a:r>
              <a:rPr lang="en-US" b="1" strike="noStrike" sz="2100" spc="0" u="none" cap="none">
                <a:solidFill>
                  <a:srgbClr val="1B2438">
                    <a:alpha val="100000"/>
                  </a:srgbClr>
                </a:solidFill>
                <a:latin typeface="Calibri"/>
              </a:rPr>
              <a:t><![CDATA[el mejor servicio es saber qué no se pinta]]></a:t>
            </a:r>
            <a:r>
              <a:rPr lang="en-US" strike="noStrike" sz="2100" spc="0" u="none" cap="none">
                <a:solidFill>
                  <a:srgbClr val="1B2438">
                    <a:alpha val="100000"/>
                  </a:srgbClr>
                </a:solidFill>
                <a:latin typeface="Calibri"/>
              </a:rPr>
              <a:t><![CDATA[. Y saberlo por escrito, para que el cliente no lo haga por su cu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ubierta, mástil y jarcia: lo que se pisa, lo que se tensa y lo que no se pinta]]></a:t>
            </a:r>
          </a:p>
        </p:txBody>
      </p:sp>
      <p:pic>
        <p:nvPicPr>
          <p:cNvPr id="3" name="" descr="Matriz de cinco elementos de cubierta, mástil y jarcia con lo que le ocurre y lo que corresponde hacer.">
            <a:hlinkClick r:id="rId3" tooltip="Matriz de cinco elementos de cubierta, mástil y jarcia con lo que le ocurre y lo que corresponde hacer."/>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elementos, cinco reglas. En dos de ellos, la respuesta correcta es dejar el elemento sin pi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8]]></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ubierta, mástil y jarcia: lo que se pisa, lo que se tensa y lo que no se pinta]]></a:t>
            </a:r>
          </a:p>
        </p:txBody>
      </p:sp>
      <p:sp>
        <p:nvSpPr>
          <p:cNvPr id="8" name=""/>
          <p:cNvSpPr txBox="1"/>
          <p:nvPr/>
        </p:nvSpPr>
        <p:spPr>
          <a:xfrm>
            <a:off x="514350" y="1800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l barco con el daño que le correspond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bierta y pasarela]]></a:t>
            </a:r>
          </a:p>
        </p:txBody>
      </p:sp>
      <p:sp>
        <p:nvSpPr>
          <p:cNvPr id="11" name=""/>
          <p:cNvSpPr txBox="1"/>
          <p:nvPr/>
        </p:nvSpPr>
        <p:spPr>
          <a:xfrm>
            <a:off x="514350" y="2876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samanos y regalas]]></a:t>
            </a:r>
          </a:p>
        </p:txBody>
      </p:sp>
      <p:sp>
        <p:nvSpPr>
          <p:cNvPr id="12"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arcia de dacron]]></a:t>
            </a:r>
          </a:p>
        </p:txBody>
      </p:sp>
      <p:sp>
        <p:nvSpPr>
          <p:cNvPr id="13" name=""/>
          <p:cNvSpPr txBox="1"/>
          <p:nvPr/>
        </p:nvSpPr>
        <p:spPr>
          <a:xfrm>
            <a:off x="514350" y="35718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rminales, motones y eslabones]]></a:t>
            </a:r>
          </a:p>
        </p:txBody>
      </p:sp>
      <p:sp>
        <p:nvSpPr>
          <p:cNvPr id="14" name=""/>
          <p:cNvSpPr txBox="1"/>
          <p:nvPr/>
        </p:nvSpPr>
        <p:spPr>
          <a:xfrm>
            <a:off x="514350" y="3924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rrajes de acero, inox y aluminio en conta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asión continua de manos y ropa, y contacto con metal]]></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ce contra los elementos de paso y tensión: no se pint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icción y corrosión: se dejan sin pintar]]></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rosión galvánica por presencia de agua salad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brasión de las suelas y agua estancada con s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bina, sentina y compartimento de mot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l barco el daño es ambiental: humedad, condensación, sal que entra con la gente y con la cubierta, calor del motor y limpiez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bina, sentina y compartimento de mot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t>
            </a:r>
            <a:r>
              <a:rPr lang="en-US" b="1" strike="noStrike" sz="2100" spc="0" u="none" cap="none">
                <a:solidFill>
                  <a:srgbClr val="1B2438">
                    <a:alpha val="100000"/>
                  </a:srgbClr>
                </a:solidFill>
                <a:latin typeface="Calibri"/>
              </a:rPr>
              <a:t><![CDATA[cabina]]></a:t>
            </a:r>
            <a:r>
              <a:rPr lang="en-US" strike="noStrike" sz="2100" spc="0" u="none" cap="none">
                <a:solidFill>
                  <a:srgbClr val="1B2438">
                    <a:alpha val="100000"/>
                  </a:srgbClr>
                </a:solidFill>
                <a:latin typeface="Calibri"/>
              </a:rPr>
              <a:t><![CDATA[, la humedad de la noche y el frío del mar condensan sobre las superficies frías, y la sal que se arrastra de cubierta se va depositando en los cantos y en las juntas. Un acabado poroso en ese ambiente acaba con manchas y con olor; por eso en el interior se trabaja con acabados de buena resistencia a la humedad y con una película cerrada que se pueda limpiar. La madera de a bordo (tecas, molduras, volantes) lleva su propio ciclo: barniz o aceite, con renovación periódica, y siempre con criterio distinto al de la madera de cubier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bina, sentina y compartimento de mot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t>
            </a:r>
            <a:r>
              <a:rPr lang="en-US" b="1" strike="noStrike" sz="2100" spc="0" u="none" cap="none">
                <a:solidFill>
                  <a:srgbClr val="1B2438">
                    <a:alpha val="100000"/>
                  </a:srgbClr>
                </a:solidFill>
                <a:latin typeface="Calibri"/>
              </a:rPr>
              <a:t><![CDATA[sentina]]></a:t>
            </a:r>
            <a:r>
              <a:rPr lang="en-US" strike="noStrike" sz="2100" spc="0" u="none" cap="none">
                <a:solidFill>
                  <a:srgbClr val="1B2438">
                    <a:alpha val="100000"/>
                  </a:srgbClr>
                </a:solidFill>
                <a:latin typeface="Calibri"/>
              </a:rPr>
              <a:t><![CDATA[ el problema es otro: agua estancada con aceite, diésel y residuos, que se quedan pegados al fondo del compartimento y lo corroen. Aquí no se pinta «como una sala»: se limpia, se desengrasa, y se aplica un sistema pensado para agua estancada y limpieza agresiva. Y hay que tener en cuenta que la sentina se vacía por la sentina de servicio y que su limpieza es una operación de mantenimiento, no un remate de pintu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bina, sentina y compartimento de mot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a:t>
            </a:r>
            <a:r>
              <a:rPr lang="en-US" b="1" strike="noStrike" sz="2100" spc="0" u="none" cap="none">
                <a:solidFill>
                  <a:srgbClr val="1B2438">
                    <a:alpha val="100000"/>
                  </a:srgbClr>
                </a:solidFill>
                <a:latin typeface="Calibri"/>
              </a:rPr>
              <a:t><![CDATA[compartimento de motor]]></a:t>
            </a:r>
            <a:r>
              <a:rPr lang="en-US" strike="noStrike" sz="2100" spc="0" u="none" cap="none">
                <a:solidFill>
                  <a:srgbClr val="1B2438">
                    <a:alpha val="100000"/>
                  </a:srgbClr>
                </a:solidFill>
                <a:latin typeface="Calibri"/>
              </a:rPr>
              <a:t><![CDATA[ hay que ir con mucho más cuidado, porque hay temperatura, hay vapores de combustible y hay riesgo de incendio. Ahí no se decide en el mostrador: se decide con el armador o con el fabricante de la máquina, con ventilación y sin vapores inflamables, y solo con un producto que su documentación declare para ese uso. Entrar en un compartimento de motor para pintar sin esas condiciones es un riesgo que no compensa ningún pedi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bina, sentina y compartimento de motor]]></a:t>
            </a:r>
          </a:p>
        </p:txBody>
      </p:sp>
      <p:pic>
        <p:nvPicPr>
          <p:cNvPr id="3" name="" descr="Matriz con la cabina, la sentina y el compartimento de motor: daño dominante, requisito previo y condición en la que no se interviene.">
            <a:hlinkClick r:id="rId3" tooltip="Matriz con la cabina, la sentina y el compartimento de motor: daño dominante, requisito previo y condición en la que no se interviene."/>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interiores, tres reglas. En uno de ellos, la respuesta correcta es no ent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bina, sentina y compartimento de motor · Antes de tocar un compartimento de moto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con el armador o el patrón quién autoriza la intervención y con qué alcan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bina, sentina y compartimento de motor · Antes de tocar un compartimento de moto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la ventilación y descartar vapores inflamables antes de entr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bina, sentina y compartimento de motor · Antes de tocar un compartimento de moto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superficie se va a tratar: metal, cableado, pintura anterior o morte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bina, sentina y compartimento de motor · Antes de tocar un compartimento de moto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que el sistema previsto es compatible con lo que hay y que su ficha admite ese u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bina, sentina y compartimento de motor · Antes de tocar un compartimento de moto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la limpieza de residuos de aceite y la gestión de trapos y contenedores contaminad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abina, sentina y compartimento de mot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el interior del barc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sentina, el sistema tiene que resistir agua estancada y productos de limpieza agresiv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compartimento de motor se puede pintar con cualquier esmalte, porque allí no entra el so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cabina se acumula humedad y sal arrastrada de la cubierta, y por eso un acabado poroso acaba con manch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s de entrar en el compartimento de motor hay que comprobar la ventilación y que no hay vapores inflamabl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entina se pinta como una sala y con el mismo acabado del interior, así se evita el agua con acei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amilias de productos: qué resuelve cada una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mapa hecho, la elección deja de ser una lista de nombres y pasa a ser una lista de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Las familias del catálogo náutico se pueden ordenar por lo que resuelven:]]></a:t>
            </a:r>
          </a:p>
        </p:txBody>
      </p:sp>
      <p:sp>
        <p:nvSpPr>
          <p:cNvPr id="8" name=""/>
          <p:cNvSpPr txBox="1"/>
          <p:nvPr/>
        </p:nvSpPr>
        <p:spPr>
          <a:xfrm>
            <a:off x="514350" y="22860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rimaciones y fondos.]]></a:t>
            </a:r>
            <a:r>
              <a:rPr lang="en-US" strike="noStrike" sz="2100" spc="0" u="none" cap="none">
                <a:solidFill>
                  <a:srgbClr val="1B2438">
                    <a:alpha val="100000"/>
                  </a:srgbClr>
                </a:solidFill>
                <a:latin typeface="Calibri"/>
              </a:rPr>
              <a:t><![CDATA[ La epoxi aporta adherencia sobre metal y sobre fibra y cierra la porosidad del soporte; el fondo anticorrosivo protege el acero del agua salada por debajo de la película; la imprimación porosa sella madera y hormigón antes del acabado. Ninguna de ellas da color ni resistencia al uso: son la ba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amilias de productos: qué resuelve cada una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s de obra muerta.]]></a:t>
            </a:r>
            <a:r>
              <a:rPr lang="en-US" strike="noStrike" sz="2100" spc="0" u="none" cap="none">
                <a:solidFill>
                  <a:srgbClr val="1B2438">
                    <a:alpha val="100000"/>
                  </a:srgbClr>
                </a:solidFill>
                <a:latin typeface="Calibri"/>
              </a:rPr>
              <a:t><![CDATA[ El esmalte náutico y los acabados de poliuretano dan color, brillo y resistencia a la luz y a la intemperie; son la capa que se ve y la que se degra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rnices y protectores de madera.]]></a:t>
            </a:r>
            <a:r>
              <a:rPr lang="en-US" strike="noStrike" sz="2100" spc="0" u="none" cap="none">
                <a:solidFill>
                  <a:srgbClr val="1B2438">
                    <a:alpha val="100000"/>
                  </a:srgbClr>
                </a:solidFill>
                <a:latin typeface="Calibri"/>
              </a:rPr>
              <a:t><![CDATA[ Protegen de la luz, del salitre y del desgaste la teca y las maderas de a bordo; son una familia con renovación periódica, no un acabado definitivo.]]></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s antideslizantes.]]></a:t>
            </a:r>
            <a:r>
              <a:rPr lang="en-US" strike="noStrike" sz="2100" spc="0" u="none" cap="none">
                <a:solidFill>
                  <a:srgbClr val="1B2438">
                    <a:alpha val="100000"/>
                  </a:srgbClr>
                </a:solidFill>
                <a:latin typeface="Calibri"/>
              </a:rPr>
              <a:t><![CDATA[ Resuelven el resbalón en las superficies de paso; su rendimiento depende de la preparación y del sopor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amilias de productos: qué resuelve cada una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Resuelve el incrustante de la obra viva y es el único producto de la lista con marco regulatorio propio.]]></a:t>
            </a:r>
          </a:p>
        </p:txBody>
      </p:sp>
      <p:sp>
        <p:nvSpPr>
          <p:cNvPr id="9" name=""/>
          <p:cNvSpPr txBox="1"/>
          <p:nvPr/>
        </p:nvSpPr>
        <p:spPr>
          <a:xfrm>
            <a:off x="514350" y="19240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dores y limpiadores.]]></a:t>
            </a:r>
            <a:r>
              <a:rPr lang="en-US" strike="noStrike" sz="2100" spc="0" u="none" cap="none">
                <a:solidFill>
                  <a:srgbClr val="1B2438">
                    <a:alpha val="100000"/>
                  </a:srgbClr>
                </a:solidFill>
                <a:latin typeface="Calibri"/>
              </a:rPr>
              <a:t><![CDATA[ Desengrasantes, decapantes, limpiadores de moho y algas y masillas: son las manos que hacen que el sistema agarre, y varios de ellos están también dentro del marco de los biocid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amilias de productos: qué resuelve cada una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que hay que tener clara en el mostrador es entre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Un producto resuelve una propiedad (adherencia, protección frente al óxido, color, antideslizante, antifouling). Un sistema es la secuencia de productos con sus manos, sus condiciones y sus tiempos. La ficha técnica describe el producto; el sistema lo describe el plano de trabajo, y por eso una recomendación de sistema es siempre más larga que una recomendación de bo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Familias de productos: qué resuelve cada una y qué no]]></a:t>
            </a:r>
          </a:p>
        </p:txBody>
      </p:sp>
      <p:pic>
        <p:nvPicPr>
          <p:cNvPr id="3" name="" descr="Seis tarjetas con las familias de producto náutico y la propiedad que resuelve cada una.">
            <a:hlinkClick r:id="rId3" tooltip="Seis tarjetas con las familias de producto náutico y la propiedad que resuelve cada una."/>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familias, seis funciones. La carta de una familia no sustituye al plano del sist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Familias de productos: qué resuelve cada una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rmador te dice: «El casco es de fibra, tiene ampollas en la obra viva y me han dicho que le ponga antifouling encima, sin más». ¿Qué le respond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vendo antifouling y que lo aplique encima: casi todos los cascos lo admiten.]]></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explico que hay que ver qué lleva el casco y en qué estado están las ampollas antes de elegir el sistema, y que eso lo decide quien va a aplic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go que lo decida el varadero, que es quien va a pintar, y le vendo el producto que él me pid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ropongo probar un trozo en un rincón del casco: si pega, ya está resuel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mpatibilidad: la pregunta que decide la ob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tibilidad no es un detalle de la ficha: es la pregunta que decide si el sistema agarrará o no. Y se responde con datos, no con opiniones.]]></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datos que la sostienen: ]]></a:t>
            </a:r>
            <a:r>
              <a:rPr lang="en-US" b="1" strike="noStrike" sz="2100" spc="0" u="none" cap="none">
                <a:solidFill>
                  <a:srgbClr val="1B2438">
                    <a:alpha val="100000"/>
                  </a:srgbClr>
                </a:solidFill>
                <a:latin typeface="Calibri"/>
              </a:rPr>
              <a:t><![CDATA[qué hay puesto ahora]]></a:t>
            </a:r>
            <a:r>
              <a:rPr lang="en-US" strike="noStrike" sz="2100" spc="0" u="none" cap="none">
                <a:solidFill>
                  <a:srgbClr val="1B2438">
                    <a:alpha val="100000"/>
                  </a:srgbClr>
                </a:solidFill>
                <a:latin typeface="Calibri"/>
              </a:rPr>
              <a:t><![CDATA[ (sistema anterior, con su nombre y su antigüedad), ]]></a:t>
            </a:r>
            <a:r>
              <a:rPr lang="en-US" b="1" strike="noStrike" sz="2100" spc="0" u="none" cap="none">
                <a:solidFill>
                  <a:srgbClr val="1B2438">
                    <a:alpha val="100000"/>
                  </a:srgbClr>
                </a:solidFill>
                <a:latin typeface="Calibri"/>
              </a:rPr>
              <a:t><![CDATA[en qué estado está]]></a:t>
            </a:r>
            <a:r>
              <a:rPr lang="en-US" strike="noStrike" sz="2100" spc="0" u="none" cap="none">
                <a:solidFill>
                  <a:srgbClr val="1B2438">
                    <a:alpha val="100000"/>
                  </a:srgbClr>
                </a:solidFill>
                <a:latin typeface="Calibri"/>
              </a:rPr>
              <a:t><![CDATA[ (limpio, preparo, con óxido, con ampollas, con pintura suelta) y ]]></a:t>
            </a:r>
            <a:r>
              <a:rPr lang="en-US" b="1" strike="noStrike" sz="2100" spc="0" u="none" cap="none">
                <a:solidFill>
                  <a:srgbClr val="1B2438">
                    <a:alpha val="100000"/>
                  </a:srgbClr>
                </a:solidFill>
                <a:latin typeface="Calibri"/>
              </a:rPr>
              <a:t><![CDATA[qué sistema se propone]]></a:t>
            </a:r>
            <a:r>
              <a:rPr lang="en-US" strike="noStrike" sz="2100" spc="0" u="none" cap="none">
                <a:solidFill>
                  <a:srgbClr val="1B2438">
                    <a:alpha val="100000"/>
                  </a:srgbClr>
                </a:solidFill>
                <a:latin typeface="Calibri"/>
              </a:rPr>
              <a:t><![CDATA[ (con la documentación del fabricante, que es la que fija las compatibilidades y las ventanas de repintado). Con esos tres datos se contesta sí o no, y si la respuesta es que no consta, se escribe que no cons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mpatibilidad: la pregunta que decide la ob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apa anterior es desconocida, el procedimiento prudente es consultarlo: una muestra del casco, la ficha del varadero o el parte de trabajo de la última varada. Cuando no hay forma de averiguarlo, se elige con criterio de sistema y se anota el riesgo asumido, porque hay decisiones que se pueden tomar con la información disponible y otras que 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mpatibilidad: la pregunta que decide la ob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ntación concreta que conviene nombrar: ]]></a:t>
            </a:r>
            <a:r>
              <a:rPr lang="en-US" b="1" strike="noStrike" sz="2100" spc="0" u="none" cap="none">
                <a:solidFill>
                  <a:srgbClr val="1B2438">
                    <a:alpha val="100000"/>
                  </a:srgbClr>
                </a:solidFill>
                <a:latin typeface="Calibri"/>
              </a:rPr>
              <a:t><![CDATA[la marca]]></a:t>
            </a:r>
            <a:r>
              <a:rPr lang="en-US" strike="noStrike" sz="2100" spc="0" u="none" cap="none">
                <a:solidFill>
                  <a:srgbClr val="1B2438">
                    <a:alpha val="100000"/>
                  </a:srgbClr>
                </a:solidFill>
                <a:latin typeface="Calibri"/>
              </a:rPr>
              <a:t><![CDATA[. Que el producto anterior y el nuevo sean de la misma casa no es una garantía, es un indicio. La compatibilidad la declara cada ficha técnica, y una ficha técnica antigua, de un producto que ya no está en el catálogo, se pide al fabricante o se marca como no disponible. La respuesta que no se sostiene es la que sustituye el dato por la confianza en el vended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mpatibilidad: la pregunta que decide la obra]]></a:t>
            </a:r>
          </a:p>
        </p:txBody>
      </p:sp>
      <p:pic>
        <p:nvPicPr>
          <p:cNvPr id="3" name="" descr="Comparación entre una respuesta de mostrador basada en suposiciones y una respuesta basada en los tres datos de compatibilidad.">
            <a:hlinkClick r:id="rId3" tooltip="Comparación entre una respuesta de mostrador basada en suposiciones y una respuesta basada en los tres datos de compatibilidad."/>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regunta, dos respuestas. Una se apoya en datos; la otra, en la confian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ompatibilidad: la pregunta que decide la ob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no consta qué sistema lleva puesto el casco, se puede elegir el sistema nuevo confiando en que, si los productos son de la misma marca, la adherencia está asegura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velero de nueve metros con tres fr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n los armadores de Cala Gamba con dos datos nuevos: en la varada anterior, el casco recibió un sistema epoxi con acabado del mismo fabricante (lo confirma el parte del varadero) y el barco trabaja con mucha carga en verano. Con eso, el mapa se puede cerrar en tres frentes, y el resto de zonas se dejan documentadas para una fase posteri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velero de nueve metros con tres fr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no ha cambiado: primero se identifica la zona, luego se le asigna la exigencia que la domina, después la familia de sistema que responde a esa exigencia, más tarde se comprueba la compatibilidad con la capa anterior y, al final, se entrega el mapa por zonas con lo pendiente por escrito. Cada paso produce un dato que habilita el sigui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el velero de nueve metros con tres frentes]]></a:t>
            </a:r>
          </a:p>
        </p:txBody>
      </p:sp>
      <p:pic>
        <p:nvPicPr>
          <p:cNvPr id="3" name="" descr="Cinco pasos encadenados: entrevista, mapa de zonas, elección de sistemas, comprobación de compatibilidad y entrega del mapa por zonas.">
            <a:hlinkClick r:id="rId3" tooltip="Cinco pasos encadenados: entrevista, mapa de zonas, elección de sistemas, comprobación de compatibilidad y entrega del mapa por zonas."/>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Cada uno deja un dato que permite el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zonas-del-barco-y-familias-de-productos"/>
              </a:rPr>
              <a:t><![CDATA[Ver imagen original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velero de nueve metros con tres frentes · El velero de Cala Gamba,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 PRFV, nueve metros, sistema epoxi en la última varada, mucha carga en verano, varada en tres seman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velero de nueve metros con tres frentes · El velero de Cala Gamba,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a: obra viva con inmersión, franja de flotación con abrasión y sal, obra muerta con luz, cubierta con pisad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velero de nueve metros con tres frentes · El velero de Cala Gamba,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stemas: sistema de obra viva con antifouling, franja de flotación con el mismo sistema y acabado de color, cubierta con sistema antideslizan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velero de nueve metros con tres frentes · El velero de Cala Gamba,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tibilidad: el parte de varadero confirma el sistema anterior, que es compatible con el producto propues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velero de nueve metros con tres frentes · El velero de Cala Gamba,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mapa por zonas con la recomendación y una lista de pendientes por escri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Ejemplo resuelto: el velero de nueve metros con tres frentes · El velero de Cala Gamba,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ción: el estado de las ampollas y la decisión de volver al material base van a dirección técnica y al varader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Ejemplo resuelto: el velero de nueve metros con tres frent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atención en mostrador para este veler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ignar a cada zona la familia de sistema que responde a su exigencia dominante.]]></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por el material del casco, el sistema anterior, la carga y la fecha de varada.]]></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star el sistema propuesto con la ficha y con lo que consta de la capa anterio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umerar las zonas del barco y asignar a cada una la exigencia que la domin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egar el mapa por zonas con la recomendación y los pendientes por escri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qué se dice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náutica es fácil prometer de más, porque el producto se aplica en un sitio al que la gente no va y nadie va a mirar hasta que hay un problema. El trabajo de mostrador consiste en resistirse a esa tentación con una regla sencilla: ]]></a:t>
            </a:r>
            <a:r>
              <a:rPr lang="en-US" b="1" strike="noStrike" sz="2100" spc="0" u="none" cap="none">
                <a:solidFill>
                  <a:srgbClr val="1B2438">
                    <a:alpha val="100000"/>
                  </a:srgbClr>
                </a:solidFill>
                <a:latin typeface="Calibri"/>
              </a:rPr>
              <a:t><![CDATA[se responde con la documentación del producto y con los datos del caso, nunca con plazos ni con promesas propias]]></a:t>
            </a:r>
            <a:r>
              <a:rPr lang="en-US" strike="noStrike" sz="2100" spc="0" u="none" cap="none">
                <a:solidFill>
                  <a:srgbClr val="1B2438">
                    <a:alpha val="100000"/>
                  </a:srgbClr>
                </a:solidFill>
                <a:latin typeface="Calibri"/>
              </a:rPr>
              <a:t><![CDAT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decir: qué familia corresponde a cada zona, qué condiciones de uso tiene el producto, qué sistema anterior es compatible, qué se necesita saber todavía, qué documenta la empresa y quién decide sobre el soporte y sobre la aplic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qué se dice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dice: cuántos meses aguanta el antifouling en el agua de la bahía, qué garantía hay sobre la obra, cuándo llega el material, qué pasa si el barco no se seca en la varada, ni quién responde por las ampollas que ya traía el casco. Todo eso depende del producto concreto, del agua, de la temperatura, del aplicador y de la documentación del fabricante, y su confirmación corresponde a dirección técnic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qué se dice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último límite que conviene tener presente: ]]></a:t>
            </a:r>
            <a:r>
              <a:rPr lang="en-US" b="1" strike="noStrike" sz="2100" spc="0" u="none" cap="none">
                <a:solidFill>
                  <a:srgbClr val="1B2438">
                    <a:alpha val="100000"/>
                  </a:srgbClr>
                </a:solidFill>
                <a:latin typeface="Calibri"/>
              </a:rPr>
              <a:t><![CDATA[la competencia no se acredita con esta lección]]></a:t>
            </a:r>
            <a:r>
              <a:rPr lang="en-US" strike="noStrike" sz="2100" spc="0" u="none" cap="none">
                <a:solidFill>
                  <a:srgbClr val="1B2438">
                    <a:alpha val="100000"/>
                  </a:srgbClr>
                </a:solidFill>
                <a:latin typeface="Calibri"/>
              </a:rPr>
              <a:t><![CDATA[. Saber identificar una zona y elegir una familia es conocimiento del método. Pintar un casco, preparar un fondo en condiciones de varada, decidir si una ampolla es osmótica o un problema de preparación y manejar el equipo son competencias que se verifican con supervisión en el puesto, con la ficha delante y con la máquina en la man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s límites del mostrador: qué se dice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rmador pide que le reserves un bote de antifouling para una varada en tres semanas y que le garantices que el casco no agarrará algas hasta el verano. ¿Qué respuesta es la defendi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le reserva el bote y se le garantiza: son dos temporadas de protección en cualquier agu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le orienta con la documentación del producto y sus condiciones de uso, y se le explica que el plazo de entrega y cualquier garantía los confirma dirección técnic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e vende un bote de reserva y se le asegura que, si el producto no funciona, se repone el materi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e dice que lo decida el varadero, que es el responsable del resultado final, y se le entrega lo que pid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zona del bar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al pedir una recomendación náutica y se rellena una fila por zona. La columna de ejemplo es ficticia y sirve para ver el nivel de detalle; los productos concretos y las existencias los confirma el catálogo de la empresa, y lo que no consta se escribe como pendiente, con su motiv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zona del bar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zona. Los valores de ejemplo son inventados para practicar y no son datos de la empres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8]]></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co y 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ersión, sal y presión osmó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ndo más antifoul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el casco, sistema anterior y estado del gelco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ocumenta la duda y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ta de fl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 abrasión y 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de obra viva más franj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aba la línea anterior y si el barco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l varad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8]]></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cobo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 luz y lav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ndo anticorrosivo más esmalte náu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metal queda visto o se mantiene el acabado ac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del varad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8]]></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temperatura y llu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y acabado de obra mu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 gelcoat, metal o madera y si hay que ir al material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asión y agua estan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antidesliz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l soporte y si se va a lijar la cap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til y herr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 vibración y corrosión galvá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miento de uniones y sistema anticorros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etales se tocan y si el fabricante deja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ter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condensación y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interior y barniz de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aterial hay y cada cuánto se re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al fabri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estancada, aceite y residu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de protección de compart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limpia y desengrasa antes de t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riva a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8]]></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638300"/>
                <a:gridCol w="1638300"/>
                <a:gridCol w="1638300"/>
                <a:gridCol w="1638300"/>
                <a:gridCol w="15621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igencia domin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de 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que saber antes de ve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no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mento de mo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fuego y vap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con autorización y product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utoriza, si hay ventilación y qué residuos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ter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zona del bar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lo que no está confirmado se escribe «pendiente» con el motivo y con quién puede darlo. Una ficha con huecos declarados es utilizable; una ficha rellena de suposiciones se contradice sol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s y exig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ersión, sal y presión osmó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ja de fl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 abrasión de amarre y 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mu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sal, temperatura y lav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asión de las suelas y agua estan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condensación y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estancada con aceite y residu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s y exig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8]]></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mento de mo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fuego y vapores de combus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til y jar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 roce y corrosión galvá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zonas y exigenci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zonas-del-barco-y-familias-de-productos"/>
              </a:rPr>
              <a:t><![CDATA[Abrir el juego en el O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fine una zona del barc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xigencia que la domina: inmersión, sal, luz, abrasión, humedad o temperatur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francobord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stancia vertical entre la línea de cubierta y la línea de agua; la fija la Convención de las líneas de carga de la OMI.]]></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ntifouling es un caso apart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á regulado por el Reglamento (UE) 528/2012 de biocidas y por la Convención AFS de la OMI, que prohíbe los organoestañado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datos sostienen la compatibilidad?]]></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lleva puesto el casco, en qué estado está y qué sistema se propone con su fich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inta en un barc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jarcia de dacron y los terminales y motones, salvo indicación expresa del fabricant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lo que no const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zonas del barc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scribe como pendiente, con el motivo y con quién puede darlo, y se escal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mapear un barco y elegir su sis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mapear un barco y elegir su sis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0]]></a:t>
            </a:r>
          </a:p>
        </p:txBody>
      </p:sp>
      <p:sp>
        <p:nvSpPr>
          <p:cNvPr id="12" name=""/>
          <p:cNvSpPr txBox="1"/>
          <p:nvPr/>
        </p:nvSpPr>
        <p:spPr>
          <a:xfrm>
            <a:off x="514350" y="29813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enumerar las zonas de un barco, asignar a cada una la exigencia que la domina y la familia de sistema que corresponde, explicar por qué el antifouling es un producto regulado y sostener una recomendación con la documentación del producto y con los datos del cas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mapear un barco y elegir su sis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5 y 8. Los errores más frecuentes son vender un producto único para todo el barco, elegir sistema sin saber qué lleva el casco y prometer plazos o temporadas de protección que no dice el fabricant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arco no es una superficie: es un mapa de zonas. Cada zona tiene una exigencia que la domina —inmersión, sal, luz, abrasión, humedad o temperatura— y cada exigencia pide una familia de sistema distinta. El trabajo de mostrador consiste en identificar la zona, asignarle su exigencia, elegir la familia que la resuelve, comprobar la compatibilidad con lo que ya lleva el casco y entregar el mapa por zonas con los pendientes por escrit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28/20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o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oestañ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n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lo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ncobo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bie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ra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r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n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er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p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ímites son parte del oficio.]]></a:t>
            </a:r>
            <a:r>
              <a:rPr lang="en-US" strike="noStrike" sz="2100" spc="0" u="none" cap="none">
                <a:solidFill>
                  <a:srgbClr val="1B2438">
                    <a:alpha val="100000"/>
                  </a:srgbClr>
                </a:solidFill>
                <a:latin typeface="Calibri"/>
              </a:rPr>
              <a:t><![CDATA[ Se responde con la ficha y con los datos del caso; los plazos, las existencias, las garantías, el catálogo y los acuerdos con varaderos los confirma dirección técnica y quedan como pendientes. Y esta evaluación acredita el conocimiento del método: la competencia para preparar un fondo en varada, aplicar un sistema en condiciones de puerto y decidir sobre el soporte se verifica con supervisión en el puest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n.º 528/2012 del Parlamento Europeo y del Consejo, de 22 de mayo de 2012, relativo a la comercialización y el uso de los biocidas, con el régimen de los artículos tratados (DOUE/Comisión Europea, consulta 2026-10); esta lección no interpreta el régimen de autorización ni sus plazo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nción internacional sobre el control de los sistemas antifouling perjudiciales para los buques (AFS), adoptada por la OMI el 5 de octubre de 2001 y en vigor desde el 17 de septiembre de 2008 (OMI, consulta 2026-1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nción internacional sobre las líneas de carga, adoptada por la OMI el 5 de abril de 1966: francobordo mínimo y marcas de carga en el casco (OMI, consulta 2026-10).]]></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de la empresa: fuente operativa para sistema, compatibilidad, condiciones de aplicación, rendimiento y seguridad; la ficha vigente prevalece sobre cualquier resumen interno (consulta 2026-10).]]></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zonas-del-barco-y-familias-de-productos"/>
              </a:rPr>
              <a:t><![CDATA[Zonas del barco y familias de produc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1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sterio para la Transición Ecológica, prevención y gestión de residuos: marco general de los residuos de obra y de los residuos peligrosos (consulta 2026-10); la gestión concreta en cada puerto y varadero queda pendiente de confirm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2026-10-31T05:00:52Z</dcterms:created>
  <dcterms:modified xsi:type="dcterms:W3CDTF">2026-10-31T05:00:52Z</dcterms:modified>
  <dc:title>Zonas del barco y familias de productos</dc:title>
  <dc:description>Presentación editable del OA «Zonas del barco y familias de productos». Enlace: https://pinturasespecializadas.lumbre.lat/object/zonas-del-barco-y-familias-de-productos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