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whatsapp-business-atencion-profesional-al-client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WhatsApp Business: atención profesional al cliente»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WhatsApp Business: atención profesional al cliente»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WhatsApp Business: atención profesional al cliente»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WhatsApp Business no es un chat personal»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WhatsApp Business no es un chat personal»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canal-dual.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WhatsApp personal y WhatsApp Business: cuatro criterios que los sepa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criterios que separan el uso personal del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sponder fuera de horario crea expectativa. Mejor mensaje automático con el horari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horario explíc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whatsapp-business-atencion-profesional-al-client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Principios básicos de la respuesta profesional»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respuesta en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én escribe y sobre qué obra o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respuesta en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dato concreto p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respuesta en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le puedo dar ahora y qué tengo que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respuesta en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ál es el siguiente paso y quién lo 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tres principios son identificar, responder y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principios bás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whatsapp-business-atencion-profesional-al-client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rrores frecuentes que se pagan caro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errores-caden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errores en cadena: promesa sin confirmar, mezcla de clientes, audio, horario y t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cinco errores más frecuentes, en orden de grav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inco errores frecuentes y qué se pierde con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inco errores frecuentes y qué se pierde con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Falta saludo con nombre, dato de apoyo y cierre con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ensaje no identifica al cliente, no da datos de apoyo y no cierra con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los cuatro bloques de un mensaje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whatsapp-business-atencion-profesional-al-client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Buenas prácticas: cómo se escribe un mensaje profesional»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mensaje-model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bloques de un mensaje profesional: saludo, respuesta, dato,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cuatro bloques de un mensaje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se construye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ludo con nombre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se construye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puesta directa a la pregunta, sin rode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se construye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ato de apoyo: formato, precio orientativo,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se construye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ierre con siguiente paso: reserva, confirmación, cita o «quedo a la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audio no es trazable ni se puede releer en una recla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s audios no son trazables; todo compromiso debe ir por texto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audio para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whatsapp-business-atencion-profesional-al-client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Gestión de grupos y conversaciones simultáneas» (2 de 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Gestión de grupos y conversaciones simultáneas» (3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ludo con nombre → Respuesta directa a la pregunta → Dato de apoyo → Cierre con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correcto es: saludo, respuesta, dato de apoyo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los cuatro bloq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whatsapp-business-atencion-profesional-al-client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o que esta lección no decide»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o que esta lección no decide»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Buenas noches. Mañana a primera hora compruebo el stock y te confirmo por aqu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uera de horario no se confirma nada sin comprobar. La respuesta correcta saluda, fija el momento de comprobación y deja el canal abierto para la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horario explícito y nada de compromisos sin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whatsapp-business-atencion-profesional-al-client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los cuatro bloq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los cuatro bloq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WhatsApp Business para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herramienta profesional de atención al cliente, no un chat inf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cuatro bloques de un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aludo con nombre, respuesta directa, dato de apoyo y cierre con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usan audios para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se pueden releer ni mostrar en una reclamación; todo compromiso va por 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respondes fuera de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liente entiende que ese es el horario real; mejor mensaje automático con el horario confir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pueden mezclar clientes en un gru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Un chat por cliente; los grupos solo con propósito explícito y participantes de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no se sabe 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dice expresamente y se da un plazo de comprobación; nunca se promete sin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una respuesta que se puede def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whatsapp-business-atencion-profesional-al-client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a respuesta que se puede defende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595" r:id="rId1"/>
    <p:sldLayoutId id="2482435596" r:id="rId2"/>
    <p:sldLayoutId id="2482435597" r:id="rId3"/>
    <p:sldLayoutId id="248243559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6500cb6c9ebe4aba055283bfc0edf35517041930b17e5731.jpg"/>
  <Relationship Id="rId3" Type="http://schemas.openxmlformats.org/officeDocument/2006/relationships/hyperlink" Target="https://pinturasespecializadas.lumbre.lat/object/whatsapp-business-atencion-profesional-al-client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canal-dual2.jpg"/>
  <Relationship Id="rId3" Type="http://schemas.openxmlformats.org/officeDocument/2006/relationships/hyperlink" Target="https://pinturasespecializadas.lumbre.lat/object/whatsapp-business-atencion-profesional-al-cliente" TargetMode="External"/>
  <Relationship Id="rId4" Type="http://schemas.openxmlformats.org/officeDocument/2006/relationships/hyperlink" Target="https://pinturasespecializadas.lumbre.lat/object/whatsapp-business-atencion-profesional-al-cliente"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errores-cadena3.jpg"/>
  <Relationship Id="rId3" Type="http://schemas.openxmlformats.org/officeDocument/2006/relationships/hyperlink" Target="https://pinturasespecializadas.lumbre.lat/object/whatsapp-business-atencion-profesional-al-cliente" TargetMode="External"/>
  <Relationship Id="rId4" Type="http://schemas.openxmlformats.org/officeDocument/2006/relationships/hyperlink" Target="https://pinturasespecializadas.lumbre.lat/object/whatsapp-business-atencion-profesional-al-cliente"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mensaje-modelo6.jpg"/>
  <Relationship Id="rId3" Type="http://schemas.openxmlformats.org/officeDocument/2006/relationships/hyperlink" Target="https://pinturasespecializadas.lumbre.lat/object/whatsapp-business-atencion-profesional-al-cliente" TargetMode="External"/>
  <Relationship Id="rId4" Type="http://schemas.openxmlformats.org/officeDocument/2006/relationships/hyperlink" Target="https://pinturasespecializadas.lumbre.lat/object/whatsapp-business-atencion-profesional-al-cliente"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hyperlink" Target="https://pinturasespecializadas.lumbre.lat/object/whatsapp-business-atencion-profesional-al-cliente"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whatsapp-business-atencion-profesional-al-cliente" TargetMode="External"/>
  <Relationship Id="rId3"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WhatsApp]]></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usines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ten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fesion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lien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whatsapp-business-atencion-profesional-al-cliente"/>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buenas prácticas de comunicación por WhatsApp Business para ofrecer atención rápida, clara y profesional sin mezclar lo personal con lo laboral.]]></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o profesional de WhatsApp Business para atender consultas, confirmar pedidos y mantener la comunicación con clientes sin perder información.]]></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hatsapp · comunicacion · atencion-cliente · profesional · canal-digit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WhatsApp Business: atención profesional al clien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irve a quien atiende clientes por WhatsApp Business en una tienda de pinturas: mostrarista, encargado o responsable de tienda. No sustituye al teléfono ni al correo; la complementa cuando el cliente envía fotos, consulta stock o pide confirmación de un pedido. Los criterios concretos de horario, tiempo de respuesta y plantillas los fija dirección; esta lección enseña el méto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WhatsApp Business: atención profesional al clien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1]]></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licar buenas prácticas de comunicación por WhatsApp Business para ofrecer atención rápida, clara y profesional sin mezclar lo personal con lo laboral.]]></a:t>
            </a:r>
          </a:p>
        </p:txBody>
      </p:sp>
      <p:sp>
        <p:nvSpPr>
          <p:cNvPr id="11" name=""/>
          <p:cNvSpPr txBox="1"/>
          <p:nvPr/>
        </p:nvSpPr>
        <p:spPr>
          <a:xfrm>
            <a:off x="514350" y="2638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38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atención por mensajería instantánea que sirve en cualquier tienda. No es, por sí solo, una norma de Pinturas Especializad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WhatsApp Business: atención profesional al clien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nombres y cifras marcadas como ficticias sirven para practicar; no son datos de la empre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os horarios, plazos y facultades que debe fijar dirección quedan como campos, nunca como normas inventadas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WhatsApp Business: atención profesional al clien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1]]></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Horario de atención por WhatsApp y horas fuera de las que se responde. Tiempo máximo de respuesta durante el horario de atención. Plantillas oficiales de respuestas rápidas, si las hay. Quién puede usarusar el número de empresa y desde qué dispositivo. Qué se puede comprometer por escrito y qué requiere confirmación prev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WhatsApp Business no es un chat person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hatsApp Business es una herramienta profesional, no un chat informal. La forma en que escribes, el tiempo de respuesta y lo que prometes por escrito condicionan cómo te ve el cliente y cómo se defiende la tienda si hay una reclamación. Un mensaje ambiguo enviado a las 22:30 puede convertirse en un compromiso que nadie ha autoriz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WhatsApp Business no es un chat person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con el WhatsApp personal es que aquí escribes en nombre de la tienda. Lo que envías lo puede leer el cliente, lo puede reenviar y lo puede mostrar en una reclamación. Por eso, cada mensaje se trata como un pequeño documento: claro, breve, trazable y sin promesas que no se puedan cumplir.]]></a:t>
            </a:r>
          </a:p>
        </p:txBody>
      </p:sp>
      <p:sp>
        <p:nvSpPr>
          <p:cNvPr id="8" name=""/>
          <p:cNvSpPr txBox="1"/>
          <p:nvPr/>
        </p:nvSpPr>
        <p:spPr>
          <a:xfrm>
            <a:off x="514350" y="2943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anal, un dueño.]]></a:t>
            </a:r>
            <a:r>
              <a:rPr lang="en-US" strike="noStrike" sz="2100" spc="0" u="none" cap="none">
                <a:solidFill>
                  <a:srgbClr val="1B2438">
                    <a:alpha val="100000"/>
                  </a:srgbClr>
                </a:solidFill>
                <a:latin typeface="Calibri"/>
              </a:rPr>
              <a:t><![CDATA[ El número de empresa lo usa quien dirección autorice, desde el dispositivo de la tienda, no desde el person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WhatsApp Business no es un chat person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orario explícito.]]></a:t>
            </a:r>
            <a:r>
              <a:rPr lang="en-US" strike="noStrike" sz="2100" spc="0" u="none" cap="none">
                <a:solidFill>
                  <a:srgbClr val="1B2438">
                    <a:alpha val="100000"/>
                  </a:srgbClr>
                </a:solidFill>
                <a:latin typeface="Calibri"/>
              </a:rPr>
              <a:t><![CDATA[ El cliente tiene que saber cuándo le van a contestar. Fuera de ese horario, se responde al día siguiente sin prometer nad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ada de voz para decisiones.]]></a:t>
            </a:r>
            <a:r>
              <a:rPr lang="en-US" strike="noStrike" sz="2100" spc="0" u="none" cap="none">
                <a:solidFill>
                  <a:srgbClr val="1B2438">
                    <a:alpha val="100000"/>
                  </a:srgbClr>
                </a:solidFill>
                <a:latin typeface="Calibri"/>
              </a:rPr>
              <a:t><![CDATA[ Los audios sirven para saludar o aclarar; para compromisos, siempre texto escrito que se pueda releer.]]></a:t>
            </a:r>
          </a:p>
        </p:txBody>
      </p:sp>
      <p:sp>
        <p:nvSpPr>
          <p:cNvPr id="11" name=""/>
          <p:cNvSpPr txBox="1"/>
          <p:nvPr/>
        </p:nvSpPr>
        <p:spPr>
          <a:xfrm>
            <a:off x="514350" y="3286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onversación, un cliente.]]></a:t>
            </a:r>
            <a:r>
              <a:rPr lang="en-US" strike="noStrike" sz="2100" spc="0" u="none" cap="none">
                <a:solidFill>
                  <a:srgbClr val="1B2438">
                    <a:alpha val="100000"/>
                  </a:srgbClr>
                </a:solidFill>
                <a:latin typeface="Calibri"/>
              </a:rPr>
              <a:t><![CDATA[ Nunca se mezclan clientes en un grupo ni se reenvían capturas de un chat a otr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WhatsApp Business no es un chat personal]]></a:t>
            </a:r>
          </a:p>
        </p:txBody>
      </p:sp>
      <p:pic>
        <p:nvPicPr>
          <p:cNvPr id="3" name="" descr="Comparación entre WhatsApp personal y WhatsApp Business: cuatro criterios que los separan.">
            <a:hlinkClick r:id="rId3" tooltip="Comparación entre WhatsApp personal y WhatsApp Business: cuatro criterios que los separan."/>
          </p:cNvPr>
          <p:cNvPicPr>
            <a:picLocks noChangeAspect="1"/>
          </p:cNvPicPr>
          <p:nvPr>
            <p:ph type="pic" idx="1"/>
          </p:nvPr>
        </p:nvPicPr>
        <p:blipFill>
          <a:blip r:embed="rId2"/>
          <a:stretch>
            <a:fillRect/>
          </a:stretch>
        </p:blipFill>
        <p:spPr>
          <a:xfrm>
            <a:off x="619125" y="1257300"/>
            <a:ext cx="79057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criterios que separan el uso personal del profesion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whatsapp-business-atencion-profesional-al-cliente"/>
              </a:rPr>
              <a:t><![CDATA[Ver imagen original en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WhatsApp Business no es un chat person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 correcto responder a un cliente por WhatsApp a las 23:00 si eso crea expectativa de disponibilid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Principios básicos de la respuesta profesion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rincipios ordenan toda respuesta por WhatsApp: ]]></a:t>
            </a:r>
            <a:r>
              <a:rPr lang="en-US" b="1" strike="noStrike" sz="2100" spc="0" u="none" cap="none">
                <a:solidFill>
                  <a:srgbClr val="1B2438">
                    <a:alpha val="100000"/>
                  </a:srgbClr>
                </a:solidFill>
                <a:latin typeface="Calibri"/>
              </a:rPr>
              <a:t><![CDATA[identificar, responder, cerrar]]></a:t>
            </a:r>
            <a:r>
              <a:rPr lang="en-US" strike="noStrike" sz="2100" spc="0" u="none" cap="none">
                <a:solidFill>
                  <a:srgbClr val="1B2438">
                    <a:alpha val="100000"/>
                  </a:srgbClr>
                </a:solidFill>
                <a:latin typeface="Calibri"/>
              </a:rPr>
              <a:t><![CDATA[. Identificar es saber quién escribe y sobre qué obra o pedido. Responder es dar el dato que pide, sin añadir suposiciones. Cerrar es dejar claro qué pasa a continuación: «te lo preparo», «lo confirmo y te aviso», «pasamos por caja cuando venga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nsaje profesional no necesita ser largo. Necesita ser completo: quién, qué, cuándo y qué se espera del cliente. Si falta alguno de los cuatro, el cliente vuelve a preguntar y la conversación se alarga sin necesid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Principios básicos de la respuesta profesion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aludo corto y nombre.]]></a:t>
            </a:r>
            <a:r>
              <a:rPr lang="en-US" strike="noStrike" sz="2100" spc="0" u="none" cap="none">
                <a:solidFill>
                  <a:srgbClr val="1B2438">
                    <a:alpha val="100000"/>
                  </a:srgbClr>
                </a:solidFill>
                <a:latin typeface="Calibri"/>
              </a:rPr>
              <a:t><![CDATA[ «Buenos días, Señor Martínez» vale más que «Hola» a secas.]]></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puesta directa a la pregunta.]]></a:t>
            </a:r>
            <a:r>
              <a:rPr lang="en-US" strike="noStrike" sz="2100" spc="0" u="none" cap="none">
                <a:solidFill>
                  <a:srgbClr val="1B2438">
                    <a:alpha val="100000"/>
                  </a:srgbClr>
                </a:solidFill>
                <a:latin typeface="Calibri"/>
              </a:rPr>
              <a:t><![CDATA[ Si te pregunta por el stock, responde del stock; no aproveches para vender otra cosa.]]></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erre con siguiente paso.]]></a:t>
            </a:r>
            <a:r>
              <a:rPr lang="en-US" strike="noStrike" sz="2100" spc="0" u="none" cap="none">
                <a:solidFill>
                  <a:srgbClr val="1B2438">
                    <a:alpha val="100000"/>
                  </a:srgbClr>
                </a:solidFill>
                <a:latin typeface="Calibri"/>
              </a:rPr>
              <a:t><![CDATA[ El cliente tiene que saber qué toca ahora.]]></a:t>
            </a:r>
          </a:p>
        </p:txBody>
      </p:sp>
      <p:sp>
        <p:nvSpPr>
          <p:cNvPr id="13" name=""/>
          <p:cNvSpPr txBox="1"/>
          <p:nvPr/>
        </p:nvSpPr>
        <p:spPr>
          <a:xfrm>
            <a:off x="514350" y="33337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337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tografía y tono.]]></a:t>
            </a:r>
            <a:r>
              <a:rPr lang="en-US" strike="noStrike" sz="2100" spc="0" u="none" cap="none">
                <a:solidFill>
                  <a:srgbClr val="1B2438">
                    <a:alpha val="100000"/>
                  </a:srgbClr>
                </a:solidFill>
                <a:latin typeface="Calibri"/>
              </a:rPr>
              <a:t><![CDATA[ Sin mayúsculas sostenidas (equivale a gritar), sin emoticonos excesivos, sin abreviaturas tipo «xq» o «t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Principios básicos de la respuesta profesional · La respuesta en cuatro pregunt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escribe y sobre qué obra o pedi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Principios básicos de la respuesta profesional · La respuesta en cuatro pregunt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ato concreto p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Principios básicos de la respuesta profesional · La respuesta en cuatro pregunt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le puedo dar ahora y qué tengo que confirm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Principios básicos de la respuesta profesional · La respuesta en cuatro pregunt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 es el siguiente paso y quién lo 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Principios básicos de la respuesta profesional]]></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tres principios de una respuesta profesional son: identificar, _______ y cerr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rrores frecuentes que se pagan car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por WhatsApp se pagan dos veces: primero con el cliente, que pierde la confianza; después con la tienda, porque un mensaje mal escrito es difícil de deshacer. Los más habituales son cinco.]]></a:t>
            </a:r>
          </a:p>
        </p:txBody>
      </p:sp>
      <p:sp>
        <p:nvSpPr>
          <p:cNvPr id="8" name=""/>
          <p:cNvSpPr txBox="1"/>
          <p:nvPr/>
        </p:nvSpPr>
        <p:spPr>
          <a:xfrm>
            <a:off x="514350" y="2609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2609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meter sin confirmar.]]></a:t>
            </a:r>
            <a:r>
              <a:rPr lang="en-US" strike="noStrike" sz="2100" spc="0" u="none" cap="none">
                <a:solidFill>
                  <a:srgbClr val="1B2438">
                    <a:alpha val="100000"/>
                  </a:srgbClr>
                </a:solidFill>
                <a:latin typeface="Calibri"/>
              </a:rPr>
              <a:t><![CDATA[ «Te lo tengo mañana seguro» cuando no se ha comprobado el stock. Si no llega, la culpa es de la tienda.]]></a:t>
            </a:r>
          </a:p>
        </p:txBody>
      </p:sp>
      <p:sp>
        <p:nvSpPr>
          <p:cNvPr id="10" name=""/>
          <p:cNvSpPr txBox="1"/>
          <p:nvPr/>
        </p:nvSpPr>
        <p:spPr>
          <a:xfrm>
            <a:off x="514350" y="3648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1" name=""/>
          <p:cNvSpPr txBox="1"/>
          <p:nvPr/>
        </p:nvSpPr>
        <p:spPr>
          <a:xfrm>
            <a:off x="762000" y="3648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zclar clientes.]]></a:t>
            </a:r>
            <a:r>
              <a:rPr lang="en-US" strike="noStrike" sz="2100" spc="0" u="none" cap="none">
                <a:solidFill>
                  <a:srgbClr val="1B2438">
                    <a:alpha val="100000"/>
                  </a:srgbClr>
                </a:solidFill>
                <a:latin typeface="Calibri"/>
              </a:rPr>
              <a:t><![CDATA[ Reenviar una captura de un chat a otro cliente o poner a dos clientes en un grupo para «ahorrar tiemp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rrores frecuentes que se pagan car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ponder fuera de horario y crear expectativa.]]></a:t>
            </a:r>
            <a:r>
              <a:rPr lang="en-US" strike="noStrike" sz="2100" spc="0" u="none" cap="none">
                <a:solidFill>
                  <a:srgbClr val="1B2438">
                    <a:alpha val="100000"/>
                  </a:srgbClr>
                </a:solidFill>
                <a:latin typeface="Calibri"/>
              </a:rPr>
              <a:t><![CDATA[ Si contestas a las 23:00, el cliente entiende que ese es el horario real.]]></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udio para decisiones.]]></a:t>
            </a:r>
            <a:r>
              <a:rPr lang="en-US" strike="noStrike" sz="2100" spc="0" u="none" cap="none">
                <a:solidFill>
                  <a:srgbClr val="1B2438">
                    <a:alpha val="100000"/>
                  </a:srgbClr>
                </a:solidFill>
                <a:latin typeface="Calibri"/>
              </a:rPr>
              <a:t><![CDATA[ Un audio no se puede releer ni mostrar en una reclamación. Lo importante, por escrito.]]></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tografía y tono informal.]]></a:t>
            </a:r>
            <a:r>
              <a:rPr lang="en-US" strike="noStrike" sz="2100" spc="0" u="none" cap="none">
                <a:solidFill>
                  <a:srgbClr val="1B2438">
                    <a:alpha val="100000"/>
                  </a:srgbClr>
                </a:solidFill>
                <a:latin typeface="Calibri"/>
              </a:rPr>
              <a:t><![CDATA[ «Hola, aquí tienes lo que me pediste» sin más detalle no es atención profesion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rrores frecuentes que se pagan caros]]></a:t>
            </a:r>
          </a:p>
        </p:txBody>
      </p:sp>
      <p:pic>
        <p:nvPicPr>
          <p:cNvPr id="3" name="" descr="Cinco errores en cadena: promesa sin confirmar, mezcla de clientes, audio, horario y tono.">
            <a:hlinkClick r:id="rId3" tooltip="Cinco errores en cadena: promesa sin confirmar, mezcla de clientes, audio, horario y tono."/>
          </p:cNvPr>
          <p:cNvPicPr>
            <a:picLocks noChangeAspect="1"/>
          </p:cNvPicPr>
          <p:nvPr>
            <p:ph type="pic" idx="1"/>
          </p:nvPr>
        </p:nvPicPr>
        <p:blipFill>
          <a:blip r:embed="rId2"/>
          <a:stretch>
            <a:fillRect/>
          </a:stretch>
        </p:blipFill>
        <p:spPr>
          <a:xfrm>
            <a:off x="1981200" y="1257300"/>
            <a:ext cx="5181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cinco errores más frecuentes, en orden de gravedad.]]></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whatsapp-business-atencion-profesional-al-cliente"/>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errores frecuentes y qué se pierde con cada u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1]]></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457450"/>
                <a:gridCol w="2133600"/>
                <a:gridCol w="3524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ier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r sin con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anza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r stock antes de respo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zclar c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denci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hat por cliente, nunca gru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der fuera de ho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saje automático con ho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dio para deci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z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compromiso, por 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errores frecuentes y qué se pierde con cada u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1]]></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457450"/>
                <a:gridCol w="2133600"/>
                <a:gridCol w="3524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ier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no infor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age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udo, nombre y cierre con 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Errores frecuentes que se pagan car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rror hay en este mensaje: 'Hola, sí hay, ven mañan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hay errores]]></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ta saludo con nombre, dato de apoyo y cierre con siguiente paso]]></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bran dato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ono es demasiado form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Buenas prácticas: cómo se escribe un mensaje profesion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nsaje profesional tiene cuatro partes: ]]></a:t>
            </a:r>
            <a:r>
              <a:rPr lang="en-US" b="1" strike="noStrike" sz="2100" spc="0" u="none" cap="none">
                <a:solidFill>
                  <a:srgbClr val="1B2438">
                    <a:alpha val="100000"/>
                  </a:srgbClr>
                </a:solidFill>
                <a:latin typeface="Calibri"/>
              </a:rPr>
              <a:t><![CDATA[saludo con nombr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uesta direc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 de apoyo]]></a:t>
            </a:r>
            <a:r>
              <a:rPr lang="en-US" strike="noStrike" sz="2100" spc="0" u="none" cap="none">
                <a:solidFill>
                  <a:srgbClr val="1B2438">
                    <a:alpha val="100000"/>
                  </a:srgbClr>
                </a:solidFill>
                <a:latin typeface="Calibri"/>
              </a:rPr>
              <a:t><![CDATA[ (si aplica) y ]]></a:t>
            </a:r>
            <a:r>
              <a:rPr lang="en-US" b="1" strike="noStrike" sz="2100" spc="0" u="none" cap="none">
                <a:solidFill>
                  <a:srgbClr val="1B2438">
                    <a:alpha val="100000"/>
                  </a:srgbClr>
                </a:solidFill>
                <a:latin typeface="Calibri"/>
              </a:rPr>
              <a:t><![CDATA[cierre con siguiente paso]]></a:t>
            </a:r>
            <a:r>
              <a:rPr lang="en-US" strike="noStrike" sz="2100" spc="0" u="none" cap="none">
                <a:solidFill>
                  <a:srgbClr val="1B2438">
                    <a:alpha val="100000"/>
                  </a:srgbClr>
                </a:solidFill>
                <a:latin typeface="Calibri"/>
              </a:rPr>
              <a:t><![CDATA[. No hace falta que sea largo; hace falta que esté completo.]]></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ficticio: un cliente pregunta si queda pintura plástica blanca de 15 litros. La respuesta profesional no es «sí, hay». Es: «Buenos días, Señor Martínez. Sí, queda pintura plástica blanca en envase de 15 litros a 42 euros (precio orientativo; el definitivo es en caja). ¿La reservo hasta mañana a las 18:0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Buenas prácticas: cómo se escribe un mensaje profesion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respuesta da cinco cosas en tres líneas: identifica al cliente, confirma el producto, da el formato, indica el precio como orientativo y propone un cierre con fecha y hora. Si el cliente acepta, la reserva queda por escrito; si no acepta, la conversación se cierra sin compromis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Buenas prácticas: cómo se escribe un mensaje profesional]]></a:t>
            </a:r>
          </a:p>
        </p:txBody>
      </p:sp>
      <p:pic>
        <p:nvPicPr>
          <p:cNvPr id="3" name="" descr="Cuatro bloques de un mensaje profesional: saludo, respuesta, dato, cierre.">
            <a:hlinkClick r:id="rId3" tooltip="Cuatro bloques de un mensaje profesional: saludo, respuesta, dato, cierre."/>
          </p:cNvPr>
          <p:cNvPicPr>
            <a:picLocks noChangeAspect="1"/>
          </p:cNvPicPr>
          <p:nvPr>
            <p:ph type="pic" idx="1"/>
          </p:nvPr>
        </p:nvPicPr>
        <p:blipFill>
          <a:blip r:embed="rId2"/>
          <a:stretch>
            <a:fillRect/>
          </a:stretch>
        </p:blipFill>
        <p:spPr>
          <a:xfrm>
            <a:off x="2238375" y="1257300"/>
            <a:ext cx="46672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cuatro bloques de un mensaje profesion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whatsapp-business-atencion-profesional-al-cliente"/>
              </a:rPr>
              <a:t><![CDATA[Ver imagen original en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Buenas prácticas: cómo se escribe un mensaje profesional · Cómo se construye la respuest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udo con nombre del clien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Buenas prácticas: cómo se escribe un mensaje profesional · Cómo se construye la respuest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uesta directa a la pregunta, sin rode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Buenas prácticas: cómo se escribe un mensaje profesional · Cómo se construye la respuest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to de apoyo: formato, precio orientativo, disponibilid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Buenas prácticas: cómo se escribe un mensaje profesional · Cómo se construye la respuest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e con siguiente paso: reserva, confirmación, cita o «quedo a la espe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Predi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Buenas prácticas: cómo se escribe un mensaje profesion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nvías un audio diciendo 'te lo dejo apartado' y el cliente no lo recibe, ¿qué problema hay?]]></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o, el audio es suficient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udio no es trazable ni se puede releer en una reclamación]]></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liente no entiende el idiom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audio es demasiado larg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Gestión de grupos y conversaciones simultáne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tienda pueden llegar varias conversaciones a la vez: un particular preguntando por una muestra, un pintor pidiendo presupuesto, una comunidad confirmando una entrega. Cada una es un chat individual y cada una tiene su propio estado: abierta, a la espera de un dato, cerrada.]]></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s simple: ]]></a:t>
            </a:r>
            <a:r>
              <a:rPr lang="en-US" b="1" strike="noStrike" sz="2100" spc="0" u="none" cap="none">
                <a:solidFill>
                  <a:srgbClr val="1B2438">
                    <a:alpha val="100000"/>
                  </a:srgbClr>
                </a:solidFill>
                <a:latin typeface="Calibri"/>
              </a:rPr>
              <a:t><![CDATA[un chat, un cliente, un asunto]]></a:t>
            </a:r>
            <a:r>
              <a:rPr lang="en-US" strike="noStrike" sz="2100" spc="0" u="none" cap="none">
                <a:solidFill>
                  <a:srgbClr val="1B2438">
                    <a:alpha val="100000"/>
                  </a:srgbClr>
                </a:solidFill>
                <a:latin typeface="Calibri"/>
              </a:rPr>
              <a:t><![CDATA[. Si un cliente escribe sobre dos obras distintas, se abren dos chats o se etiqueta la conversación con la referencia de cada obra. Nunca se mezcl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Gestión de grupos y conversaciones simultáne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grupos solo se usan cuando la tienda los crea con un propósito concreto y con los participantes de acuerdo: por ejemplo, un grupo de obra con el pintor, el administrador y la tienda para coordinar entregas. Fuera de ese caso, los grupos generan ruido y riesgo de confusión.]]></a:t>
            </a:r>
          </a:p>
        </p:txBody>
      </p:sp>
      <p:sp>
        <p:nvSpPr>
          <p:cNvPr id="8" name=""/>
          <p:cNvSpPr txBox="1"/>
          <p:nvPr/>
        </p:nvSpPr>
        <p:spPr>
          <a:xfrm>
            <a:off x="514350" y="2943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tiquetas.]]></a:t>
            </a:r>
            <a:r>
              <a:rPr lang="en-US" strike="noStrike" sz="2100" spc="0" u="none" cap="none">
                <a:solidFill>
                  <a:srgbClr val="1B2438">
                    <a:alpha val="100000"/>
                  </a:srgbClr>
                </a:solidFill>
                <a:latin typeface="Calibri"/>
              </a:rPr>
              <a:t><![CDATA[ Si la aplicación lo permite, etiquetar cada conversación con el estado (pendiente, en curso, cerrada) y con el tipo de cliente (particular, profesional, comunid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Gestión de grupos y conversaciones simultáne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1]]></a:t>
            </a:r>
          </a:p>
        </p:txBody>
      </p:sp>
      <p:sp>
        <p:nvSpPr>
          <p:cNvPr id="7" name="" descr=""/>
          <p:cNvSpPr/>
          <p:nvPr/>
        </p:nvSpPr>
        <p:spPr>
          <a:xfrm>
            <a:off x="514350" y="2886075"/>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886075"/>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tificaciones.]]></a:t>
            </a:r>
            <a:r>
              <a:rPr lang="en-US" strike="noStrike" sz="2100" spc="0" u="none" cap="none">
                <a:solidFill>
                  <a:srgbClr val="1B2438">
                    <a:alpha val="100000"/>
                  </a:srgbClr>
                </a:solidFill>
                <a:latin typeface="Calibri"/>
              </a:rPr>
              <a:t><![CDATA[ Silenciar los grupos internos durante la atención al cliente; las notificaciones constantes rompen la concentración.]]></a:t>
            </a:r>
          </a:p>
        </p:txBody>
      </p:sp>
      <p:sp>
        <p:nvSpPr>
          <p:cNvPr id="11" name=""/>
          <p:cNvSpPr txBox="1"/>
          <p:nvPr/>
        </p:nvSpPr>
        <p:spPr>
          <a:xfrm>
            <a:off x="514350" y="22574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2574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evos.]]></a:t>
            </a:r>
            <a:r>
              <a:rPr lang="en-US" strike="noStrike" sz="2100" spc="0" u="none" cap="none">
                <a:solidFill>
                  <a:srgbClr val="1B2438">
                    <a:alpha val="100000"/>
                  </a:srgbClr>
                </a:solidFill>
                <a:latin typeface="Calibri"/>
              </a:rPr>
              <a:t><![CDATA[ Si cambia el turno, el mensaje de relevo se escribe por escrito en el chat interno, no se cuenta de boca.]]></a:t>
            </a:r>
          </a:p>
        </p:txBody>
      </p:sp>
      <p:sp>
        <p:nvSpPr>
          <p:cNvPr id="13" name=""/>
          <p:cNvSpPr txBox="1"/>
          <p:nvPr/>
        </p:nvSpPr>
        <p:spPr>
          <a:xfrm>
            <a:off x="685800" y="29622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unca mezcles información de clientes]]></a:t>
            </a:r>
          </a:p>
        </p:txBody>
      </p:sp>
      <p:sp>
        <p:nvSpPr>
          <p:cNvPr id="14" name=""/>
          <p:cNvSpPr txBox="1"/>
          <p:nvPr/>
        </p:nvSpPr>
        <p:spPr>
          <a:xfrm>
            <a:off x="685800" y="33623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cliente debe tener su chat individual. Nunca reenvíes capturas de un chat a otro ni pongas a dos clientes en un grupo para ahorrar tiempo. La confusión se paga con la confianz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Gestión de grupos y conversaciones simultáne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una respuesta profesion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spuesta directa a la pregun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ato de apoy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ierre con siguiente pas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aludo con nomb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o que esta lección no decid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xplica el método; no fija la política. Los criterios concretos los confirma dirección y se escriben en el procedimiento procedure interno cuando estén aprobados. Mientras no lo estén, se aplican las buenas prácticas del sector y se declaran como pendientes los puntos que dependen de la empresa.]]></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orario y tiempo de respuesta.]]></a:t>
            </a:r>
            <a:r>
              <a:rPr lang="en-US" strike="noStrike" sz="2100" spc="0" u="none" cap="none">
                <a:solidFill>
                  <a:srgbClr val="1B2438">
                    <a:alpha val="100000"/>
                  </a:srgbClr>
                </a:solidFill>
                <a:latin typeface="Calibri"/>
              </a:rPr>
              <a:t><![CDATA[ No hay un horario ni un plazo único; los fija la tienda según su plantill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o que esta lección no decid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lantillas.]]></a:t>
            </a:r>
            <a:r>
              <a:rPr lang="en-US" strike="noStrike" sz="2100" spc="0" u="none" cap="none">
                <a:solidFill>
                  <a:srgbClr val="1B2438">
                    <a:alpha val="100000"/>
                  </a:srgbClr>
                </a:solidFill>
                <a:latin typeface="Calibri"/>
              </a:rPr>
              <a:t><![CDATA[ Si existen, se usan; si no, se aplica el método de los cuatro bloques.]]></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acultad de compromiso.]]></a:t>
            </a:r>
            <a:r>
              <a:rPr lang="en-US" strike="noStrike" sz="2100" spc="0" u="none" cap="none">
                <a:solidFill>
                  <a:srgbClr val="1B2438">
                    <a:alpha val="100000"/>
                  </a:srgbClr>
                </a:solidFill>
                <a:latin typeface="Calibri"/>
              </a:rPr>
              <a:t><![CDATA[ Qué se puede prometer por escrito y qué requiere confirmación previa lo decide dirección.]]></a:t>
            </a:r>
          </a:p>
        </p:txBody>
      </p:sp>
      <p:sp>
        <p:nvSpPr>
          <p:cNvPr id="11" name=""/>
          <p:cNvSpPr txBox="1"/>
          <p:nvPr/>
        </p:nvSpPr>
        <p:spPr>
          <a:xfrm>
            <a:off x="514350" y="26289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stodia de los chats.]]></a:t>
            </a:r>
            <a:r>
              <a:rPr lang="en-US" strike="noStrike" sz="2100" spc="0" u="none" cap="none">
                <a:solidFill>
                  <a:srgbClr val="1B2438">
                    <a:alpha val="100000"/>
                  </a:srgbClr>
                </a:solidFill>
                <a:latin typeface="Calibri"/>
              </a:rPr>
              <a:t><![CDATA[ Quién guarda las conversaciones, durante cuánto tiempo y cómo se archivan al cerrar la obra lo decide la empresa conforme a la normativa de protección de dat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o que esta lección no decid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acredita conocimiento del método; la política concreta se aplica cuando esté confirma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Lo que esta lección no deci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regunta si queda pintura blanca de 15 L a las 22:45. No has comprobado el stock. ¿Qué respuesta es la corre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í, hay. Ven mañana a primera hor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uenas noches. Mañana a primera hora compruebo el stock y te confirmo por aquí.»]]></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lo sé, llama mañan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guro que sí, te lo dejo aparta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los cuatro bloqu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1]]></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u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l cliente y hora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directo a la pregunta sin rode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de apoy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orientativo o dispon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iente paso con fecha u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de la conver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abreviaturas ni emoticonos exces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los cuatro bloqu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whatsapp-business-atencion-profesional-al-cliente"/>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municación profesional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WhatsApp Business para la tiend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comunicación profesional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herramienta profesional de atención al cliente, no un chat informa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municación profesional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cuatro bloques de una respues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comunicación profesional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aludo con nombre, respuesta directa, dato de apoyo y cierre con siguiente pa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municación profesional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usan audios para decision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comunicación profesional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se pueden releer ni mostrar en una reclamación; todo compromiso va por tex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municación profesional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respondes fuera de horari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comunicación profesional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liente entiende que ese es el horario real; mejor mensaje automático con el horario confirma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municación profesional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pueden mezclar clientes en un grup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comunicación profesional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Un chat por cliente; los grupos solo con propósito explícito y participantes de acuer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comunicación profesional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no se sabe el da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comunicación profesional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dice expresamente y se da un plazo de comprobación; nunca se promete sin confirm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a respuesta que se puede defend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dicción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a respuesta que se puede defend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6]]></a:t>
            </a:r>
          </a:p>
        </p:txBody>
      </p:sp>
      <p:sp>
        <p:nvSpPr>
          <p:cNvPr id="8" name=""/>
          <p:cNvSpPr txBox="1"/>
          <p:nvPr/>
        </p:nvSpPr>
        <p:spPr>
          <a:xfrm>
            <a:off x="514350" y="1571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identificar al cliente, responder con el dato directo, añadir el dato de apoyo cuando aplica y cerrar con un siguiente paso por escrito. Distingues lo que se puede prometer de lo que requiere confirmación y no mezclas clientes en grupos.]]></a:t>
            </a:r>
          </a:p>
        </p:txBody>
      </p:sp>
      <p:sp>
        <p:nvSpPr>
          <p:cNvPr id="9" name=""/>
          <p:cNvSpPr txBox="1"/>
          <p:nvPr/>
        </p:nvSpPr>
        <p:spPr>
          <a:xfrm>
            <a:off x="514350" y="28860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3 y 4. Los errores más frecuentes son prometer sin confirmar, responder con audio para decisiones y mezclar clientes en grupo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hatsApp Business se atiende con el mismo rigor que el mostrador: ]]></a:t>
            </a:r>
            <a:r>
              <a:rPr lang="en-US" b="1" strike="noStrike" sz="2100" spc="0" u="none" cap="none">
                <a:solidFill>
                  <a:srgbClr val="1B2438">
                    <a:alpha val="100000"/>
                  </a:srgbClr>
                </a:solidFill>
                <a:latin typeface="Calibri"/>
              </a:rPr>
              <a:t><![CDATA[identificar al cliente, responder con el dato directo, añadir el dato de apoyo cuando aplica y cerrar con un siguiente paso por escrito]]></a:t>
            </a:r>
            <a:r>
              <a:rPr lang="en-US" strike="noStrike" sz="2100" spc="0" u="none" cap="none">
                <a:solidFill>
                  <a:srgbClr val="1B2438">
                    <a:alpha val="100000"/>
                  </a:srgbClr>
                </a:solidFill>
                <a:latin typeface="Calibri"/>
              </a:rPr>
              <a:t><![CDATA[. La diferencia con el WhatsApp personal es que aquí escribes en nombre de la tienda, y lo que envías lo puede leer el cliente, lo puede reenviar y lo puede mostrar en una reclam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inco errores que se pagan dos veces son prometer sin confirmar, mezclar clientes, responder fuera de horario creando expectativa, usar audio para decisiones y mantener un tono informal. La buena práctica es el método de los cuatro bloques: saludo con nombre, respuesta directa, dato de apoyo y cierre con siguiente pas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no decide es la política concreta: horario, tiempo de respuesta, plantillas, facultad de compromiso y custodia de los chats los confirma dirección. Mientras no lo estén, se aplica el método y se declaran como pendientes los puntos que dependen de la empresa.]]></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hatsApp Business. Documentación oficial de Meta para empresas.]]></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encia Española de Protección de Datos. Guía sobre uso de redes sociales y mensajería instantánea en la empres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whatsapp-business-atencion-profesional-al-cliente"/>
              </a:rPr>
              <a:t><![CDATA[WhatsApp Business: atención profesional a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10002:2018. Calidad en el servicio — Tratamiento de las reclamaciones de los client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técnica de atención al cliente del material interno de form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2026-10-31T04:02:02Z</dcterms:created>
  <dcterms:modified xsi:type="dcterms:W3CDTF">2026-10-31T04:02:02Z</dcterms:modified>
  <dc:title>WhatsApp Business: atención profesional al cliente</dc:title>
  <dc:description>Presentación editable del OA «WhatsApp Business: atención profesional al cliente». Enlace: https://pinturasespecializadas.lumbre.lat/object/whatsapp-business-atencion-profesional-al-cliente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