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presProps" Target="presProps.xml"/>
  <Relationship Id="rId95" Type="http://schemas.openxmlformats.org/officeDocument/2006/relationships/viewProps" Target="viewProps.xml"/>
  <Relationship Id="rId96"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Carlos Ca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rabajar-con-profesionales-del-sector]]></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trabajar-con-profesionales-del-sector]]></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rabajar con profesionales del sector» (2 de 6).]]></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rabajar con profesionales del sector» (3 de 6).]]></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rabajar con profesionales del sector» (4 de 6).]]></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rabajar con profesionales del sector» (5 de 6).]]></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rabajar con profesionales del sector» (6 de 6).]]></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El profesional no es un particular con más litros» (2 de 3).]]></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El profesional no es un particular con más litros» (3 de 3).]]></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cinco-clientes.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Matriz de cinco clientes profesionales con quién decide, qué compra y qué exige cada u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El mismo producto, cinco conversaciones distintas: el decisor y la obra cambian la propu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rabajar-con-profesionales-del-sector]]></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Preguntar superficie, soporte, sistema, acceso, plazo y quién autoriza la comp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in superficie, soporte, sistema y decisor no hay presupuesto sostenible. El precio por envase no responde a la pregunta de la obra y el descuento sin facultad es una condición invent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1: perfiles profesionales, decisor y orden de la convers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trabajar-con-profesionales-del-sector]]></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La entrevista es por obra, no por bote» (2 de 3).]]></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La entrevista es por obra, no por bote» (3 de 3).]]></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entrevista-obra.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Secuencia de seis preguntas de la entrevista por obra, de la superficie al reparto entre compra y aplic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is datos convierten una petición vaga en una obra presupuest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rabajar-con-profesionales-del-sector]]></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uántos metros cuadrados de paramento hay? → Superficie real que se presupu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bre qué está pintado y en qué estado? → Soporte y preparación necesa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Qué acabado y cuántas manos? → Sistema, rendimiento y envas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e trabaja con el edificio ocupado? → Acceso, protección y fas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Quién firma la aprobación? → Comprador y autoriz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2: las seis preguntas y su uso en el cálculo y en la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trabajar-con-profesionales-del-sector]]></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Relacionar» (2 de 2).]]></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Del sistema a las partidas, no del producto al total» (2 de 3).]]></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Del sistema a las partidas, no del producto al total» (3 de 3).]]></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partidas.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inco tarjetas con las partidas de un presupuesto de suministro: preparación, imprimación, acabado, auxiliares y sumin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 obra se ejecuta por partes; el presupuesto también debe explicarse por par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rabajar-con-profesionales-del-sector]]></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Reparación de grietas y sellado → Preparación y sopo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Limpieza de polvo y grasa → Preparación y sopo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Fijador para soporte poroso → Imprim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Imprimación en zonas reparadas → Imprim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Esmalte mate lavable, dos manos → Acab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Rendimiento de 10 m²/L por mano → Acab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Cinta de carrocero y plástico → Auxilia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Lija y rodillos → Auxilia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3: los cinco bloques del presupuesto y la separación entre suministro y ob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trabajar-con-profesionales-del-sector]]></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Clasificar» (2 de 2).]]></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Precio del envase frente a coste por metro cuadrado» (2 de 2).]]></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4-precio-coste.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omparación entre dos envases de 15 litros: el más barato por litro resulta más caro por metro cuadr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El precio del bote no decide: el rendimiento y las manos cambian el coste por pare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rabajar-con-profesionales-del-sector]]></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324 L (tolerancia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900 ÷ 6 = 150 L por mano; 150 × 2 = 300 L; 300 × 1,08 = 324 L. Presupuestar 300 L dejaría la obra corta antes de empez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4: fórmula de coste por m² y cálculo de litros con rendimiento, manos y mer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trabajar-con-profesionales-del-sector]]></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Coordinar suministro, fases y entregas parciales» (2 de 4).]]></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Coordinar suministro, fases y entregas parciales» (3 de 4).]]></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Coordinar suministro, fases y entregas parciales» (4 de 4).]]></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5-flujo-suministr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Flujo de cinco etapas desde la entrevista hasta el cierre de la obra, con autorización y entrega por fas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 obra avanza cuando cada fase tiene cantidad, autorización y recept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rabajar-con-profesionales-del-sector]]></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Antes de confirmar una entre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5: Pas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mprobar referencia, cantidad y lote disponi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rabajar-con-profesionales-del-sector]]></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Antes de confirmar una entre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5: Paso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parar lo reservado de lo confirmado por logís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rabajar-con-profesionales-del-sector]]></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Antes de confirmar una entre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5: Paso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Fijar la fase, la fecha y el receptor en ob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rabajar-con-profesionales-del-sector]]></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Antes de confirmar una entre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5: Paso 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mitir el albarán con el estado del materi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rabajar-con-profesionales-del-sector]]></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Antes de confirmar una entre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5: Paso 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gistrar cualquier incidencia antes de cerrar la entre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rabajar-con-profesionales-del-sector]]></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Ver stock no es tener reserva ni transporte confirmado. La promesa exige comprobar referencias, lotes, cantidades y logística, y dejarla por escrito. Prometer de más rompe la confianza y puede dejar la obra par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5: reserva, entrega parcial, receptor y diferencia entre presupuesto y ped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trabajar-con-profesionales-del-sector]]></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Lenguaje técnico sin inventar condiciones» (2 de 3).]]></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Lenguaje técnico sin inventar condiciones» (3 de 3).]]></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Voy a comprobar en la ficha la preparación y el sistema para yeso y te lo confirmo por escr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yeso nuevo exige una preparación concreta y el producto debe ser compatible. La ficha vigente es la fuente; la seguridad sin datos y la prueba a ciegas trasladan el riesgo a la ob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6: qué se afirma, qué se explica y qué se confirma por escr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trabajar-con-profesionales-del-sector]]></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 Caso resuelto: un hotel con mantenimiento continuo» (2 de 3).]]></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 Caso resuelto: un hotel con mantenimiento continuo» (3 de 3).]]></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rabajar-con-profesionales-del-sector]]></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Del cálculo del hotel al pedido por fas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5: Pas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nfirmar superficie y sistema con la ficha vig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rabajar-con-profesionales-del-sector]]></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Del cálculo del hotel al pedido por fas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5: Paso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lcular litros y envases por fase, con la merma inclu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rabajar-con-profesionales-del-sector]]></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Del cálculo del hotel al pedido por fas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5: Paso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parar el suministro de la mano de obra y el andam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rabajar-con-profesionales-del-sector]]></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Del cálculo del hotel al pedido por fas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5: Paso 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edir autorización de compra por fase y fijar el recept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rabajar-con-profesionales-del-sector]]></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Del cálculo del hotel al pedido por fas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5: Paso 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tregar con albarán y registrar cualquier incid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rabajar-con-profesionales-del-sector]]></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a autorización de compra, las fases de entrega, el receptor en obra y las condiciones que confirme la empr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reserva anual no es una entrega ni una compra autorizada. Hay que fijar quién autoriza cada fase, cuándo se entrega, quién recibe y qué condiciones constan. El precio sin referencia ni condiciones es una promesa frági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7: cálculo del hotel, fases, autorización y límites del sumin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trabajar-con-profesionales-del-sector]]></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8 · Caso resuelto: una comunidad con fachada» (2 de 4).]]></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8 · Caso resuelto: una comunidad con fachada» (3 de 4).]]></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8 · Caso resuelto: una comunidad con fachada» (4 de 4).]]></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merma · partidas · diagnosticar · aprob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merma explica los 432 L; las partidas permiten leer y ajustar el presupuesto; una humedad activa exige diagnóstico antes de aplicar; y sin aprobación de la junta hay presupuesto, pero no ped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8: cálculo de fachada, patología previa, partidas y autorización de la comun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trabajar-con-profesionales-del-sector]]></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9 · Errores frecuentes y cuándo escalar» (2 de 3).]]></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9 · Errores frecuentes y cuándo escalar» (3 de 3).]]></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Te confirmo el precio y el porte por escrito cuando los compruebe; el resto del presupuesto no camb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precio y el descuento no se improvisan; un correo informal no sustituye la autorización de compra; y ver stock no confirma una entrega. Las frases 1 y 3 separan presupuesto, condiciones y pedido, que es justo lo que hay que hac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9: errores típicos, consecuencia y rutas de escal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trabajar-con-profesionales-del-sector]]></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9 · Detective de errores» (2 de 2).]]></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rabajar-con-profesionales-del-sector]]></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rabajar-con-profesionales-del-sector]]></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rabajar-con-profesionales-del-sector]]></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Repaso activo · Memoria: de la obra al ped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rabajar-con-profesionales-del-sector]]></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Repaso activo · Memoria: de la obra al ped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rabajar-con-profesionales-del-sector]]></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 es la unidad de venta con un profesi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obra, no el bote. Superficie, soporte, sistema, acceso, plazo y decis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rabajar-con-profesionales-del-sector]]></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cinco partidas suelen bas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reparación, imprimación, acabado, auxiliares y suministro por fas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rabajar-con-profesionales-del-sector]]></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iferencia hay entre reserva y entre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reserva aparta cantidad; la entrega mueve material y genera albará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rabajar-con-profesionales-del-sector]]></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para el presupuesto del ped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autorización de compra, con persona y refer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rabajar-con-profesionales-del-sector]]></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se puede prometer una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uando logística la ha confirmado y queda por escr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rabajar-con-profesionales-del-sector]]></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entrevistar, presupuestar y coordin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rabajar-con-profesionales-del-sector]]></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entrevistar, presupuestar y coordinar» (2 de 2).]]></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5).]]></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3 de 5).]]></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4 de 5).]]></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5 de 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9153" r:id="rId1"/>
    <p:sldLayoutId id="2482439154" r:id="rId2"/>
    <p:sldLayoutId id="2482439155" r:id="rId3"/>
    <p:sldLayoutId id="2482439156"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media-6b9ec5d4b01.jpg"/>
  <Relationship Id="rId3" Type="http://schemas.openxmlformats.org/officeDocument/2006/relationships/hyperlink" Target="https://pinturasespecializadas.lumbre.lat/object/trabajar-con-profesionales-del-sector"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rabajar-con-profesionales-del-sector"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rabajar-con-profesionales-del-sector"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rabajar-con-profesionales-del-sector"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rabajar-con-profesionales-del-sector"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rabajar-con-profesionales-del-sector"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rabajar-con-profesionales-del-sector"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rabajar-con-profesionales-del-sector"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rabajar-con-profesionales-del-sector"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rabajar-con-profesionales-del-sector"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rabajar-con-profesionales-del-sector"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rabajar-con-profesionales-del-sector"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cinco-clientes2.jpg"/>
  <Relationship Id="rId3" Type="http://schemas.openxmlformats.org/officeDocument/2006/relationships/hyperlink" Target="https://pinturasespecializadas.lumbre.lat/object/trabajar-con-profesionales-del-sector" TargetMode="External"/>
  <Relationship Id="rId4" Type="http://schemas.openxmlformats.org/officeDocument/2006/relationships/hyperlink" Target="https://pinturasespecializadas.lumbre.lat/object/trabajar-con-profesionales-del-sector" TargetMode="External"/>
  <Relationship Id="rId5"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rabajar-con-profesionales-del-sector"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rabajar-con-profesionales-del-sector"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rabajar-con-profesionales-del-sector"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rabajar-con-profesionales-del-sector"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entrevista-obra3.jpg"/>
  <Relationship Id="rId3" Type="http://schemas.openxmlformats.org/officeDocument/2006/relationships/hyperlink" Target="https://pinturasespecializadas.lumbre.lat/object/trabajar-con-profesionales-del-sector" TargetMode="External"/>
  <Relationship Id="rId4" Type="http://schemas.openxmlformats.org/officeDocument/2006/relationships/hyperlink" Target="https://pinturasespecializadas.lumbre.lat/object/trabajar-con-profesionales-del-sector" TargetMode="External"/>
  <Relationship Id="rId5"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rabajar-con-profesionales-del-sector"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rabajar-con-profesionales-del-sector"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rabajar-con-profesionales-del-sector" TargetMode="Externa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rabajar-con-profesionales-del-sector"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rabajar-con-profesionales-del-sector"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partidas4.jpg"/>
  <Relationship Id="rId3" Type="http://schemas.openxmlformats.org/officeDocument/2006/relationships/hyperlink" Target="https://pinturasespecializadas.lumbre.lat/object/trabajar-con-profesionales-del-sector" TargetMode="External"/>
  <Relationship Id="rId4" Type="http://schemas.openxmlformats.org/officeDocument/2006/relationships/hyperlink" Target="https://pinturasespecializadas.lumbre.lat/object/trabajar-con-profesionales-del-sector" TargetMode="External"/>
  <Relationship Id="rId5"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rabajar-con-profesionales-del-sector"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rabajar-con-profesionales-del-sector"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rabajar-con-profesionales-del-sector" TargetMode="Externa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rabajar-con-profesionales-del-sector"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4-precio-coste5.jpg"/>
  <Relationship Id="rId3" Type="http://schemas.openxmlformats.org/officeDocument/2006/relationships/hyperlink" Target="https://pinturasespecializadas.lumbre.lat/object/trabajar-con-profesionales-del-sector" TargetMode="External"/>
  <Relationship Id="rId4" Type="http://schemas.openxmlformats.org/officeDocument/2006/relationships/hyperlink" Target="https://pinturasespecializadas.lumbre.lat/object/trabajar-con-profesionales-del-sector" TargetMode="External"/>
  <Relationship Id="rId5"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rabajar-con-profesionales-del-sector"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rabajar-con-profesionales-del-sector" TargetMode="Externa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rabajar-con-profesionales-del-sector"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rabajar-con-profesionales-del-sector"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rabajar-con-profesionales-del-sector"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5-flujo-suministro6.jpg"/>
  <Relationship Id="rId3" Type="http://schemas.openxmlformats.org/officeDocument/2006/relationships/hyperlink" Target="https://pinturasespecializadas.lumbre.lat/object/trabajar-con-profesionales-del-sector" TargetMode="External"/>
  <Relationship Id="rId4" Type="http://schemas.openxmlformats.org/officeDocument/2006/relationships/hyperlink" Target="https://pinturasespecializadas.lumbre.lat/object/trabajar-con-profesionales-del-sector" TargetMode="External"/>
  <Relationship Id="rId5"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rabajar-con-profesionales-del-sector"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rabajar-con-profesionales-del-sector"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rabajar-con-profesionales-del-sector"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rabajar-con-profesionales-del-sector"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rabajar-con-profesionales-del-sector"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rabajar-con-profesionales-del-sector"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rabajar-con-profesionales-del-sector" TargetMode="Externa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rabajar-con-profesionales-del-sector"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rabajar-con-profesionales-del-sector"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rabajar-con-profesionales-del-sector"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rabajar-con-profesionales-del-sector" TargetMode="Externa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rabajar-con-profesionales-del-sector"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rabajar-con-profesionales-del-sector"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rabajar-con-profesionales-del-sector"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rabajar-con-profesionales-del-sector"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rabajar-con-profesionales-del-sector"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rabajar-con-profesionales-del-sector"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rabajar-con-profesionales-del-sector"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rabajar-con-profesionales-del-sector"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rabajar-con-profesionales-del-sector"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rabajar-con-profesionales-del-sector"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rabajar-con-profesionales-del-sector" TargetMode="Externa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rabajar-con-profesionales-del-sector"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rabajar-con-profesionales-del-sector"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rabajar-con-profesionales-del-sector"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rabajar-con-profesionales-del-sector"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rabajar-con-profesionales-del-sector" TargetMode="Externa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rabajar-con-profesionales-del-sector"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rabajar-con-profesionales-del-sector"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rabajar-con-profesionales-del-sector"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rabajar-con-profesionales-del-sector"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rabajar-con-profesionales-del-sector" TargetMode="Externa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rabajar-con-profesionales-del-sector"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rabajar-con-profesionales-del-sector"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rabajar-con-profesionales-del-sector"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rabajar-con-profesionales-del-sector"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rabajar-con-profesionales-del-sector" TargetMode="Externa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rabajar-con-profesionales-del-sector"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rabajar-con-profesionales-del-sector" TargetMode="External"/>
  <Relationship Id="rId3" Type="http://schemas.openxmlformats.org/officeDocument/2006/relationships/hyperlink" Target="https://pinturasespecializadas.lumbre.lat/object/trabajar-con-profesionales-del-sector" TargetMode="External"/>
  <Relationship Id="rId4"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rabajar-con-profesionales-del-sector" TargetMode="External"/>
  <Relationship Id="rId3"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rabajar-con-profesionales-del-sector" TargetMode="External"/>
  <Relationship Id="rId3"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rabajar-con-profesionales-del-sector" TargetMode="External"/>
  <Relationship Id="rId3"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rabajar-con-profesionales-del-sector" TargetMode="External"/>
  <Relationship Id="rId3"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rabajar-con-profesionales-del-sector" TargetMode="External"/>
  <Relationship Id="rId3"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rabajar-con-profesionales-del-sector" TargetMode="External"/>
  <Relationship Id="rId3"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rabajar-con-profesionales-del-sector" TargetMode="External"/>
  <Relationship Id="rId3"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rabajar-con-profesionales-del-sector" TargetMode="External"/>
  <Relationship Id="rId3"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rabajar-con-profesionales-del-sector" TargetMode="External"/>
  <Relationship Id="rId3"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rabajar-con-profesionales-del-sector" TargetMode="External"/>
  <Relationship Id="rId3"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rabajar-con-profesionales-del-sector" TargetMode="External"/>
  <Relationship Id="rId3"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rabajar-con-profesionales-del-sector" TargetMode="External"/>
  <Relationship Id="rId3"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rabajar-con-profesionales-del-sector" TargetMode="Externa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rabajar-con-profesionales-del-sector" TargetMode="External"/>
  <Relationship Id="rId3"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rabajar-con-profesionales-del-sector" TargetMode="External"/>
  <Relationship Id="rId3"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rabajar-con-profesionales-del-sector" TargetMode="External"/>
  <Relationship Id="rId3"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rabajar-con-profesionales-del-sector" TargetMode="External"/>
  <Relationship Id="rId3" Type="http://schemas.openxmlformats.org/officeDocument/2006/relationships/notesSlide" Target="../notesSlides/notesSlide9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781050"/>
          <a:ext cx="8201025" cy="4800600"/>
          <a:chOff x="514350" y="781050"/>
          <a:chExt cx="8201025"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rabaj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on]]></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rofesional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l]]></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ector]]></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Carlos Castro]]></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inturasespecializadas.lumbre.lat/object/trabajar-con-profesionales-del-sector"/>
              </a:rPr>
              <a:t><![CDATA[Ver el OA en pinturasespecializadas.lumbre.lat]]></a:t>
            </a:r>
          </a:p>
        </p:txBody>
      </p:sp>
      <p:pic>
        <p:nvPicPr>
          <p:cNvPr id="5" name="" descr="Portada del objeto de aprendizaje"/>
          <p:cNvPicPr>
            <a:picLocks noChangeAspect="1"/>
          </p:cNvPicPr>
          <p:nvPr/>
        </p:nvPicPr>
        <p:blipFill>
          <a:blip r:embed="rId2"/>
          <a:stretch>
            <a:fillRect/>
          </a:stretch>
        </p:blipFill>
        <p:spPr>
          <a:xfrm>
            <a:off x="5753100" y="781050"/>
            <a:ext cx="2447925" cy="342900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rabajar-con-profesionales-del-sector"/>
              </a:rPr>
              <a:t><![CDATA[Trabajar con profesionales del sec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9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trevistar a un cliente profesional por obra —superficie, soporte, sistema, acceso, plazo y reparto entre quien compra y quien aplica—, preparar un presupuesto de suministro por partidas, coordinar fases y entregas parciales, y distinguir precio de envase de coste por metro cuadrado sin prometer condiciones que no conste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rabajar-con-profesionales-del-sector"/>
              </a:rPr>
              <a:t><![CDATA[Trabajar con profesionales del sec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9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de venta consultiva para atender a pintores, empresas de mantenimiento, hoteles, comunidades y constructoras. Trabaja la entrevista por obra, el presupuesto por partidas, el coste por superficie, la coordinación del suministro y la comunicación técnica sin condiciones inventadas.]]></a:t>
            </a:r>
          </a:p>
        </p:txBody>
      </p:sp>
      <p:sp>
        <p:nvSpPr>
          <p:cNvPr id="9" name=""/>
          <p:cNvSpPr txBox="1"/>
          <p:nvPr/>
        </p:nvSpPr>
        <p:spPr>
          <a:xfrm>
            <a:off x="514350" y="3286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Carlos Castro]]></a:t>
            </a:r>
          </a:p>
        </p:txBody>
      </p:sp>
      <p:sp>
        <p:nvSpPr>
          <p:cNvPr id="10" name=""/>
          <p:cNvSpPr txBox="1"/>
          <p:nvPr/>
        </p:nvSpPr>
        <p:spPr>
          <a:xfrm>
            <a:off x="514350" y="3676650"/>
            <a:ext cx="8115300" cy="8382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venta consultiva · cliente profesional · presupuesto por partidas · coste por m² · hotel · comunidad de vecinos · suministro por fases · Pinturas Especializada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rabajar con profesionales del sector ·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rabajar-con-profesionales-del-sector"/>
              </a:rPr>
              <a:t><![CDATA[Trabajar con profesionales del sec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9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puesto didáctico. Un lunes por la mañana coinciden en el mostrador del centro tres clientes profesionales. La responsable de mantenimiento de un hotel de 96 habitaciones quiere «pintura para 24 habitaciones al año» y pide reservar todo en enero. El administrador de una comunidad de 1.200 m² de fachada trae un presupuesto de otra tienda con una sola línea: «pintar fachada, todo incluido». Un pintor autónomo de la Tienda Este pide precio para una obra que empieza el jueves y aún no ha medido las pared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rabajar con profesionales del sector ·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rabajar-con-profesionales-del-sector"/>
              </a:rPr>
              <a:t><![CDATA[Trabajar con profesionales del sec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91]]></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inguno de los tres compra un bote: compran una obra, un plazo y una responsabilidad. Esta lección trabaja cómo se entrevista, cómo se presupuesta y cómo se coordina el suministro para que el precio se sostenga cuando llegue la obr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rabajar con profesionales del sector ·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rabajar-con-profesionales-del-sector"/>
              </a:rPr>
              <a:t><![CDATA[Trabajar con profesionales del sec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91]]></a:t>
            </a:r>
          </a:p>
        </p:txBody>
      </p:sp>
      <p:sp>
        <p:nvSpPr>
          <p:cNvPr id="7" name="" descr=""/>
          <p:cNvSpPr/>
          <p:nvPr/>
        </p:nvSpPr>
        <p:spPr>
          <a:xfrm>
            <a:off x="514350" y="1219200"/>
            <a:ext cx="8115300" cy="236220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vas a poder hacer al terminar]]></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ntrevistar a un cliente profesional por obra —superficie, soporte, sistema, acceso, plazo y reparto entre quien compra y quien aplica—, preparar un presupuesto de suministro por partidas, coordinar fases y entregas parciales, y distinguir precio de envase de coste por metro cuadrado sin prometer condiciones que no consten.]]></a:t>
            </a:r>
          </a:p>
        </p:txBody>
      </p:sp>
      <p:sp>
        <p:nvSpPr>
          <p:cNvPr id="11" name=""/>
          <p:cNvSpPr txBox="1"/>
          <p:nvPr/>
        </p:nvSpPr>
        <p:spPr>
          <a:xfrm>
            <a:off x="514350" y="35814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5814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echo verificado: consta en la norma, la ficha técnica o la etiqueta citad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rabajar con profesionales del sector ·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rabajar-con-profesionales-del-sector"/>
              </a:rPr>
              <a:t><![CDATA[Trabajar con profesionales del sec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91]]></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uena práctica: método razonado de venta consultiva; no es, por sí solo, una política de Pinturas Especializadas.]]></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cedimiento pendiente: umbrales, responsables, plazos y formatos que debe confirmar la dirección.]]></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puesto didáctico: las situaciones y cifras marcadas como ficticias sirven para practicar; no son datos de la empres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rabajar con profesionales del sector ·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rabajar-con-profesionales-del-sector"/>
              </a:rPr>
              <a:t><![CDATA[Trabajar con profesionales del sec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91]]></a:t>
            </a:r>
          </a:p>
        </p:txBody>
      </p:sp>
      <p:sp>
        <p:nvSpPr>
          <p:cNvPr id="7" name="" descr=""/>
          <p:cNvSpPr/>
          <p:nvPr/>
        </p:nvSpPr>
        <p:spPr>
          <a:xfrm>
            <a:off x="514350" y="1219200"/>
            <a:ext cx="8115300" cy="23622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pendencia interna pendiente]]></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 lección distingue el método general de las decisiones que corresponden a Pinturas Especializadas. Antes de aplicar un umbral, un importe o una facultad, confirma con dirección: Las condiciones de crédito y los plazos de pago para clientes profesionales. Los tramos de descuento por volumen y quién está facultado para autorizarlo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rabajar con profesionales del sector ·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rabajar-con-profesionales-del-sector"/>
              </a:rPr>
              <a:t><![CDATA[Trabajar con profesionales del sec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91]]></a:t>
            </a:r>
          </a:p>
        </p:txBody>
      </p:sp>
      <p:sp>
        <p:nvSpPr>
          <p:cNvPr id="7" name="" descr=""/>
          <p:cNvSpPr/>
          <p:nvPr/>
        </p:nvSpPr>
        <p:spPr>
          <a:xfrm>
            <a:off x="514350" y="1219200"/>
            <a:ext cx="8115300" cy="25812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5812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os portes, las entregas en obra y los mínimos de pedido. Los plazos de suministro que se pueden comprometer y cómo se confirman con logística. Los acuerdos marco con hoteles y cadenas: alcance, vigencia y persona que firma. Las licitaciones y pliegos: quién decide presentarse y con qué documentación.]]></a:t>
            </a:r>
          </a:p>
        </p:txBody>
      </p:sp>
      <p:sp>
        <p:nvSpPr>
          <p:cNvPr id="10" name=""/>
          <p:cNvSpPr txBox="1"/>
          <p:nvPr/>
        </p:nvSpPr>
        <p:spPr>
          <a:xfrm>
            <a:off x="685800" y="2790825"/>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circuito de autorización de compra y la persona que valida cada pedido. La devolución de material sobrante y las condiciones de cambi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El profesional no es un particular con más litro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rabajar-con-profesionales-del-sector"/>
              </a:rPr>
              <a:t><![CDATA[Trabajar con profesionales del sec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91]]></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profesional no entra a comprar un bote: entra a resolver una obra o un contrato de mantenimiento. Esa diferencia cambia la conversación. Pregunta por rendimiento, compatibilidad, disponibilidad y documentación porque tiene que responder ante su cliente, su jefe de obra o una junta de vecinos. Si se le atiende con la lógica del particular —precio por envase, promesa de stock y charla de catálogo—, compara y se v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El profesional no es un particular con más litro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rabajar-con-profesionales-del-sector"/>
              </a:rPr>
              <a:t><![CDATA[Trabajar con profesionales del sec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9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No todos deciden igual.]]></a:t>
            </a:r>
            <a:r>
              <a:rPr lang="en-US" strike="noStrike" sz="2100" spc="0" u="none" cap="none">
                <a:solidFill>
                  <a:srgbClr val="1B2438">
                    <a:alpha val="100000"/>
                  </a:srgbClr>
                </a:solidFill>
                <a:latin typeface="Calibri"/>
              </a:rPr>
              <a:t><![CDATA[ El pintor autónomo compra y aplica; necesita un sistema completo y disponibilidad. La empresa de mantenimiento repite referencias y vive de que el suministro no falle. En el hotel, dirección y compras autorizan, mantenimiento especifica y a veces un externo aplica. En la comunidad, el administrador prepara y la junta aprueba; el presupuesto debe ser detallado y comprensible. En la constructora, el jefe de obra manda en la urgencia y compras en el papele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El profesional no es un particular con más litro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rabajar-con-profesionales-del-sector"/>
              </a:rPr>
              <a:t><![CDATA[Trabajar con profesionales del sec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91]]></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nsecuencia práctica es que el mostrador no empieza por el precio. Empieza por saber ]]></a:t>
            </a:r>
            <a:r>
              <a:rPr lang="en-US" b="1" strike="noStrike" sz="2100" spc="0" u="none" cap="none">
                <a:solidFill>
                  <a:srgbClr val="1B2438">
                    <a:alpha val="100000"/>
                  </a:srgbClr>
                </a:solidFill>
                <a:latin typeface="Calibri"/>
              </a:rPr>
              <a:t><![CDATA[qué obra hay detrás]]></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ién decide]]></a:t>
            </a:r>
            <a:r>
              <a:rPr lang="en-US" strike="noStrike" sz="2100" spc="0" u="none" cap="none">
                <a:solidFill>
                  <a:srgbClr val="1B2438">
                    <a:alpha val="100000"/>
                  </a:srgbClr>
                </a:solidFill>
                <a:latin typeface="Calibri"/>
              </a:rPr>
              <a:t><![CDATA[ y ]]></a:t>
            </a:r>
            <a:r>
              <a:rPr lang="en-US" b="1" strike="noStrike" sz="2100" spc="0" u="none" cap="none">
                <a:solidFill>
                  <a:srgbClr val="1B2438">
                    <a:alpha val="100000"/>
                  </a:srgbClr>
                </a:solidFill>
                <a:latin typeface="Calibri"/>
              </a:rPr>
              <a:t><![CDATA[qué documentación se va a pedir]]></a:t>
            </a:r>
            <a:r>
              <a:rPr lang="en-US" strike="noStrike" sz="2100" spc="0" u="none" cap="none">
                <a:solidFill>
                  <a:srgbClr val="1B2438">
                    <a:alpha val="100000"/>
                  </a:srgbClr>
                </a:solidFill>
                <a:latin typeface="Calibri"/>
              </a:rPr>
              <a:t><![CDATA[. Un precio sin ese contexto se convierte en una cifra que no se puede explicar cuando cambian las cantidades o el plaz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El profesional no es un particular con más litros]]></a:t>
            </a:r>
          </a:p>
        </p:txBody>
      </p:sp>
      <p:pic>
        <p:nvPicPr>
          <p:cNvPr id="3" name="" descr="Matriz de cinco clientes profesionales con quién decide, qué compra y qué exige cada uno.">
            <a:hlinkClick r:id="rId3" tooltip="Matriz de cinco clientes profesionales con quién decide, qué compra y qué exige cada uno."/>
          </p:cNvPr>
          <p:cNvPicPr>
            <a:picLocks noChangeAspect="1"/>
          </p:cNvPicPr>
          <p:nvPr>
            <p:ph type="pic" idx="1"/>
          </p:nvPr>
        </p:nvPicPr>
        <p:blipFill>
          <a:blip r:embed="rId2"/>
          <a:stretch>
            <a:fillRect/>
          </a:stretch>
        </p:blipFill>
        <p:spPr>
          <a:xfrm>
            <a:off x="2571750" y="1257300"/>
            <a:ext cx="4000500"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El mismo producto, cinco conversaciones distintas: el decisor y la obra cambian la propuest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trabajar-con-profesionales-del-sector"/>
              </a:rPr>
              <a:t><![CDATA[Ver imagen original en el O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rabajar-con-profesionales-del-sector"/>
              </a:rPr>
              <a:t><![CDATA[Trabajar con profesionales del sec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9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1 · El profesional no es un particular con más litros]]></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upuesto didáctico. La responsable de mantenimiento de un hotel pide «precio de pintura para 40 habitaciones». ¿Cuál es la primera respuesta profesional?]]></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Dar el precio del envase que hay en stock y cerrar el pedido.]]></a:t>
            </a:r>
          </a:p>
        </p:txBody>
      </p:sp>
      <p:sp>
        <p:nvSpPr>
          <p:cNvPr id="10" name=""/>
          <p:cNvSpPr txBox="1"/>
          <p:nvPr/>
        </p:nvSpPr>
        <p:spPr>
          <a:xfrm>
            <a:off x="666750" y="3028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reguntar superficie, soporte, sistema, acceso, plazo y quién autoriza la compra.]]></a:t>
            </a:r>
          </a:p>
        </p:txBody>
      </p:sp>
      <p:sp>
        <p:nvSpPr>
          <p:cNvPr id="11" name=""/>
          <p:cNvSpPr txBox="1"/>
          <p:nvPr/>
        </p:nvSpPr>
        <p:spPr>
          <a:xfrm>
            <a:off x="666750" y="37242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Ofrecer el descuento máximo para no perder la cuenta.]]></a:t>
            </a:r>
          </a:p>
        </p:txBody>
      </p:sp>
      <p:sp>
        <p:nvSpPr>
          <p:cNvPr id="12" name=""/>
          <p:cNvSpPr txBox="1"/>
          <p:nvPr/>
        </p:nvSpPr>
        <p:spPr>
          <a:xfrm>
            <a:off x="666750" y="41052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nviar el catálogo y pedir que elija una referenci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La entrevista es por obra, no por bote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rabajar-con-profesionales-del-sector"/>
              </a:rPr>
              <a:t><![CDATA[Trabajar con profesionales del sec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91]]></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unidad de venta con un profesional es la obra. El envase es solo el medio. Por eso la entrevista no empieza con «¿cuántos litros quieres?», sino con las seis preguntas que permiten calcular y sostener una propuesta.]]></a:t>
            </a:r>
          </a:p>
        </p:txBody>
      </p:sp>
      <p:sp>
        <p:nvSpPr>
          <p:cNvPr id="8" name=""/>
          <p:cNvSpPr txBox="1"/>
          <p:nvPr/>
        </p:nvSpPr>
        <p:spPr>
          <a:xfrm>
            <a:off x="514350" y="260985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260985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uperficie.]]></a:t>
            </a:r>
            <a:r>
              <a:rPr lang="en-US" strike="noStrike" sz="2100" spc="0" u="none" cap="none">
                <a:solidFill>
                  <a:srgbClr val="1B2438">
                    <a:alpha val="100000"/>
                  </a:srgbClr>
                </a:solidFill>
                <a:latin typeface="Calibri"/>
              </a:rPr>
              <a:t><![CDATA[ Metros cuadrados reales de paramento, no número de habitaciones ni de pisos. Si el cliente no los tiene, se acota con una medición o se marca como estimació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La entrevista es por obra, no por bote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rabajar-con-profesionales-del-sector"/>
              </a:rPr>
              <a:t><![CDATA[Trabajar con profesionales del sec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91]]></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oporte.]]></a:t>
            </a:r>
            <a:r>
              <a:rPr lang="en-US" strike="noStrike" sz="2100" spc="0" u="none" cap="none">
                <a:solidFill>
                  <a:srgbClr val="1B2438">
                    <a:alpha val="100000"/>
                  </a:srgbClr>
                </a:solidFill>
                <a:latin typeface="Calibri"/>
              </a:rPr>
              <a:t><![CDATA[ Material, edad, estado, pintura anterior y patologías visibles. Un yeso nuevo, un enfoscado viejo y una pared con humedad no admiten el mismo sistema.]]></a:t>
            </a:r>
          </a:p>
        </p:txBody>
      </p:sp>
      <p:sp>
        <p:nvSpPr>
          <p:cNvPr id="9" name=""/>
          <p:cNvSpPr txBox="1"/>
          <p:nvPr/>
        </p:nvSpPr>
        <p:spPr>
          <a:xfrm>
            <a:off x="514350" y="22574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574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stema.]]></a:t>
            </a:r>
            <a:r>
              <a:rPr lang="en-US" strike="noStrike" sz="2100" spc="0" u="none" cap="none">
                <a:solidFill>
                  <a:srgbClr val="1B2438">
                    <a:alpha val="100000"/>
                  </a:srgbClr>
                </a:solidFill>
                <a:latin typeface="Calibri"/>
              </a:rPr>
              <a:t><![CDATA[ Preparación, imprimación, acabado y número de manos. Se elige por soporte y uso, no por costumbre.]]></a:t>
            </a:r>
          </a:p>
        </p:txBody>
      </p:sp>
      <p:sp>
        <p:nvSpPr>
          <p:cNvPr id="11" name=""/>
          <p:cNvSpPr txBox="1"/>
          <p:nvPr/>
        </p:nvSpPr>
        <p:spPr>
          <a:xfrm>
            <a:off x="514350" y="29622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9622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cceso.]]></a:t>
            </a:r>
            <a:r>
              <a:rPr lang="en-US" strike="noStrike" sz="2100" spc="0" u="none" cap="none">
                <a:solidFill>
                  <a:srgbClr val="1B2438">
                    <a:alpha val="100000"/>
                  </a:srgbClr>
                </a:solidFill>
                <a:latin typeface="Calibri"/>
              </a:rPr>
              <a:t><![CDATA[ Edificio ocupado, mobiliario, altura, andamio, horario y espacio de carga. Cambia la fase, la protección y la merma.]]></a:t>
            </a:r>
          </a:p>
        </p:txBody>
      </p:sp>
      <p:sp>
        <p:nvSpPr>
          <p:cNvPr id="13" name=""/>
          <p:cNvSpPr txBox="1"/>
          <p:nvPr/>
        </p:nvSpPr>
        <p:spPr>
          <a:xfrm>
            <a:off x="514350" y="36671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6671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lazo.]]></a:t>
            </a:r>
            <a:r>
              <a:rPr lang="en-US" strike="noStrike" sz="2100" spc="0" u="none" cap="none">
                <a:solidFill>
                  <a:srgbClr val="1B2438">
                    <a:alpha val="100000"/>
                  </a:srgbClr>
                </a:solidFill>
                <a:latin typeface="Calibri"/>
              </a:rPr>
              <a:t><![CDATA[ Fechas que no se pueden mover y fases posibles. Un suministro «cuanto antes» no es un plaz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La entrevista es por obra, no por bote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rabajar-con-profesionales-del-sector"/>
              </a:rPr>
              <a:t><![CDATA[Trabajar con profesionales del sec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91]]></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mpra y aplicación.]]></a:t>
            </a:r>
            <a:r>
              <a:rPr lang="en-US" strike="noStrike" sz="2100" spc="0" u="none" cap="none">
                <a:solidFill>
                  <a:srgbClr val="1B2438">
                    <a:alpha val="100000"/>
                  </a:srgbClr>
                </a:solidFill>
                <a:latin typeface="Calibri"/>
              </a:rPr>
              <a:t><![CDATA[ Quién autoriza el gasto, quién firma el albarán y quién ejecuta. No siempre son la misma persona.]]></a:t>
            </a:r>
          </a:p>
        </p:txBody>
      </p:sp>
      <p:sp>
        <p:nvSpPr>
          <p:cNvPr id="9" name=""/>
          <p:cNvSpPr txBox="1"/>
          <p:nvPr/>
        </p:nvSpPr>
        <p:spPr>
          <a:xfrm>
            <a:off x="514350" y="19240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ada dato se pide explicando para qué sirve.]]></a:t>
            </a:r>
            <a:r>
              <a:rPr lang="en-US" strike="noStrike" sz="2100" spc="0" u="none" cap="none">
                <a:solidFill>
                  <a:srgbClr val="1B2438">
                    <a:alpha val="100000"/>
                  </a:srgbClr>
                </a:solidFill>
                <a:latin typeface="Calibri"/>
              </a:rPr>
              <a:t><![CDATA[ «Necesito la superficie para calcular envases» abre una conversación; «dame los metros» la cierra. Lo que no se sabe se escribe como pendiente. Un presupuesto construido sobre una superficie supuesta es una promesa sin base: si luego faltan litros, el problema no es el rendimiento, es la entrevist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La entrevista es por obra, no por bote]]></a:t>
            </a:r>
          </a:p>
        </p:txBody>
      </p:sp>
      <p:pic>
        <p:nvPicPr>
          <p:cNvPr id="3" name="" descr="Secuencia de seis preguntas de la entrevista por obra, de la superficie al reparto entre compra y aplicación.">
            <a:hlinkClick r:id="rId3" tooltip="Secuencia de seis preguntas de la entrevista por obra, de la superficie al reparto entre compra y aplicación."/>
          </p:cNvPr>
          <p:cNvPicPr>
            <a:picLocks noChangeAspect="1"/>
          </p:cNvPicPr>
          <p:nvPr>
            <p:ph type="pic" idx="1"/>
          </p:nvPr>
        </p:nvPicPr>
        <p:blipFill>
          <a:blip r:embed="rId2"/>
          <a:stretch>
            <a:fillRect/>
          </a:stretch>
        </p:blipFill>
        <p:spPr>
          <a:xfrm>
            <a:off x="2647950" y="1257300"/>
            <a:ext cx="38385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is datos convierten una petición vaga en una obra presupuestable.]]></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trabajar-con-profesionales-del-sector"/>
              </a:rPr>
              <a:t><![CDATA[Ver imagen original en el O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rabajar-con-profesionales-del-sector"/>
              </a:rPr>
              <a:t><![CDATA[Trabajar con profesionales del sec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9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2 · La entrevista es por obra, no por bo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pregunta de la entrevista con el dato o la decisión que fija.]]></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6003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Cuántos metros cuadrados de paramento hay?]]></a:t>
            </a:r>
          </a:p>
        </p:txBody>
      </p:sp>
      <p:sp>
        <p:nvSpPr>
          <p:cNvPr id="11" name=""/>
          <p:cNvSpPr txBox="1"/>
          <p:nvPr/>
        </p:nvSpPr>
        <p:spPr>
          <a:xfrm>
            <a:off x="514350" y="2952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Sobre qué está pintado y en qué estado?]]></a:t>
            </a:r>
          </a:p>
        </p:txBody>
      </p:sp>
      <p:sp>
        <p:nvSpPr>
          <p:cNvPr id="12" name=""/>
          <p:cNvSpPr txBox="1"/>
          <p:nvPr/>
        </p:nvSpPr>
        <p:spPr>
          <a:xfrm>
            <a:off x="514350" y="3305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Qué acabado y cuántas manos?]]></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Se trabaja con el edificio ocupado?]]></a:t>
            </a:r>
          </a:p>
        </p:txBody>
      </p:sp>
      <p:sp>
        <p:nvSpPr>
          <p:cNvPr id="14" name=""/>
          <p:cNvSpPr txBox="1"/>
          <p:nvPr/>
        </p:nvSpPr>
        <p:spPr>
          <a:xfrm>
            <a:off x="514350" y="40100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Quién firma la aprobació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rabajar-con-profesionales-del-sector"/>
              </a:rPr>
              <a:t><![CDATA[Trabajar con profesionales del sec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9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8" name=""/>
          <p:cNvSpPr txBox="1"/>
          <p:nvPr/>
        </p:nvSpPr>
        <p:spPr>
          <a:xfrm>
            <a:off x="628650" y="14954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oporte y preparación necesaria]]></a:t>
            </a:r>
          </a:p>
        </p:txBody>
      </p:sp>
      <p:sp>
        <p:nvSpPr>
          <p:cNvPr id="9" name=""/>
          <p:cNvSpPr txBox="1"/>
          <p:nvPr/>
        </p:nvSpPr>
        <p:spPr>
          <a:xfrm>
            <a:off x="628650" y="1847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istema, rendimiento y envases]]></a:t>
            </a:r>
          </a:p>
        </p:txBody>
      </p:sp>
      <p:sp>
        <p:nvSpPr>
          <p:cNvPr id="10" name=""/>
          <p:cNvSpPr txBox="1"/>
          <p:nvPr/>
        </p:nvSpPr>
        <p:spPr>
          <a:xfrm>
            <a:off x="628650" y="22002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Acceso, protección y fases]]></a:t>
            </a:r>
          </a:p>
        </p:txBody>
      </p:sp>
      <p:sp>
        <p:nvSpPr>
          <p:cNvPr id="11" name=""/>
          <p:cNvSpPr txBox="1"/>
          <p:nvPr/>
        </p:nvSpPr>
        <p:spPr>
          <a:xfrm>
            <a:off x="628650" y="25527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omprador y autorización]]></a:t>
            </a:r>
          </a:p>
        </p:txBody>
      </p:sp>
      <p:sp>
        <p:nvSpPr>
          <p:cNvPr id="12" name=""/>
          <p:cNvSpPr txBox="1"/>
          <p:nvPr/>
        </p:nvSpPr>
        <p:spPr>
          <a:xfrm>
            <a:off x="628650" y="29051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Superficie real que se presupuest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Del sistema a las partidas, no del producto al total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rabajar-con-profesionales-del-sector"/>
              </a:rPr>
              <a:t><![CDATA[Trabajar con profesionales del sec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91]]></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presupuesto profesional se lee por partidas porque la obra se ejecuta por partidas. El cliente necesita ver qué paga, qué puede ajustar y qué queda fuera. Una sola línea con «material de pintura, 2.400 €» no permite comparar, corregir ni reclama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Del sistema a las partidas, no del producto al total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rabajar-con-profesionales-del-sector"/>
              </a:rPr>
              <a:t><![CDATA[Trabajar con profesionales del sec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91]]></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inco bloques suelen bastar:]]></a:t>
            </a:r>
            <a:r>
              <a:rPr lang="en-US" strike="noStrike" sz="2100" spc="0" u="none" cap="none">
                <a:solidFill>
                  <a:srgbClr val="1B2438">
                    <a:alpha val="100000"/>
                  </a:srgbClr>
                </a:solidFill>
                <a:latin typeface="Calibri"/>
              </a:rPr>
              <a:t><![CDATA[ preparación y soporte, imprimación, acabado, auxiliares y suministro por fases. Cada línea lleva cantidad, unidad, precio unitario, importe y una nota técnica breve. La cantidad sale de la superficie y del rendimiento; no de una sensación. Los auxiliares —cinta, plástico, lija, rodillos— se presupuestan aparte porque desaparecen de la vista pero están en la obr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Del sistema a las partidas, no del producto al total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rabajar-con-profesionales-del-sector"/>
              </a:rPr>
              <a:t><![CDATA[Trabajar con profesionales del sec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9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resupuesto de suministro no es presupuesto de obra.]]></a:t>
            </a:r>
            <a:r>
              <a:rPr lang="en-US" strike="noStrike" sz="2100" spc="0" u="none" cap="none">
                <a:solidFill>
                  <a:srgbClr val="1B2438">
                    <a:alpha val="100000"/>
                  </a:srgbClr>
                </a:solidFill>
                <a:latin typeface="Calibri"/>
              </a:rPr>
              <a:t><![CDATA[ Nosotros valoramos lo que vendemos: producto y materiales. La mano de obra, el andamio, la protección de mobiliario o la retirada de residuos pertenecen al presupuesto del aplicador o de la empresa. Mezclarlos hace que el cliente compare cosas distintas y que la responsabilidad quede difusa.]]></a:t>
            </a:r>
          </a:p>
        </p:txBody>
      </p:sp>
      <p:sp>
        <p:nvSpPr>
          <p:cNvPr id="8" name=""/>
          <p:cNvSpPr txBox="1"/>
          <p:nvPr/>
        </p:nvSpPr>
        <p:spPr>
          <a:xfrm>
            <a:off x="514350" y="32670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el cliente pide «todo incluido», la respuesta útil no es un número cerrado: es un presupuesto por partidas con una nota que diga ]]></a:t>
            </a:r>
            <a:r>
              <a:rPr lang="en-US" b="1" strike="noStrike" sz="2100" spc="0" u="none" cap="none">
                <a:solidFill>
                  <a:srgbClr val="1B2438">
                    <a:alpha val="100000"/>
                  </a:srgbClr>
                </a:solidFill>
                <a:latin typeface="Calibri"/>
              </a:rPr>
              <a:t><![CDATA[qué incluye y qué no]]></a:t>
            </a:r>
            <a:r>
              <a:rPr lang="en-US" strike="noStrike" sz="2100" spc="0" u="none" cap="none">
                <a:solidFill>
                  <a:srgbClr val="1B2438">
                    <a:alpha val="100000"/>
                  </a:srgbClr>
                </a:solidFill>
                <a:latin typeface="Calibri"/>
              </a:rPr>
              <a:t><![CDATA[. Así puede sumar su parte y presentar su oferta sin atribuirnos un servicio que no prestamo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Del sistema a las partidas, no del producto al total]]></a:t>
            </a:r>
          </a:p>
        </p:txBody>
      </p:sp>
      <p:pic>
        <p:nvPicPr>
          <p:cNvPr id="3" name="" descr="Cinco tarjetas con las partidas de un presupuesto de suministro: preparación, imprimación, acabado, auxiliares y suministro.">
            <a:hlinkClick r:id="rId3" tooltip="Cinco tarjetas con las partidas de un presupuesto de suministro: preparación, imprimación, acabado, auxiliares y suministro."/>
          </p:cNvPr>
          <p:cNvPicPr>
            <a:picLocks noChangeAspect="1"/>
          </p:cNvPicPr>
          <p:nvPr>
            <p:ph type="pic" idx="1"/>
          </p:nvPr>
        </p:nvPicPr>
        <p:blipFill>
          <a:blip r:embed="rId2"/>
          <a:stretch>
            <a:fillRect/>
          </a:stretch>
        </p:blipFill>
        <p:spPr>
          <a:xfrm>
            <a:off x="1924050" y="1257300"/>
            <a:ext cx="52863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a obra se ejecuta por partes; el presupuesto también debe explicarse por partes.]]></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trabajar-con-profesionales-del-sector"/>
              </a:rPr>
              <a:t><![CDATA[Ver imagen original en el O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rabajar-con-profesionales-del-sector"/>
              </a:rPr>
              <a:t><![CDATA[Trabajar con profesionales del sec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9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3 · Del sistema a las partidas, no del producto al total]]></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elemento en la partida del presupuesto a la que pertenece.]]></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reparación y soporte]]></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Imprimación]]></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cabado]]></a:t>
            </a:r>
          </a:p>
        </p:txBody>
      </p:sp>
      <p:sp>
        <p:nvSpPr>
          <p:cNvPr id="13" name=""/>
          <p:cNvSpPr txBox="1"/>
          <p:nvPr/>
        </p:nvSpPr>
        <p:spPr>
          <a:xfrm>
            <a:off x="628650" y="3657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uxiliares]]></a:t>
            </a:r>
          </a:p>
        </p:txBody>
      </p:sp>
      <p:sp>
        <p:nvSpPr>
          <p:cNvPr id="14" name=""/>
          <p:cNvSpPr txBox="1"/>
          <p:nvPr/>
        </p:nvSpPr>
        <p:spPr>
          <a:xfrm>
            <a:off x="514350" y="40100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Reparación de grietas y sellad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rabajar-con-profesionales-del-sector"/>
              </a:rPr>
              <a:t><![CDATA[Trabajar con profesionales del sec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91]]></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Limpieza de polvo y grasa]]></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Fijador para soporte poroso]]></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Imprimación en zonas reparadas]]></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Esmalte mate lavable, dos manos]]></a:t>
            </a:r>
          </a:p>
        </p:txBody>
      </p:sp>
      <p:sp>
        <p:nvSpPr>
          <p:cNvPr id="11" name=""/>
          <p:cNvSpPr txBox="1"/>
          <p:nvPr/>
        </p:nvSpPr>
        <p:spPr>
          <a:xfrm>
            <a:off x="514350" y="26670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Rendimiento de 10 m²/L por mano]]></a:t>
            </a:r>
          </a:p>
        </p:txBody>
      </p:sp>
      <p:sp>
        <p:nvSpPr>
          <p:cNvPr id="12" name=""/>
          <p:cNvSpPr txBox="1"/>
          <p:nvPr/>
        </p:nvSpPr>
        <p:spPr>
          <a:xfrm>
            <a:off x="514350" y="3028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Cinta de carrocero y plástico]]></a:t>
            </a:r>
          </a:p>
        </p:txBody>
      </p:sp>
      <p:sp>
        <p:nvSpPr>
          <p:cNvPr id="13" name=""/>
          <p:cNvSpPr txBox="1"/>
          <p:nvPr/>
        </p:nvSpPr>
        <p:spPr>
          <a:xfrm>
            <a:off x="514350" y="33909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Lija y rodillos]]></a:t>
            </a:r>
          </a:p>
        </p:txBody>
      </p:sp>
      <p:sp>
        <p:nvSpPr>
          <p:cNvPr id="14" name=""/>
          <p:cNvSpPr txBox="1"/>
          <p:nvPr/>
        </p:nvSpPr>
        <p:spPr>
          <a:xfrm>
            <a:off x="514350" y="37528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Precio del envase frente a coste por metro cuadrad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rabajar-con-profesionales-del-sector"/>
              </a:rPr>
              <a:t><![CDATA[Trabajar con profesionales del sec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91]]></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envase barato puede salir caro por metro cuadrado. El profesional lo sabe y por eso compara rendimiento, manos y merma, no solo el precio del bote. El mostrador debe hablar ese idioma y enseñar el cálculo sin esconderlo.]]></a:t>
            </a:r>
          </a:p>
        </p:txBody>
      </p:sp>
      <p:sp>
        <p:nvSpPr>
          <p:cNvPr id="8" name=""/>
          <p:cNvSpPr txBox="1"/>
          <p:nvPr/>
        </p:nvSpPr>
        <p:spPr>
          <a:xfrm>
            <a:off x="514350" y="26098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órmula de trabajo es: ]]></a:t>
            </a:r>
            <a:r>
              <a:rPr lang="en-US" b="1" strike="noStrike" sz="2100" spc="0" u="none" cap="none">
                <a:solidFill>
                  <a:srgbClr val="1B2438">
                    <a:alpha val="100000"/>
                  </a:srgbClr>
                </a:solidFill>
                <a:latin typeface="Calibri"/>
              </a:rPr>
              <a:t><![CDATA[coste por m² = (precio del envase ÷ capacidad) ÷ rendimiento × manos × (1 + merma)]]></a:t>
            </a:r>
            <a:r>
              <a:rPr lang="en-US" strike="noStrike" sz="2100" spc="0" u="none" cap="none">
                <a:solidFill>
                  <a:srgbClr val="1B2438">
                    <a:alpha val="100000"/>
                  </a:srgbClr>
                </a:solidFill>
                <a:latin typeface="Calibri"/>
              </a:rPr>
              <a:t><![CDATA[. El rendimiento se toma de la ficha del producto y del soporte; la merma habitual en una obra ordenada se mueve entre el 5 % y el 10 %, y sube con superficies muy texturadas, accesos difíciles o entregas mal protegidas. Son valores de método, no una tarif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Precio del envase frente a coste por metro cuadrad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rabajar-con-profesionales-del-sector"/>
              </a:rPr>
              <a:t><![CDATA[Trabajar con profesionales del sec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91]]></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jemplo didáctico.]]></a:t>
            </a:r>
            <a:r>
              <a:rPr lang="en-US" strike="noStrike" sz="2100" spc="0" u="none" cap="none">
                <a:solidFill>
                  <a:srgbClr val="1B2438">
                    <a:alpha val="100000"/>
                  </a:srgbClr>
                </a:solidFill>
                <a:latin typeface="Calibri"/>
              </a:rPr>
              <a:t><![CDATA[ Un bote de 15 L a 60 € cuesta 4,00 €/L y rinde 9 m²/L por mano. Otro de 15 L a 66 € cuesta 4,40 €/L y rinde 12 m²/L. A dos manos y con un 10 % de merma, el primero sale a 0,98 €/m² y el segundo a 0,81 €/m². El segundo es más caro en el bote y más barato en la pared.]]></a:t>
            </a:r>
          </a:p>
        </p:txBody>
      </p:sp>
      <p:sp>
        <p:nvSpPr>
          <p:cNvPr id="8" name=""/>
          <p:cNvSpPr txBox="1"/>
          <p:nvPr/>
        </p:nvSpPr>
        <p:spPr>
          <a:xfrm>
            <a:off x="514350" y="29432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viene separar tres cosas: ]]></a:t>
            </a:r>
            <a:r>
              <a:rPr lang="en-US" b="1" strike="noStrike" sz="2100" spc="0" u="none" cap="none">
                <a:solidFill>
                  <a:srgbClr val="1B2438">
                    <a:alpha val="100000"/>
                  </a:srgbClr>
                </a:solidFill>
                <a:latin typeface="Calibri"/>
              </a:rPr>
              <a:t><![CDATA[coste de material]]></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ecio de venta]]></a:t>
            </a:r>
            <a:r>
              <a:rPr lang="en-US" strike="noStrike" sz="2100" spc="0" u="none" cap="none">
                <a:solidFill>
                  <a:srgbClr val="1B2438">
                    <a:alpha val="100000"/>
                  </a:srgbClr>
                </a:solidFill>
                <a:latin typeface="Calibri"/>
              </a:rPr>
              <a:t><![CDATA[ y ]]></a:t>
            </a:r>
            <a:r>
              <a:rPr lang="en-US" b="1" strike="noStrike" sz="2100" spc="0" u="none" cap="none">
                <a:solidFill>
                  <a:srgbClr val="1B2438">
                    <a:alpha val="100000"/>
                  </a:srgbClr>
                </a:solidFill>
                <a:latin typeface="Calibri"/>
              </a:rPr>
              <a:t><![CDATA[coste de la obra]]></a:t>
            </a:r>
            <a:r>
              <a:rPr lang="en-US" strike="noStrike" sz="2100" spc="0" u="none" cap="none">
                <a:solidFill>
                  <a:srgbClr val="1B2438">
                    <a:alpha val="100000"/>
                  </a:srgbClr>
                </a:solidFill>
                <a:latin typeface="Calibri"/>
              </a:rPr>
              <a:t><![CDATA[. El coste por m² que calculamos es de material; no incluye mano de obra ni andamio. Presentarlo como precio final sería una condición inventad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Precio del envase frente a coste por metro cuadrado]]></a:t>
            </a:r>
          </a:p>
        </p:txBody>
      </p:sp>
      <p:pic>
        <p:nvPicPr>
          <p:cNvPr id="3" name="" descr="Comparación entre dos envases de 15 litros: el más barato por litro resulta más caro por metro cuadrado.">
            <a:hlinkClick r:id="rId3" tooltip="Comparación entre dos envases de 15 litros: el más barato por litro resulta más caro por metro cuadrado."/>
          </p:cNvPr>
          <p:cNvPicPr>
            <a:picLocks noChangeAspect="1"/>
          </p:cNvPicPr>
          <p:nvPr>
            <p:ph type="pic" idx="1"/>
          </p:nvPr>
        </p:nvPicPr>
        <p:blipFill>
          <a:blip r:embed="rId2"/>
          <a:stretch>
            <a:fillRect/>
          </a:stretch>
        </p:blipFill>
        <p:spPr>
          <a:xfrm>
            <a:off x="904875" y="1257300"/>
            <a:ext cx="732472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El precio del bote no decide: el rendimiento y las manos cambian el coste por pared.]]></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trabajar-con-profesionales-del-sector"/>
              </a:rPr>
              <a:t><![CDATA[Ver imagen original en el O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rabajar-con-profesionales-del-sector"/>
              </a:rPr>
              <a:t><![CDATA[Trabajar con profesionales del sec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9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4 · Precio del envase frente a coste por metro cuadrado]]></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upuesto didáctico. Una fachada tiene 900 m². El acabado rinde 6 m²/L por mano, se dan dos manos y se añade un 8 % de merma. ¿Cuántos litros hay que presupuestar?]]></a:t>
            </a:r>
          </a:p>
        </p:txBody>
      </p:sp>
      <p:sp>
        <p:nvSpPr>
          <p:cNvPr id="9" name=""/>
          <p:cNvSpPr txBox="1"/>
          <p:nvPr/>
        </p:nvSpPr>
        <p:spPr>
          <a:xfrm>
            <a:off x="628650" y="2647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L): ________________]]></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Coordinar suministro, fases y entregas parciales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rabajar-con-profesionales-del-sector"/>
              </a:rPr>
              <a:t><![CDATA[Trabajar con profesionales del sec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91]]></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obra profesional es un calendario. El material llega cuando se necesita, no cuando se compra. Por eso la conversación de suministro se organiza por fases: qué se reserva, qué se entrega primero, qué queda para la siguiente visita y quién recibe cada entreg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Coordinar suministro, fases y entregas parciales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rabajar-con-profesionales-del-sector"/>
              </a:rPr>
              <a:t><![CDATA[Trabajar con profesionales del sec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9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servar no es entregar.]]></a:t>
            </a:r>
            <a:r>
              <a:rPr lang="en-US" strike="noStrike" sz="2100" spc="0" u="none" cap="none">
                <a:solidFill>
                  <a:srgbClr val="1B2438">
                    <a:alpha val="100000"/>
                  </a:srgbClr>
                </a:solidFill>
                <a:latin typeface="Calibri"/>
              </a:rPr>
              <a:t><![CDATA[ Una reserva aparta cantidad y referencia; una entrega mueve material y genera albarán. Si el almacén tiene 30 envases a la vista, eso no confirma el suministro completo: hay que comprobar referencias, lotes, cantidades y transporte. La frase «te lo aseguro para el jueves» solo se puede decir cuando logística lo ha confirmado y queda por escrit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Coordinar suministro, fases y entregas parciales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rabajar-con-profesionales-del-sector"/>
              </a:rPr>
              <a:t><![CDATA[Trabajar con profesionales del sec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9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ada entrega parcial necesita un receptor identificado en obra.]]></a:t>
            </a:r>
            <a:r>
              <a:rPr lang="en-US" strike="noStrike" sz="2100" spc="0" u="none" cap="none">
                <a:solidFill>
                  <a:srgbClr val="1B2438">
                    <a:alpha val="100000"/>
                  </a:srgbClr>
                </a:solidFill>
                <a:latin typeface="Calibri"/>
              </a:rPr>
              <a:t><![CDATA[ El albarán debe reflejar referencia, cantidad, lote y estado del envase. Si algo llega mal, se anota en el momento y se fotografía; no se sustituye en silencio ni se mezcla con el material ya aplicado. Una incidencia documentada se resuelve; una incidencia contada tres días después se discut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Coordinar suministro, fases y entregas parciales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rabajar-con-profesionales-del-sector"/>
              </a:rPr>
              <a:t><![CDATA[Trabajar con profesionales del sec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91]]></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resupuesto y pedido son documentos distintos.]]></a:t>
            </a:r>
            <a:r>
              <a:rPr lang="en-US" strike="noStrike" sz="2100" spc="0" u="none" cap="none">
                <a:solidFill>
                  <a:srgbClr val="1B2438">
                    <a:alpha val="100000"/>
                  </a:srgbClr>
                </a:solidFill>
                <a:latin typeface="Calibri"/>
              </a:rPr>
              <a:t><![CDATA[ El presupuesto es una oferta con alcance y validez; el pedido es un compromiso con cantidades, precio, entrega y condiciones. Pasar de uno a otro exige autorización de compra. Sin ella, el material sale, pero no se sabe quién lo pag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Coordinar suministro, fases y entregas parciales]]></a:t>
            </a:r>
          </a:p>
        </p:txBody>
      </p:sp>
      <p:pic>
        <p:nvPicPr>
          <p:cNvPr id="3" name="" descr="Flujo de cinco etapas desde la entrevista hasta el cierre de la obra, con autorización y entrega por fases.">
            <a:hlinkClick r:id="rId3" tooltip="Flujo de cinco etapas desde la entrevista hasta el cierre de la obra, con autorización y entrega por fases."/>
          </p:cNvPr>
          <p:cNvPicPr>
            <a:picLocks noChangeAspect="1"/>
          </p:cNvPicPr>
          <p:nvPr>
            <p:ph type="pic" idx="1"/>
          </p:nvPr>
        </p:nvPicPr>
        <p:blipFill>
          <a:blip r:embed="rId2"/>
          <a:stretch>
            <a:fillRect/>
          </a:stretch>
        </p:blipFill>
        <p:spPr>
          <a:xfrm>
            <a:off x="514350" y="1266825"/>
            <a:ext cx="8115300" cy="2771775"/>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a obra avanza cuando cada fase tiene cantidad, autorización y receptor.]]></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trabajar-con-profesionales-del-sector"/>
              </a:rPr>
              <a:t><![CDATA[Ver imagen original en el O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rabajar-con-profesionales-del-sector"/>
              </a:rPr>
              <a:t><![CDATA[Trabajar con profesionales del sec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9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Coordinar suministro, fases y entregas parciales · Antes de confirmar una entrega · Paso 1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a:t>
            </a:r>
          </a:p>
        </p:txBody>
      </p:sp>
      <p:sp>
        <p:nvSpPr>
          <p:cNvPr id="9" name=""/>
          <p:cNvSpPr txBox="1"/>
          <p:nvPr/>
        </p:nvSpPr>
        <p:spPr>
          <a:xfrm>
            <a:off x="514350" y="24479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robar referencia, cantidad y lote disponible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rabajar-con-profesionales-del-sector"/>
              </a:rPr>
              <a:t><![CDATA[Trabajar con profesionales del sec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9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Coordinar suministro, fases y entregas parciales · Antes de confirmar una entrega · Paso 2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a:t>
            </a:r>
          </a:p>
        </p:txBody>
      </p:sp>
      <p:sp>
        <p:nvSpPr>
          <p:cNvPr id="9" name=""/>
          <p:cNvSpPr txBox="1"/>
          <p:nvPr/>
        </p:nvSpPr>
        <p:spPr>
          <a:xfrm>
            <a:off x="514350" y="24479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parar lo reservado de lo confirmado por logístic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rabajar-con-profesionales-del-sector"/>
              </a:rPr>
              <a:t><![CDATA[Trabajar con profesionales del sec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9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Coordinar suministro, fases y entregas parciales · Antes de confirmar una entrega · Paso 3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a:t>
            </a:r>
          </a:p>
        </p:txBody>
      </p:sp>
      <p:sp>
        <p:nvSpPr>
          <p:cNvPr id="9" name=""/>
          <p:cNvSpPr txBox="1"/>
          <p:nvPr/>
        </p:nvSpPr>
        <p:spPr>
          <a:xfrm>
            <a:off x="514350" y="24479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ijar la fase, la fecha y el receptor en obr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rabajar-con-profesionales-del-sector"/>
              </a:rPr>
              <a:t><![CDATA[Trabajar con profesionales del sec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9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Coordinar suministro, fases y entregas parciales · Antes de confirmar una entrega · Paso 4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a:t>
            </a:r>
          </a:p>
        </p:txBody>
      </p:sp>
      <p:sp>
        <p:nvSpPr>
          <p:cNvPr id="9" name=""/>
          <p:cNvSpPr txBox="1"/>
          <p:nvPr/>
        </p:nvSpPr>
        <p:spPr>
          <a:xfrm>
            <a:off x="514350" y="24479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mitir el albarán con el estado del material.]]></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rabajar-con-profesionales-del-sector"/>
              </a:rPr>
              <a:t><![CDATA[Trabajar con profesionales del sec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9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Coordinar suministro, fases y entregas parciales · Antes de confirmar una entrega · Paso 5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5]]></a:t>
            </a:r>
          </a:p>
        </p:txBody>
      </p:sp>
      <p:sp>
        <p:nvSpPr>
          <p:cNvPr id="9" name=""/>
          <p:cNvSpPr txBox="1"/>
          <p:nvPr/>
        </p:nvSpPr>
        <p:spPr>
          <a:xfrm>
            <a:off x="514350" y="24479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gistrar cualquier incidencia antes de cerrar la entreg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rabajar-con-profesionales-del-sector"/>
              </a:rPr>
              <a:t><![CDATA[Trabajar con profesionales del sec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9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 Coordinar suministro, fases y entregas parciale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el almacén tiene 30 envases a la vista, ya se puede prometer al profesional el suministro completo para el jueves.]]></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Lenguaje técnico sin inventar condicione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rabajar-con-profesionales-del-sector"/>
              </a:rPr>
              <a:t><![CDATA[Trabajar con profesionales del sec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91]]></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blar como un técnico no es usar palabras difíciles: es decir con precisión qué producto, sobre qué soporte, con qué preparación y con qué límites. El profesional agradece la frase corta y comprobable; desconfía de la seguridad exagerad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Lenguaje técnico sin inventar condicione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rabajar-con-profesionales-del-sector"/>
              </a:rPr>
              <a:t><![CDATA[Trabajar con profesionales del sec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91]]></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e puede afirmar]]></a:t>
            </a:r>
            <a:r>
              <a:rPr lang="en-US" strike="noStrike" sz="2100" spc="0" u="none" cap="none">
                <a:solidFill>
                  <a:srgbClr val="1B2438">
                    <a:alpha val="100000"/>
                  </a:srgbClr>
                </a:solidFill>
                <a:latin typeface="Calibri"/>
              </a:rPr>
              <a:t><![CDATA[ lo que consta en la ficha vigente: familia de producto, rendimiento orientativo, dilución, número de manos recomendado, tiempo de repintado y compatibilidad declarada. ]]></a:t>
            </a:r>
            <a:r>
              <a:rPr lang="en-US" b="1" strike="noStrike" sz="2100" spc="0" u="none" cap="none">
                <a:solidFill>
                  <a:srgbClr val="1B2438">
                    <a:alpha val="100000"/>
                  </a:srgbClr>
                </a:solidFill>
                <a:latin typeface="Calibri"/>
              </a:rPr>
              <a:t><![CDATA[Se puede explicar]]></a:t>
            </a:r>
            <a:r>
              <a:rPr lang="en-US" strike="noStrike" sz="2100" spc="0" u="none" cap="none">
                <a:solidFill>
                  <a:srgbClr val="1B2438">
                    <a:alpha val="100000"/>
                  </a:srgbClr>
                </a:solidFill>
                <a:latin typeface="Calibri"/>
              </a:rPr>
              <a:t><![CDATA[ la experiencia de la tienda, siempre marcada como experiencia. ]]></a:t>
            </a:r>
            <a:r>
              <a:rPr lang="en-US" b="1" strike="noStrike" sz="2100" spc="0" u="none" cap="none">
                <a:solidFill>
                  <a:srgbClr val="1B2438">
                    <a:alpha val="100000"/>
                  </a:srgbClr>
                </a:solidFill>
                <a:latin typeface="Calibri"/>
              </a:rPr>
              <a:t><![CDATA[No se puede inventar]]></a:t>
            </a:r>
            <a:r>
              <a:rPr lang="en-US" strike="noStrike" sz="2100" spc="0" u="none" cap="none">
                <a:solidFill>
                  <a:srgbClr val="1B2438">
                    <a:alpha val="100000"/>
                  </a:srgbClr>
                </a:solidFill>
                <a:latin typeface="Calibri"/>
              </a:rPr>
              <a:t><![CDATA[ un rendimiento «real» en un soporte que no se ha visto, una garantía de comportamiento o una condición comercial que no esté aprobad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Lenguaje técnico sin inventar condicione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rabajar-con-profesionales-del-sector"/>
              </a:rPr>
              <a:t><![CDATA[Trabajar con profesionales del sec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91]]></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condiciones de precio, descuento, crédito, porte, plazo y devolución no son opiniones técnicas: son decisiones de la empresa. Si no constan, se consultan y se confirman por escrito. Un «sin problema» dicho para cerrar la venta se convierte luego en una discusión sobre lo que se prometió.]]></a:t>
            </a:r>
          </a:p>
        </p:txBody>
      </p:sp>
      <p:sp>
        <p:nvSpPr>
          <p:cNvPr id="8" name=""/>
          <p:cNvSpPr txBox="1"/>
          <p:nvPr/>
        </p:nvSpPr>
        <p:spPr>
          <a:xfrm>
            <a:off x="514350" y="29432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fórmula útil: «Esto es lo que dice la ficha; esto es lo que conviene comprobar en obra; y esto te lo confirmo por escrito antes de que reserves». El cliente profesional no necesita que lo impresiones: necesita poder repetir la decisión ante su jefe o su client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rabajar-con-profesionales-del-sector"/>
              </a:rPr>
              <a:t><![CDATA[Trabajar con profesionales del sec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9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 Lenguaje técnico sin inventar condiciones]]></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pintor pregunta si el producto aguanta «sin problema» sobre una pared de yeso nueva. ¿Qué respuesta sostiene mejor la conversación?]]></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in problema, aguanta cualquier soporte.»]]></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eguro que sí; lo hemos vendido mucho.»]]></a:t>
            </a:r>
          </a:p>
        </p:txBody>
      </p:sp>
      <p:sp>
        <p:nvSpPr>
          <p:cNvPr id="11" name=""/>
          <p:cNvSpPr txBox="1"/>
          <p:nvPr/>
        </p:nvSpPr>
        <p:spPr>
          <a:xfrm>
            <a:off x="666750" y="3409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Voy a comprobar en la ficha la preparación y el sistema para yeso y te lo confirmo por escrito.»]]></a:t>
            </a:r>
          </a:p>
        </p:txBody>
      </p:sp>
      <p:sp>
        <p:nvSpPr>
          <p:cNvPr id="12" name=""/>
          <p:cNvSpPr txBox="1"/>
          <p:nvPr/>
        </p:nvSpPr>
        <p:spPr>
          <a:xfrm>
            <a:off x="666750" y="41052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cha una mano y, si no cubre, repite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Caso resuelto: un hotel con mantenimiento continu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rabajar-con-profesionales-del-sector"/>
              </a:rPr>
              <a:t><![CDATA[Trabajar con profesionales del sec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91]]></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upuesto didáctico, con cifras ficticias.]]></a:t>
            </a:r>
            <a:r>
              <a:rPr lang="en-US" strike="noStrike" sz="2100" spc="0" u="none" cap="none">
                <a:solidFill>
                  <a:srgbClr val="1B2438">
                    <a:alpha val="100000"/>
                  </a:srgbClr>
                </a:solidFill>
                <a:latin typeface="Calibri"/>
              </a:rPr>
              <a:t><![CDATA[ Un hotel de 96 habitaciones repinta 24 habitaciones al año, en cuatro fases de seis. Cada habitación tiene 46 m² pintables: 34 m² de pared y 12 m² de techo. El sistema es una emulsión mate lavable para interior, dos manos, con un rendimiento de 10 m²/L por mano y un 10 % de merma. Solo se da imprimación en las zonas reparadas: 3 L por habitación.]]></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Caso resuelto: un hotel con mantenimiento continu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rabajar-con-profesionales-del-sector"/>
              </a:rPr>
              <a:t><![CDATA[Trabajar con profesionales del sec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9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álculo.]]></a:t>
            </a:r>
            <a:r>
              <a:rPr lang="en-US" strike="noStrike" sz="2100" spc="0" u="none" cap="none">
                <a:solidFill>
                  <a:srgbClr val="1B2438">
                    <a:alpha val="100000"/>
                  </a:srgbClr>
                </a:solidFill>
                <a:latin typeface="Calibri"/>
              </a:rPr>
              <a:t><![CDATA[ Superficie anual: 24 × 46 = 1.104 m². Acabado: 1.104 × 2 ÷ 10 = 220,8 L; con merma, 242,9 L, que se redondean a 17 envases de 15 L (255 L). Imprimación: 24 × 3 = 72 L. Con precios didácticos de 4,00 €/L para el acabado, 5,00 €/L para la imprimación y 180 € de auxiliares, el suministro anual suma 1.560 €, o 1,41 €/m² de material.]]></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Caso resuelto: un hotel con mantenimiento continu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rabajar-con-profesionales-del-sector"/>
              </a:rPr>
              <a:t><![CDATA[Trabajar con profesionales del sec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9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o que se acuerda por escrito:]]></a:t>
            </a:r>
            <a:r>
              <a:rPr lang="en-US" strike="noStrike" sz="2100" spc="0" u="none" cap="none">
                <a:solidFill>
                  <a:srgbClr val="1B2438">
                    <a:alpha val="100000"/>
                  </a:srgbClr>
                </a:solidFill>
                <a:latin typeface="Calibri"/>
              </a:rPr>
              <a:t><![CDATA[ el hotel autoriza cada fase con su referencia de compra; mantenimiento recibe y aplica; el suministro se entrega por fases, no todo en enero; y el presupuesto deja fuera mano de obra, andamio y mobiliario. La reserva anual evita quedarse sin referencia, pero no sustituye la autorización de cada entrega.]]></a:t>
            </a:r>
          </a:p>
        </p:txBody>
      </p:sp>
      <p:sp>
        <p:nvSpPr>
          <p:cNvPr id="8" name=""/>
          <p:cNvSpPr txBox="1"/>
          <p:nvPr/>
        </p:nvSpPr>
        <p:spPr>
          <a:xfrm>
            <a:off x="514350" y="32670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nversación comercial no es «te guardo 17 botes». Es «te garantizo el sistema, la referencia y el calendario que hemos confirmado; cada fase se autoriza y se recibe con albarán». Esa distinción es la que permite mantener la cuenta durante año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Caso resuelto: un hotel con mantenimiento continu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rabajar-con-profesionales-del-sector"/>
              </a:rPr>
              <a:t><![CDATA[Trabajar con profesionales del sec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91]]></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puesto didáctico con precios ficticios; no son tarifas de Pinturas Especializada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rabajar-con-profesionales-del-sector"/>
              </a:rPr>
              <a:t><![CDATA[Trabajar con profesionales del sec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91]]></a:t>
            </a:r>
          </a:p>
        </p:txBody>
      </p:sp>
      <p:graphicFrame>
        <p:nvGraphicFramePr>
          <p:cNvPr id="7" name="" descr=""/>
          <p:cNvGraphicFramePr>
            <a:graphicFrameLocks noGrp="1"/>
          </p:cNvGraphicFramePr>
          <p:nvPr/>
        </p:nvGraphicFramePr>
        <p:xfrm>
          <a:off x="514350" y="1257300"/>
          <a:ext cx="8115300" cy="3114675"/>
        </p:xfrm>
        <a:graphic>
          <a:graphicData uri="http://schemas.openxmlformats.org/drawingml/2006/table">
            <a:tbl>
              <a:tblPr firstRow="1" bandRow="1"/>
              <a:tblGrid>
                <a:gridCol w="2886075"/>
                <a:gridCol w="3638550"/>
                <a:gridCol w="15906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rtid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álculo didáctic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Impor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abado interi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55 L (17 envases de 15 L) × 4,00 €/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020,00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mprimación en reparac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72 L × 5,00 €/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360,00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uxiliar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inta, plástico, lija y úti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80,00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otal suminist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104 m²]]></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560,00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ste material por m²]]></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560,00 € ÷ 1.104 m²]]></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41 €/m²]]></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rabajar-con-profesionales-del-sector"/>
              </a:rPr>
              <a:t><![CDATA[Trabajar con profesionales del sec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9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 Caso resuelto: un hotel con mantenimiento continuo · Del cálculo del hotel al pedido por fases · Paso 1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a:t>
            </a:r>
          </a:p>
        </p:txBody>
      </p:sp>
      <p:sp>
        <p:nvSpPr>
          <p:cNvPr id="9" name=""/>
          <p:cNvSpPr txBox="1"/>
          <p:nvPr/>
        </p:nvSpPr>
        <p:spPr>
          <a:xfrm>
            <a:off x="514350" y="24479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firmar superficie y sistema con la ficha vigent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rabajar-con-profesionales-del-sector"/>
              </a:rPr>
              <a:t><![CDATA[Trabajar con profesionales del sec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9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 Caso resuelto: un hotel con mantenimiento continuo · Del cálculo del hotel al pedido por fases · Paso 2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a:t>
            </a:r>
          </a:p>
        </p:txBody>
      </p:sp>
      <p:sp>
        <p:nvSpPr>
          <p:cNvPr id="9" name=""/>
          <p:cNvSpPr txBox="1"/>
          <p:nvPr/>
        </p:nvSpPr>
        <p:spPr>
          <a:xfrm>
            <a:off x="514350" y="24479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lcular litros y envases por fase, con la merma incluida.]]></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rabajar-con-profesionales-del-sector"/>
              </a:rPr>
              <a:t><![CDATA[Trabajar con profesionales del sec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9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 Caso resuelto: un hotel con mantenimiento continuo · Del cálculo del hotel al pedido por fases · Paso 3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a:t>
            </a:r>
          </a:p>
        </p:txBody>
      </p:sp>
      <p:sp>
        <p:nvSpPr>
          <p:cNvPr id="9" name=""/>
          <p:cNvSpPr txBox="1"/>
          <p:nvPr/>
        </p:nvSpPr>
        <p:spPr>
          <a:xfrm>
            <a:off x="514350" y="24479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parar el suministro de la mano de obra y el andamio.]]></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rabajar-con-profesionales-del-sector"/>
              </a:rPr>
              <a:t><![CDATA[Trabajar con profesionales del sec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9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 Caso resuelto: un hotel con mantenimiento continuo · Del cálculo del hotel al pedido por fases · Paso 4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a:t>
            </a:r>
          </a:p>
        </p:txBody>
      </p:sp>
      <p:sp>
        <p:nvSpPr>
          <p:cNvPr id="9" name=""/>
          <p:cNvSpPr txBox="1"/>
          <p:nvPr/>
        </p:nvSpPr>
        <p:spPr>
          <a:xfrm>
            <a:off x="514350" y="24479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edir autorización de compra por fase y fijar el receptor.]]></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rabajar-con-profesionales-del-sector"/>
              </a:rPr>
              <a:t><![CDATA[Trabajar con profesionales del sec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9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 Caso resuelto: un hotel con mantenimiento continuo · Del cálculo del hotel al pedido por fases · Paso 5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5]]></a:t>
            </a:r>
          </a:p>
        </p:txBody>
      </p:sp>
      <p:sp>
        <p:nvSpPr>
          <p:cNvPr id="9" name=""/>
          <p:cNvSpPr txBox="1"/>
          <p:nvPr/>
        </p:nvSpPr>
        <p:spPr>
          <a:xfrm>
            <a:off x="514350" y="24479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tregar con albarán y registrar cualquier incidenci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rabajar-con-profesionales-del-sector"/>
              </a:rPr>
              <a:t><![CDATA[Trabajar con profesionales del sec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9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7 · Caso resuelto: un hotel con mantenimiento continuo]]></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upuesto didáctico. El hotel aprueba 24 habitaciones al año y pide reservar todo el suministro en enero. ¿Qué hay que dejar por escrito antes de bloquear la reserva?]]></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olo el precio total, sin fechas ni entregas.]]></a:t>
            </a:r>
          </a:p>
        </p:txBody>
      </p:sp>
      <p:sp>
        <p:nvSpPr>
          <p:cNvPr id="10" name=""/>
          <p:cNvSpPr txBox="1"/>
          <p:nvPr/>
        </p:nvSpPr>
        <p:spPr>
          <a:xfrm>
            <a:off x="666750" y="3028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autorización de compra, las fases de entrega, el receptor en obra y las condiciones que confirme la empresa.]]></a:t>
            </a:r>
          </a:p>
        </p:txBody>
      </p:sp>
      <p:sp>
        <p:nvSpPr>
          <p:cNvPr id="11" name=""/>
          <p:cNvSpPr txBox="1"/>
          <p:nvPr/>
        </p:nvSpPr>
        <p:spPr>
          <a:xfrm>
            <a:off x="666750" y="37242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el material se entrega todo en enero para no volver.]]></a:t>
            </a:r>
          </a:p>
        </p:txBody>
      </p:sp>
      <p:sp>
        <p:nvSpPr>
          <p:cNvPr id="12" name=""/>
          <p:cNvSpPr txBox="1"/>
          <p:nvPr/>
        </p:nvSpPr>
        <p:spPr>
          <a:xfrm>
            <a:off x="666750" y="41052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el precio se mantiene aunque cambie la referenci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Caso resuelto: una comunidad con fachad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rabajar-con-profesionales-del-sector"/>
              </a:rPr>
              <a:t><![CDATA[Trabajar con profesionales del sec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9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upuesto didáctico, con cifras ficticias.]]></a:t>
            </a:r>
            <a:r>
              <a:rPr lang="en-US" strike="noStrike" sz="2100" spc="0" u="none" cap="none">
                <a:solidFill>
                  <a:srgbClr val="1B2438">
                    <a:alpha val="100000"/>
                  </a:srgbClr>
                </a:solidFill>
                <a:latin typeface="Calibri"/>
              </a:rPr>
              <a:t><![CDATA[ Una comunidad del centro quiere pintar 1.200 m² de fachada. El enfoscado se pintó hace doce años y presenta zonas descascarilladas; en planta baja hay una humedad que sigue activa. El administrador pide «un precio cerrado cuanto antes» y advierte de que la junta decide en dos semanas.]]></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Caso resuelto: una comunidad con fachad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rabajar-con-profesionales-del-sector"/>
              </a:rPr>
              <a:t><![CDATA[Trabajar con profesionales del sec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91]]></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rimera decisión:]]></a:t>
            </a:r>
            <a:r>
              <a:rPr lang="en-US" strike="noStrike" sz="2100" spc="0" u="none" cap="none">
                <a:solidFill>
                  <a:srgbClr val="1B2438">
                    <a:alpha val="100000"/>
                  </a:srgbClr>
                </a:solidFill>
                <a:latin typeface="Calibri"/>
              </a:rPr>
              <a:t><![CDATA[ la humedad activa no se tapa con pintura. Antes de presupuestar el acabado hay que diagnosticar el origen y reparar el soporte; si se pinta encima, el problema vuelve y la responsabilidad se discute. El presupuesto se separa en reparación y preparación, imprimación, acabado y auxiliares, y se marca como pendiente la solución de la humedad hasta que dirección técnica valore el caso.]]></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Caso resuelto: una comunidad con fachad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rabajar-con-profesionales-del-sector"/>
              </a:rPr>
              <a:t><![CDATA[Trabajar con profesionales del sec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9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álculo del acabado, una vez reparado el soporte:]]></a:t>
            </a:r>
            <a:r>
              <a:rPr lang="en-US" strike="noStrike" sz="2100" spc="0" u="none" cap="none">
                <a:solidFill>
                  <a:srgbClr val="1B2438">
                    <a:alpha val="100000"/>
                  </a:srgbClr>
                </a:solidFill>
                <a:latin typeface="Calibri"/>
              </a:rPr>
              <a:t><![CDATA[ 1.200 m², dos manos, rendimiento de 6 m²/L por mano y 8 % de merma. 1.200 ÷ 6 × 2 = 400 L; con merma, 432 L. A 3,50 €/L son 1.512 €. La imprimación, 150 L más merma (162 L) a 4,00 €/L, son 648 €; los auxiliares, 240 €. Total de suministro: 2.400 €, o 2,00 €/m² de material.]]></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Caso resuelto: una comunidad con fachad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rabajar-con-profesionales-del-sector"/>
              </a:rPr>
              <a:t><![CDATA[Trabajar con profesionales del sec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9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Fuera del presupuesto:]]></a:t>
            </a:r>
            <a:r>
              <a:rPr lang="en-US" strike="noStrike" sz="2100" spc="0" u="none" cap="none">
                <a:solidFill>
                  <a:srgbClr val="1B2438">
                    <a:alpha val="100000"/>
                  </a:srgbClr>
                </a:solidFill>
                <a:latin typeface="Calibri"/>
              </a:rPr>
              <a:t><![CDATA[ el andamio, la mano de obra y la retirada de residuos. La comunidad los verá en la oferta del aplicador, no en la nuestra. La compra se considera autorizada cuando consta la aprobación de la junta y la referencia de compra; hasta entonces hay presupuesto, no pedido. Las entregas se hacen por fases y las recibe la persona designada, no «quien esté en el portal».]]></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rabajar-con-profesionales-del-sector"/>
              </a:rPr>
              <a:t><![CDATA[Trabajar con profesionales del sec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9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 Caso resuelto: una comunidad con fachada]]></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n la fachada de 1.200 m² se presupuestan 432 L de acabado porque son dos manos a 6 m²/L con un 8 % de ___. El presupuesto se organiza por ___ y no por producto. La humedad activa de la planta baja obliga a ___ antes de pintar. La compra no se considera autorizada hasta que consta la ___ de la junta.]]></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9 · Errores frecuentes y cuándo escala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rabajar-con-profesionales-del-sector"/>
              </a:rPr>
              <a:t><![CDATA[Trabajar con profesionales del sec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91]]></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Tratar al profesional como un particular.]]></a:t>
            </a:r>
            <a:r>
              <a:rPr lang="en-US" strike="noStrike" sz="2100" spc="0" u="none" cap="none">
                <a:solidFill>
                  <a:srgbClr val="1B2438">
                    <a:alpha val="100000"/>
                  </a:srgbClr>
                </a:solidFill>
                <a:latin typeface="Calibri"/>
              </a:rPr>
              <a:t><![CDATA[ Se le da el precio de tarifa, se le promete stock y se le habla de novedades. Consecuencia: compara con quien le ofrece un sistema y un calendario, y no vuelve. El profesional no pide un trato especial por simpatía; pide condiciones reproducibles.]]></a:t>
            </a:r>
          </a:p>
        </p:txBody>
      </p:sp>
      <p:sp>
        <p:nvSpPr>
          <p:cNvPr id="8" name=""/>
          <p:cNvSpPr txBox="1"/>
          <p:nvPr/>
        </p:nvSpPr>
        <p:spPr>
          <a:xfrm>
            <a:off x="514350" y="29432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rometer stock o precio sin comprobar.]]></a:t>
            </a:r>
            <a:r>
              <a:rPr lang="en-US" strike="noStrike" sz="2100" spc="0" u="none" cap="none">
                <a:solidFill>
                  <a:srgbClr val="1B2438">
                    <a:alpha val="100000"/>
                  </a:srgbClr>
                </a:solidFill>
                <a:latin typeface="Calibri"/>
              </a:rPr>
              <a:t><![CDATA[ «Tengo 40 botes» no es «te aseguro la entrega». «Te mantengo el precio» no es una condición aprobada. Consecuencia: o se incumple la fecha, o se vende por debajo de lo autorizado y la diferencia aparece en el margen o en la factura.]]></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9 · Errores frecuentes y cuándo escala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rabajar-con-profesionales-del-sector"/>
              </a:rPr>
              <a:t><![CDATA[Trabajar con profesionales del sec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91]]></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No registrar la autorización de compra.]]></a:t>
            </a:r>
            <a:r>
              <a:rPr lang="en-US" strike="noStrike" sz="2100" spc="0" u="none" cap="none">
                <a:solidFill>
                  <a:srgbClr val="1B2438">
                    <a:alpha val="100000"/>
                  </a:srgbClr>
                </a:solidFill>
                <a:latin typeface="Calibri"/>
              </a:rPr>
              <a:t><![CDATA[ Se prepara el material con una llamada o un correo informal. Consecuencia: nadie sabe quién lo pidió, se duplica el pedido o se cobra a quien no decidió. La autorización necesita persona, referencia y alcance.]]></a:t>
            </a:r>
          </a:p>
        </p:txBody>
      </p:sp>
      <p:sp>
        <p:nvSpPr>
          <p:cNvPr id="8" name=""/>
          <p:cNvSpPr txBox="1"/>
          <p:nvPr/>
        </p:nvSpPr>
        <p:spPr>
          <a:xfrm>
            <a:off x="514350" y="26098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ezclar presupuesto y pedido.]]></a:t>
            </a:r>
            <a:r>
              <a:rPr lang="en-US" strike="noStrike" sz="2100" spc="0" u="none" cap="none">
                <a:solidFill>
                  <a:srgbClr val="1B2438">
                    <a:alpha val="100000"/>
                  </a:srgbClr>
                </a:solidFill>
                <a:latin typeface="Calibri"/>
              </a:rPr>
              <a:t><![CDATA[ El cliente cree que el presupuesto es un pedido en firme, o el almacén prepara material de una oferta que aún no se ha aprobado. Consecuencia: material comprometido sin cobertura y una discusión sobre qué se aceptó.]]></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9 · Errores frecuentes y cuándo escala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rabajar-con-profesionales-del-sector"/>
              </a:rPr>
              <a:t><![CDATA[Trabajar con profesionales del sec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91]]></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ndo escalar.]]></a:t>
            </a:r>
            <a:r>
              <a:rPr lang="en-US" strike="noStrike" sz="2100" spc="0" u="none" cap="none">
                <a:solidFill>
                  <a:srgbClr val="1B2438">
                    <a:alpha val="100000"/>
                  </a:srgbClr>
                </a:solidFill>
                <a:latin typeface="Calibri"/>
              </a:rPr>
              <a:t><![CDATA[ Al mando comercial, las condiciones de precio, descuento, crédito, porte y plazo. A dirección técnica, una patología que no se puede resolver con pintura —humedad activa, fisura estructural, soporte inestable—. A administración, facturación, vencimientos y cobros. A dirección, los acuerdos con cadenas hoteleras y las licitaciones. El mostrador no inventa ninguna de esas condiciones: las recoge y las confirma.]]></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rabajar-con-profesionales-del-sector"/>
              </a:rPr>
              <a:t><![CDATA[Trabajar con profesionales del sec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9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9 · Errores frecuentes y cuándo escalar]]></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inco frases de una conversación con un cliente profesional. Marca las que no se sostienen.]]></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Un particular y un profesional pagan lo mismo; el descuento se pide, no se ofrece.»]]></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Te confirmo el precio y el porte por escrito cuando los compruebe; el resto del presupuesto no cambia.»]]></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n el correo del encargado vale; no hace falta orden de compra ni referencia.»]]></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rabajar-con-profesionales-del-sector"/>
              </a:rPr>
              <a:t><![CDATA[Trabajar con profesionales del sec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91]]></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sto es el presupuesto; si te parece bien, lo paso a pedido con estas cantidades y estas fechas.»]]></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Quedan 40 botes en el almacén, así que te aseguro la entrega completa el lunes.»]]></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guion de entrevista por obra y presupuesto por partid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rabajar-con-profesionales-del-sector"/>
              </a:rPr>
              <a:t><![CDATA[Trabajar con profesionales del sec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91]]></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abre en la primera conversación y se completa con el cliente delante. Cada fila deja escrito el dato, su uso y el límite antes de pasar a presupuesto.]]></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guion de entrevista por obra y presupuesto por partid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rabajar-con-profesionales-del-sector"/>
              </a:rPr>
              <a:t><![CDATA[Trabajar con profesionales del sec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91]]></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odelo didáctico. Los límites, firmas y condiciones deben validarse con el procedimiento interno.]]></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rabajar-con-profesionales-del-sector"/>
              </a:rPr>
              <a:t><![CDATA[Trabajar con profesionales del sec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91]]></a:t>
            </a:r>
          </a:p>
        </p:txBody>
      </p:sp>
      <p:graphicFrame>
        <p:nvGraphicFramePr>
          <p:cNvPr id="7" name="" descr=""/>
          <p:cNvGraphicFramePr>
            <a:graphicFrameLocks noGrp="1"/>
          </p:cNvGraphicFramePr>
          <p:nvPr/>
        </p:nvGraphicFramePr>
        <p:xfrm>
          <a:off x="514350" y="1257300"/>
          <a:ext cx="8115300" cy="2790825"/>
        </p:xfrm>
        <a:graphic>
          <a:graphicData uri="http://schemas.openxmlformats.org/drawingml/2006/table">
            <a:tbl>
              <a:tblPr firstRow="1" bandRow="1"/>
              <a:tblGrid>
                <a:gridCol w="1524000"/>
                <a:gridCol w="2390775"/>
                <a:gridCol w="2133600"/>
                <a:gridCol w="20669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Bloqu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egun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ato que qued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Us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b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se va a pintar y cuántos m²?]]></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perficie por param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ntidad bas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opor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obre qué y en qué es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terial, edad y patologí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paración e imprim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ste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acabado y cuántas man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ducto, rendimiento y man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itros y envas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rabajar-con-profesionales-del-sector"/>
              </a:rPr>
              <a:t><![CDATA[Trabajar con profesionales del sec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91]]></a:t>
            </a:r>
          </a:p>
        </p:txBody>
      </p:sp>
      <p:graphicFrame>
        <p:nvGraphicFramePr>
          <p:cNvPr id="7" name="" descr=""/>
          <p:cNvGraphicFramePr>
            <a:graphicFrameLocks noGrp="1"/>
          </p:cNvGraphicFramePr>
          <p:nvPr/>
        </p:nvGraphicFramePr>
        <p:xfrm>
          <a:off x="514350" y="1257300"/>
          <a:ext cx="8115300" cy="2790825"/>
        </p:xfrm>
        <a:graphic>
          <a:graphicData uri="http://schemas.openxmlformats.org/drawingml/2006/table">
            <a:tbl>
              <a:tblPr firstRow="1" bandRow="1"/>
              <a:tblGrid>
                <a:gridCol w="1524000"/>
                <a:gridCol w="2390775"/>
                <a:gridCol w="2133600"/>
                <a:gridCol w="20669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Bloqu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egun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ato que qued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Us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ce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dificio ocupado? ¿Altu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tección, andamio y horar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ases y mer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laz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fechas no se pueden mov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lendario por fas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tregas parcia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én autoriza y con qué refer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rsona y docum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sar de presupuesto a ped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rabajar-con-profesionales-del-sector"/>
              </a:rPr>
              <a:t><![CDATA[Trabajar con profesionales del sec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91]]></a:t>
            </a:r>
          </a:p>
        </p:txBody>
      </p:sp>
      <p:graphicFrame>
        <p:nvGraphicFramePr>
          <p:cNvPr id="7" name="" descr=""/>
          <p:cNvGraphicFramePr>
            <a:graphicFrameLocks noGrp="1"/>
          </p:cNvGraphicFramePr>
          <p:nvPr/>
        </p:nvGraphicFramePr>
        <p:xfrm>
          <a:off x="514350" y="1257300"/>
          <a:ext cx="8115300" cy="1828800"/>
        </p:xfrm>
        <a:graphic>
          <a:graphicData uri="http://schemas.openxmlformats.org/drawingml/2006/table">
            <a:tbl>
              <a:tblPr firstRow="1" bandRow="1"/>
              <a:tblGrid>
                <a:gridCol w="1524000"/>
                <a:gridCol w="2390775"/>
                <a:gridCol w="2133600"/>
                <a:gridCol w="20669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Bloqu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egun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ato que qued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Us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plic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én ejecuta y con qué medi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quipo propio o exter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ímites del suminist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treg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én recibe y dónde se descarg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ceptor y ubic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barán y custod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guion de entrevista por obra y presupuesto por partid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rabajar-con-profesionales-del-sector"/>
              </a:rPr>
              <a:t><![CDATA[Trabajar con profesionales del sec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91]]></a:t>
            </a:r>
          </a:p>
        </p:txBody>
      </p:sp>
      <p:sp>
        <p:nvSpPr>
          <p:cNvPr id="7" name="" descr=""/>
          <p:cNvSpPr/>
          <p:nvPr/>
        </p:nvSpPr>
        <p:spPr>
          <a:xfrm>
            <a:off x="514350" y="1219200"/>
            <a:ext cx="8115300" cy="14192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usarla]]></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n superficie y soporte no hay presupuesto; sin autorización y receptor no hay pedido. Si un dato falta, se escribe «pendiente» y se explica qué falta.]]></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de la obra al pedid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rabajar-con-profesionales-del-sector"/>
              </a:rPr>
              <a:t><![CDATA[Trabajar con profesionales del sec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91]]></a:t>
            </a:r>
          </a:p>
        </p:txBody>
      </p:sp>
      <p:graphicFrame>
        <p:nvGraphicFramePr>
          <p:cNvPr id="7" name="" descr=""/>
          <p:cNvGraphicFramePr>
            <a:graphicFrameLocks noGrp="1"/>
          </p:cNvGraphicFramePr>
          <p:nvPr/>
        </p:nvGraphicFramePr>
        <p:xfrm>
          <a:off x="514350" y="1257300"/>
          <a:ext cx="8115300" cy="3276600"/>
        </p:xfrm>
        <a:graphic>
          <a:graphicData uri="http://schemas.openxmlformats.org/drawingml/2006/table">
            <a:tbl>
              <a:tblPr firstRow="1" bandRow="1"/>
              <a:tblGrid>
                <a:gridCol w="3048000"/>
                <a:gridCol w="50673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perfici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² reales de paramento, no número de habitac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opor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terial, edad y estado antes de elegir siste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ste por m²]]></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cio, rendimiento, manos y mer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utorización de comp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vierte el presupuesto en ped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trega parci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barán y receptor identificado en ob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umedad activ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agnosticar antes de pintar, no tap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de la obra al pedido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rabajar-con-profesionales-del-sector"/>
              </a:rPr>
              <a:t><![CDATA[Trabajar con profesionales del sec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91]]></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inturasespecializadas.lumbre.lat/object/trabajar-con-profesionales-del-sector"/>
              </a:rPr>
              <a:t><![CDATA[Abrir el juego en el OA]]></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venta profesional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rabajar-con-profesionales-del-sector"/>
              </a:rPr>
              <a:t><![CDATA[Trabajar con profesionales del sec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9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 es la unidad de venta con un profesional?]]></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venta profesional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rabajar-con-profesionales-del-sector"/>
              </a:rPr>
              <a:t><![CDATA[Trabajar con profesionales del sec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9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obra, no el bote. Superficie, soporte, sistema, acceso, plazo y decisor.]]></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venta profesional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rabajar-con-profesionales-del-sector"/>
              </a:rPr>
              <a:t><![CDATA[Trabajar con profesionales del sec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9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cinco partidas suelen bastar?]]></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venta profesional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rabajar-con-profesionales-del-sector"/>
              </a:rPr>
              <a:t><![CDATA[Trabajar con profesionales del sec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9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eparación, imprimación, acabado, auxiliares y suministro por fases.]]></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venta profesional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rabajar-con-profesionales-del-sector"/>
              </a:rPr>
              <a:t><![CDATA[Trabajar con profesionales del sec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9 / 9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iferencia hay entre reserva y entrega?]]></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venta profesional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rabajar-con-profesionales-del-sector"/>
              </a:rPr>
              <a:t><![CDATA[Trabajar con profesionales del sec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0 / 9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reserva aparta cantidad; la entrega mueve material y genera albarán.]]></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venta profesional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rabajar-con-profesionales-del-sector"/>
              </a:rPr>
              <a:t><![CDATA[Trabajar con profesionales del sec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1 / 9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para el presupuesto del pedido?]]></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venta profesional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rabajar-con-profesionales-del-sector"/>
              </a:rPr>
              <a:t><![CDATA[Trabajar con profesionales del sec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2 / 9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autorización de compra, con persona y referencia.]]></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venta profesional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rabajar-con-profesionales-del-sector"/>
              </a:rPr>
              <a:t><![CDATA[Trabajar con profesionales del sec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3 / 9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se puede prometer una fecha?]]></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venta profesional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rabajar-con-profesionales-del-sector"/>
              </a:rPr>
              <a:t><![CDATA[Trabajar con profesionales del sec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4 / 9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uando logística la ha confirmado y queda por escrito.]]></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entrevistar, presupuestar y coordi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rabajar-con-profesionales-del-sector"/>
              </a:rPr>
              <a:t><![CDATA[Trabajar con profesionales del sec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5 / 9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act-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act-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puesta numérica · act-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5]]></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entrevistar, presupuestar y coordi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rabajar-con-profesionales-del-sector"/>
              </a:rPr>
              <a:t><![CDATA[Trabajar con profesionales del sec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6 / 91]]></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act-8]]></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act-9]]></a:t>
            </a:r>
          </a:p>
        </p:txBody>
      </p:sp>
      <p:sp>
        <p:nvSpPr>
          <p:cNvPr id="11" name=""/>
          <p:cNvSpPr txBox="1"/>
          <p:nvPr/>
        </p:nvSpPr>
        <p:spPr>
          <a:xfrm>
            <a:off x="514350" y="26289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Puedes convertir una petición profesional en una entrevista por obra, un presupuesto por partidas y un suministro documentado.]]></a:t>
            </a:r>
          </a:p>
        </p:txBody>
      </p:sp>
      <p:sp>
        <p:nvSpPr>
          <p:cNvPr id="12" name=""/>
          <p:cNvSpPr txBox="1"/>
          <p:nvPr/>
        </p:nvSpPr>
        <p:spPr>
          <a:xfrm>
            <a:off x="514350" y="36290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os apartados 2 a 5. El error más frecuente es responder con un precio de envase antes de conocer superficie, soporte y decisor.]]></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rabajar-con-profesionales-del-sector"/>
              </a:rPr>
              <a:t><![CDATA[Trabajar con profesionales del sec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7 / 9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abajar con profesionales es ]]></a:t>
            </a:r>
            <a:r>
              <a:rPr lang="en-US" b="1" strike="noStrike" sz="2100" spc="0" u="none" cap="none">
                <a:solidFill>
                  <a:srgbClr val="1B2438">
                    <a:alpha val="100000"/>
                  </a:srgbClr>
                </a:solidFill>
                <a:latin typeface="Calibri"/>
              </a:rPr>
              <a:t><![CDATA[vender una obra, no un envase]]></a:t>
            </a:r>
            <a:r>
              <a:rPr lang="en-US" strike="noStrike" sz="2100" spc="0" u="none" cap="none">
                <a:solidFill>
                  <a:srgbClr val="1B2438">
                    <a:alpha val="100000"/>
                  </a:srgbClr>
                </a:solidFill>
                <a:latin typeface="Calibri"/>
              </a:rPr>
              <a:t><![CDATA[. El cliente profesional compra un sistema que debe funcionar en un soporte concreto, dentro de un plazo y con alguien que responde. Por eso la conversación empieza por la superficie, el soporte, el sistema, el acceso, el plazo y el reparto entre quien compra y quien aplica.]]></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rabajar-con-profesionales-del-sector"/>
              </a:rPr>
              <a:t><![CDATA[Trabajar con profesionales del sec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8 / 91]]></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esupuesto se organiza por partidas —preparación, imprimación, acabado, auxiliares y suministro— y distingue lo que vendemos de lo que pertenece al aplicador. El precio del bote no decide: el coste por metro cuadrado, con rendimiento, manos y merma, es el dato que permite comparar y explicar.]]></a:t>
            </a:r>
          </a:p>
        </p:txBody>
      </p:sp>
      <p:sp>
        <p:nvSpPr>
          <p:cNvPr id="8" name=""/>
          <p:cNvSpPr txBox="1"/>
          <p:nvPr/>
        </p:nvSpPr>
        <p:spPr>
          <a:xfrm>
            <a:off x="514350" y="29432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ordinar es reservar, entregar por fases, identificar un receptor y documentar cada albarán. Presupuesto y pedido son documentos distintos; la autorización de compra es la frontera. Y ninguna condición de precio, crédito, porte o plazo se improvisa: se confirma por escrito.]]></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rabajar-con-profesionales-del-sector"/>
              </a:rPr>
              <a:t><![CDATA[Trabajar con profesionales del sec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9 / 91]]></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evaluación online acredita conocimiento; no certifica competencia observada en el puesto. La práctica se demuestra con una entrevista real, un presupuesto por partidas y una entrega documentada.]]></a:t>
            </a:r>
          </a:p>
        </p:txBody>
      </p:sp>
      <p:sp>
        <p:nvSpPr>
          <p:cNvPr id="8" name=""/>
          <p:cNvSpPr txBox="1"/>
          <p:nvPr/>
        </p:nvSpPr>
        <p:spPr>
          <a:xfrm>
            <a:off x="514350" y="260985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260985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E-EN 13300:2002, pinturas y barnices para paredes y techos interiores: clasificación por brillo, poder cubriente y resistencia al frote húmedo (AENOR/UNE, consulta 2026-10).]]></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rabajar-con-profesionales-del-sector"/>
              </a:rPr>
              <a:t><![CDATA[Trabajar con profesionales del sec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0 / 91]]></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E-EN 1062-1:2005, pinturas y barnices: materiales y sistemas de recubrimiento para albañilería y hormigón exterior; clasificación (AENOR/UNE, consulta 2026-10).]]></a:t>
            </a:r>
          </a:p>
        </p:txBody>
      </p:sp>
      <p:sp>
        <p:nvSpPr>
          <p:cNvPr id="9" name=""/>
          <p:cNvSpPr txBox="1"/>
          <p:nvPr/>
        </p:nvSpPr>
        <p:spPr>
          <a:xfrm>
            <a:off x="514350" y="227647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al Decreto 1619/2012, por el que se aprueba el Reglamento por el que se regulan las obligaciones de facturación (BOE, consulta 2026-10): datos fiscales y contenido de la factura; no fija condiciones de crédito.]]></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rabajar-con-profesionales-del-sector"/>
              </a:rPr>
              <a:t><![CDATA[Trabajar con profesionales del secto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1 / 91]]></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ichas técnicas de los fabricantes del catálogo de Pinturas Especializadas (consulta 2026-10): rendimiento, dilución, manos y tiempos de repintado; la ficha vigente del producto prevalece sobre cualquier resumen comercial.]]></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91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2026-10-31T05:01:20Z</dcterms:created>
  <dcterms:modified xsi:type="dcterms:W3CDTF">2026-10-31T05:01:20Z</dcterms:modified>
  <dc:title>Trabajar con profesionales del sector</dc:title>
  <dc:description>Presentación editable del OA «Trabajar con profesionales del sector». Enlace: https://pinturasespecializadas.lumbre.lat/object/trabajar-con-profesionales-del-sector</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