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pintura industrial y anticorrosiva»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pintura industrial y anticorrosiva»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pintura industrial y anticorrosiva»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pintura industrial y anticorrosiva»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pintura industrial y anticorrosiva»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Dos encargos que se parecen y no se resuelven igual»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Dos encargos que se parecen y no se resuelven igual»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Dos encargos que se parecen y no se resuelven igual»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ienda-frente-a-proyec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mantenimiento de tienda u obra pequeña y un proyecto industrial con especificación, con lo que puede hacer el mostrador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alabra, dos responsabilidades: en tienda se orienta; en proyecto se lee, se suministra y se inspec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imero se puede orientar en tienda; el segundo exige leer una especificación y no sustituirla por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randilla admite orientación de mostrador con la ficha técnica. El pliego C4 fija clase, durabilidad, preparación, sistema y espesor: se lee y se suministra lo especificado, o se escala. Añadir una capa no sustituye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mantenimiento de tienda, proyecto industrial y zona gr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SO 12944: el mapa antes de elegir la pintura»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SO 12944: el mapa antes de elegir la pintura»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ISO 12944: el mapa antes de elegir la pintura» (4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lases-y-sistem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as clases de corrosividad C1 a CX con el entorno típico, la preparación habitual y el sistema orient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lase describe el ambiente y orienta la preparación; la durabilidad se elige aparte y no se deduce de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1 → Interior caldeado y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2 → Interior sin calefacción con condensa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3 → Urbano o industrial con contaminación mod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4 → Costa con salinidad moderada o indust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5 → Costa o industria muy agre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X → Offshore, tropical o química ext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lases C1 a CX y su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preparación manda más que la pintura»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preparación manda más que la pintura»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preparación manda más que la pintura»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prepar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asos de preparación de acero: desengrase, grado ISO 8501-1, granallado, perfil, sales y bo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reparación se comprueba antes de pintar: después, el defecto queda debajo y solo se ve cuand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preparación antes de impr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r el acero con luz rasante y anotar óxido, cascarilla y pintur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preparación antes de impr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que no hay grasa, polvo ni restos de abrasivo 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preparación antes de impr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r el grado ISO 8501-1 en una zona representativa, no solo en una es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preparación antes de impr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dir el perfil con comparador y comprobar el límite de sales del pl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preparación antes de impr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r bordes y soldaduras y decidir si hace falta capa de re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la preparación antes de impri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grafiar y registrar el resultado antes de abrir la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tirar aceite y grasa con desengrasante. →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ranallar para crear rugosidad de anclaje. →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r cloruros con parche Bresle. → Contamin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dondear aristas y esquinas. → Bo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iminar óxido y cascarilla hasta Sa 2½. →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arar la rugosidad con ISO 8503. →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probar sales solubles tras el lavado. → Contamin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Reparar soldaduras y eliminar salpicaduras. → Bo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impieza, perfil, sales y bordes como cuatro frentes 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Sistemas multicapa: cada capa tiene una función» (2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Sistemas multicapa: cada capa tiene una función» (3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Sistemas multicapa: cada capa tiene una función» (4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Sistemas multicapa: cada capa tiene una función» (5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ap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a función de la imprimación, la capa intermedia, el acabado y el control de espesor y d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apa resuelve un problema distinto; el control las verifica antes de dar el sistema por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dhiere · barrera · luz · DFT ·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capa tiene una función: adhesión, barrera y resistencia exterior. El DFT es el espesor seco y la ventana de repintado el intervalo en que la capa siguiente se une cor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funciones de las capas, compatibilidad, ventana y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seguridad, residuos y VOC» (2 de 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seguridad, residuos y VOC» (3 de 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seguridad, residuos y VOC» (4 de 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seguridad, residuos y VOC» (5 de 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ndiciones, seguridad, residuos y VOC» (6 de 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ondiciones-y-regist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tres etapas: medir condiciones, aplicar dentro de ficha y cerrar con residuos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mide antes, se aplica dentro de ficha y se registra después: lo que no se anota no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relativa del 90 % acerca el punto de rocío a la temperatura del sustrato y favorece la condensación. Cada ficha fija su límite de HR y exige el sustrato por encima del rocío; hay que medir, no suponer que 20 °C l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temperatura, humedad, punto de rocío y límites de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inco errores que cuestan la garantía»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inco errores que cuestan la garantía»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DFT sale alto, se acepta: más pintura siempre proteg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sola mano directa no es un sistema C4; el exceso de espesor puede agrietar y desprender; mezclar sistemas rompe la compatibilidad; y sin calibrar no hay medición válida. La frase sobre la ventana de repintado es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imprimación, espesor, ventana, medición y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la nave junto al puerto» (2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la nave junto al puerto» (3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la nave junto al puerto» (4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la nave junto al puerto» (5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pliego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r clase de corrosividad y durabilidad; anotar la edición de l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pliego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soporte, estado, galvanizado o pintura anterior y grado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pliego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r sistema, capas, compatibilidad y DFT nominal por capa y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pliego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r condiciones de aplicación, inspección, aceptación y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pliego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star los datos que faltan sin rellenarlos con su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pliego antes d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r qué se suministra, qué se consulta y qué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la clase de corrosividad y la durabilidad exigida. → Comprobar el soporte, su estado y el grado de preparación. → Leer el sistema, las capas y el DFT nominal. → Revisar condiciones, inspección y garantía. → Anotar los datos que faltan y decidir qué no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fija el ambiente y la durabilidad; después el soporte y la preparación; luego el sistema y el espesor; al final las condiciones, la inspección y la garantía. Los huecos se declaran, no se relle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ectura ordenada del pliego y límites d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ímites y escalado: quién especifica y quién inspecciona»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ímites y escalado: quién especifica y quién inspecciona»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ímites y escalado: quién especifica y quién inspecciona» (4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pape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os cuatro papeles del proyecto industrial: quien especifica, quien aplica, quien inspecciona y quien sumin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pel tiene su límite: suministrar no es certificar, y aplicar no es garan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durabilidad ISO 12944 es una expectativa hasta el primer mantenimiento importante, no una garantía contractual; la garantía se pact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lase de durabilidad no es una garantía. La garantía es un acuerdo contractual con alcance, exclusiones y mantenimiento; ni el espesor ni la norma la conceden por sí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papeles del proyecto, durabilidad frente a garantía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industrial-y-anticorrosiv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iezas de la protección indust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iezas de la protección indust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ase de corrosividad alta: costa con salinidad moderada o zona indust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la durabilidad ISO 1294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garantía contractual. Es una expectativa hasta el primer mantenimiento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anda más que la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paración: limpieza, perfil, sales y bo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DF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pesor de película seca; se mide con equipo calibrado y un criteri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faltan clase, durabilidad, sistema o inspección, o cuando se pide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leer un encargo anticorro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industrial-y-anticorrosiva]]></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leer un encargo anticorrosivo?»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23" r:id="rId1"/>
    <p:sldLayoutId id="2482435624" r:id="rId2"/>
    <p:sldLayoutId id="2482435625" r:id="rId3"/>
    <p:sldLayoutId id="24824356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5d17e5ca2fae7cda35bd3c43368a577545cc991160243be1.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ienda-frente-a-proyecto2.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hyperlink" Target="https://pinturasespecializadas.lumbre.lat/object/tecnicas-de-pintura-industrial-y-anticorrosiv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lases-y-sistemas3.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hyperlink" Target="https://pinturasespecializadas.lumbre.lat/object/tecnicas-de-pintura-industrial-y-anticorrosiv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preparacion4.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hyperlink" Target="https://pinturasespecializadas.lumbre.lat/object/tecnicas-de-pintura-industrial-y-anticorrosiva"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apas5.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hyperlink" Target="https://pinturasespecializadas.lumbre.lat/object/tecnicas-de-pintura-industrial-y-anticorrosiva"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ondiciones-y-registro6.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hyperlink" Target="https://pinturasespecializadas.lumbre.lat/object/tecnicas-de-pintura-industrial-y-anticorrosiva"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papeles7.jpg"/>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hyperlink" Target="https://pinturasespecializadas.lumbre.lat/object/tecnicas-de-pintura-industrial-y-anticorrosiva" TargetMode="External"/>
  <Relationship Id="rId5"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hyperlink" Target="https://pinturasespecializadas.lumbre.lat/object/tecnicas-de-pintura-industrial-y-anticorrosiva" TargetMode="External"/>
  <Relationship Id="rId4"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industrial-y-anticorrosiva" TargetMode="External"/>
  <Relationship Id="rId3"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dustr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icorrosiv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pintura-industrial-y-anticorrosiv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mantenimiento anticorrosivo de tienda u obra pequeña de un proyecto industrial con especificación; leer una especificación ISO 12944 sin inventar clase, durabilidad, preparación, sistema ni espesor; reconocer el peso de la preparación y de la medición del DFT; identificar los datos que faltan y decidir qué se puede orientar, qué se puede suministrar y qué debe escala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avanzada de protección industrial. Separa el encargo de mostrador del proyecto con pliego, enseña a leer ISO 12944 y ISO 8501-1, explica los sistemas multicapa y la medición del espesor, y fija los límites de lo que la tienda puede prometer.]]></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ntura industrial · anticorrosiva · ISO 12944 · preparación de superficies · sistemas multicapa · protección industrial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pintura industrial y anticorrosiv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administrador de fincas del centro trae una foto de la barandilla de una comunidad, con óxido en los anclajes, y pide «algo bueno para el hierro». Detrás, el responsable de mantenimiento de una nave de Marratxí deja sobre el mostrador un pliego de cuatro páginas: clase C4, durabilidad alta, granallado Sa 2½, sistema de tres capas y un espesor nominal de 240 µm. Pregunta cuánto cuesta y si «con eso queda pintado para siemp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pintura industrial y anticorrosiv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encargos se parecen en la palabra pintura y no se resuelven igual. En el primero se puede orientar, preparar y vender con la ficha en la mano. En el segundo hay una especificación que hay que leer, datos que pueden faltar y una garantía que nadie debería prometer en el mostrad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pintura industrial y anticorrosiv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el mantenimiento anticorrosivo de tienda u obra pequeña de un proyecto industrial con especificación; leer una especificación ISO 12944 sin inventar clase, durabilidad, preparación, sistema ni espesor; reconocer el peso de la preparación y de la medición del DFT; identificar los datos que faltan y decidir qué se puede orientar, qué se puede suministrar y qué debe escalarse.]]></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la ficha de seguridad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pintura industrial y anticorrosiv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mostrad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responsables, plazos, garantías y servicios que debe confirmar dirección técnic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nombres marcados como ficticio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pintura industrial y anticorrosiv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sistemas y referencias del catálogo están ensayados o declarados para cada clase ISO 12944 y con qué espesor. Si Pinturas Especializadas presta granallado, aplicación en obra o inspección de espesores, y con qué alc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pintura industrial y anticorrosiv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1]]></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mide y firma los espesores: personal propio, aplicador o inspector externo, y con qué equipo calibrado. El criterio de garantía para obra industrial: duración, exclusiones, mantenimiento y documento que la recoge. La formación práctica y la autorización interna para manejar equipos de proyección, granallado, altura y espacios confinados. La gestión de residuos de obra: envases, disolventes, trapos y abrasivo, con gestor autorizado y puntos de recogida.]]></a:t>
            </a:r>
          </a:p>
        </p:txBody>
      </p:sp>
      <p:sp>
        <p:nvSpPr>
          <p:cNvPr id="10" name=""/>
          <p:cNvSpPr txBox="1"/>
          <p:nvPr/>
        </p:nvSpPr>
        <p:spPr>
          <a:xfrm>
            <a:off x="685800" y="3724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valida una sustitución de producto o de sistema cuando el especificado no está en catálo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os encargos que se parecen y no se resuelven igu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llama «pintura industrial» a dos cosas distintas. Una es el ]]></a:t>
            </a:r>
            <a:r>
              <a:rPr lang="en-US" b="1" strike="noStrike" sz="2100" spc="0" u="none" cap="none">
                <a:solidFill>
                  <a:srgbClr val="1B2438">
                    <a:alpha val="100000"/>
                  </a:srgbClr>
                </a:solidFill>
                <a:latin typeface="Calibri"/>
              </a:rPr>
              <a:t><![CDATA[mantenimiento de una estructura pequeña]]></a:t>
            </a:r>
            <a:r>
              <a:rPr lang="en-US" strike="noStrike" sz="2100" spc="0" u="none" cap="none">
                <a:solidFill>
                  <a:srgbClr val="1B2438">
                    <a:alpha val="100000"/>
                  </a:srgbClr>
                </a:solidFill>
                <a:latin typeface="Calibri"/>
              </a:rPr>
              <a:t><![CDATA[: una barandilla, una reja, una puerta metálica, un marco o una escalera. Otra es un ]]></a:t>
            </a:r>
            <a:r>
              <a:rPr lang="en-US" b="1" strike="noStrike" sz="2100" spc="0" u="none" cap="none">
                <a:solidFill>
                  <a:srgbClr val="1B2438">
                    <a:alpha val="100000"/>
                  </a:srgbClr>
                </a:solidFill>
                <a:latin typeface="Calibri"/>
              </a:rPr>
              <a:t><![CDATA[proyecto con especificación]]></a:t>
            </a:r>
            <a:r>
              <a:rPr lang="en-US" strike="noStrike" sz="2100" spc="0" u="none" cap="none">
                <a:solidFill>
                  <a:srgbClr val="1B2438">
                    <a:alpha val="100000"/>
                  </a:srgbClr>
                </a:solidFill>
                <a:latin typeface="Calibri"/>
              </a:rPr>
              <a:t><![CDATA[: clase de corrosividad, durabilidad, preparación, sistema de capas, espesor e inspección. Confundirlas lleva a vender una solución que no soporta lo que el cliente cree haber compr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os encargos que se parecen y no se resuelven igu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tenimiento de tienda u obra pequeña.]]></a:t>
            </a:r>
            <a:r>
              <a:rPr lang="en-US" strike="noStrike" sz="2100" spc="0" u="none" cap="none">
                <a:solidFill>
                  <a:srgbClr val="1B2438">
                    <a:alpha val="100000"/>
                  </a:srgbClr>
                </a:solidFill>
                <a:latin typeface="Calibri"/>
              </a:rPr>
              <a:t><![CDATA[ El mostrador puede orientar: identificar el ambiente, explicar la preparación, elegir un producto del catálogo cuya ficha técnica encaje, calcular la cantidad y advertir de las condiciones. Puede decir «para esta barandilla, con óxido superficial y a cubierto, este sistema de la ficha es razonable». No firma una vida útil, no diseña un sistema de tres capas y no sustituye un plie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os encargos que se parecen y no se resuelven igu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yecto industrial.]]></a:t>
            </a:r>
            <a:r>
              <a:rPr lang="en-US" strike="noStrike" sz="2100" spc="0" u="none" cap="none">
                <a:solidFill>
                  <a:srgbClr val="1B2438">
                    <a:alpha val="100000"/>
                  </a:srgbClr>
                </a:solidFill>
                <a:latin typeface="Calibri"/>
              </a:rPr>
              <a:t><![CDATA[ La especificación la redacta la propiedad, su oficina técnica o el departamento técnico del fabricante; el aplicador ejecuta y alguien verifica. La tienda puede suministrar si el producto coincide con lo especificado, pero no cambia el sistema por intuición ni completa los huecos del documento. Si el pliego dice zinc, epoxi y poliuretano, no se entrega «un esmalte bueno» en su lug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os encargos que se parecen y no se resuelven igu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zona gris.]]></a:t>
            </a:r>
            <a:r>
              <a:rPr lang="en-US" strike="noStrike" sz="2100" spc="0" u="none" cap="none">
                <a:solidFill>
                  <a:srgbClr val="1B2438">
                    <a:alpha val="100000"/>
                  </a:srgbClr>
                </a:solidFill>
                <a:latin typeface="Calibri"/>
              </a:rPr>
              <a:t><![CDATA[ Es frecuente el cliente que llega con un pliego copiado de otra obra, una foto de una etiqueta o la frase «me han dicho que con esto basta». Se lee lo que consta, se pregunta por lo que falta y se escribe la respuesta. La regla útil es sencilla: ]]></a:t>
            </a:r>
            <a:r>
              <a:rPr lang="en-US" b="1" strike="noStrike" sz="2100" spc="0" u="none" cap="none">
                <a:solidFill>
                  <a:srgbClr val="1B2438">
                    <a:alpha val="100000"/>
                  </a:srgbClr>
                </a:solidFill>
                <a:latin typeface="Calibri"/>
              </a:rPr>
              <a:t><![CDATA[si el encargo pide una vida útil, un espesor o una garantía, hay especificación]]></a:t>
            </a:r>
            <a:r>
              <a:rPr lang="en-US" strike="noStrike" sz="2100" spc="0" u="none" cap="none">
                <a:solidFill>
                  <a:srgbClr val="1B2438">
                    <a:alpha val="100000"/>
                  </a:srgbClr>
                </a:solidFill>
                <a:latin typeface="Calibri"/>
              </a:rPr>
              <a:t><![CDATA[, y la especificación se lee, no se inve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Dos encargos que se parecen y no se resuelven igual]]></a:t>
            </a:r>
          </a:p>
        </p:txBody>
      </p:sp>
      <p:pic>
        <p:nvPicPr>
          <p:cNvPr id="3" name="" descr="Comparación entre un mantenimiento de tienda u obra pequeña y un proyecto industrial con especificación, con lo que puede hacer el mostrador en cada caso.">
            <a:hlinkClick r:id="rId3" tooltip="Comparación entre un mantenimiento de tienda u obra pequeña y un proyecto industrial con especificación, con lo que puede hacer el mostrador en cada caso."/>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alabra, dos responsabilidades: en tienda se orienta; en proyecto se lee, se suministra y se inspeccio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industrial-y-anticorrosiv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Dos encargos que se parecen y no se resuelven igu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pintura de hierro» para una barandilla y otro trae un pliego C4 para una nave. ¿Qué distingue los dos encargo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n los dos casos se vende el mismo esmalte y se aplica igual.]]></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imero se puede orientar en tienda; el segundo exige leer una especificación y no sustituirla por intuición.]]></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egundo es más caro, pero se resuelve añadiendo una capa má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os exigen un inspector externo antes de poder ve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SO 12944: el mapa antes de elegir la pintu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rie ]]></a:t>
            </a:r>
            <a:r>
              <a:rPr lang="en-US" b="1" strike="noStrike" sz="2100" spc="0" u="none" cap="none">
                <a:solidFill>
                  <a:srgbClr val="1B2438">
                    <a:alpha val="100000"/>
                  </a:srgbClr>
                </a:solidFill>
                <a:latin typeface="Calibri"/>
              </a:rPr>
              <a:t><![CDATA[UNE-EN ISO 12944]]></a:t>
            </a:r>
            <a:r>
              <a:rPr lang="en-US" strike="noStrike" sz="2100" spc="0" u="none" cap="none">
                <a:solidFill>
                  <a:srgbClr val="1B2438">
                    <a:alpha val="100000"/>
                  </a:srgbClr>
                </a:solidFill>
                <a:latin typeface="Calibri"/>
              </a:rPr>
              <a:t><![CDATA[ no es una marca de pintura: es el marco que ordena la protección de estructuras de acero. Sus partes se reparten el trabajo: la -1 fija el vocabulario y las clases de durabilidad; la -2 clasifica el ambiente; la -4 trata la preparación; la -5 describe los sistemas y sus espesores; la -6 recoge los ensayos de laboratorio; la -7 la ejecución y la supervisión; la -8 el mantenimiento; la -9 los sistemas offshore. Citar la norma sin decir qué parte se usa es una forma de no decir n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SO 12944: el mapa antes de elegir la pintu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osiv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cr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o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d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f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mósf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b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fsho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opi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s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erg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fsho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i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SO 12944: el mapa antes de elegir la pintu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uvia.]]></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urabilidad se elige aparte.]]></a:t>
            </a:r>
            <a:r>
              <a:rPr lang="en-US" strike="noStrike" sz="2100" spc="0" u="none" cap="none">
                <a:solidFill>
                  <a:srgbClr val="1B2438">
                    <a:alpha val="100000"/>
                  </a:srgbClr>
                </a:solidFill>
                <a:latin typeface="Calibri"/>
              </a:rPr>
              <a:t><![CDATA[ ISO 12944 distingue baja (L, hasta 7 años), media (M, 7 a 15), alta (H, 15 a 25) y muy alta (VH, más de 25). Son años hasta el ]]></a:t>
            </a:r>
            <a:r>
              <a:rPr lang="en-US" b="1" strike="noStrike" sz="2100" spc="0" u="none" cap="none">
                <a:solidFill>
                  <a:srgbClr val="1B2438">
                    <a:alpha val="100000"/>
                  </a:srgbClr>
                </a:solidFill>
                <a:latin typeface="Calibri"/>
              </a:rPr>
              <a:t><![CDATA[primer mantenimiento importante]]></a:t>
            </a:r>
            <a:r>
              <a:rPr lang="en-US" strike="noStrike" sz="2100" spc="0" u="none" cap="none">
                <a:solidFill>
                  <a:srgbClr val="1B2438">
                    <a:alpha val="100000"/>
                  </a:srgbClr>
                </a:solidFill>
                <a:latin typeface="Calibri"/>
              </a:rPr>
              <a:t><![CDATA[, en condiciones de exposición y mantenimiento definidas. No son una garantía contractual: la norma lo advierte y el mostrador no debería olvidarlo. «C4 VH» significa clase C4 y durabilidad muy alta; «C4» a secas no dice cuánto debe durar, y «VH» a secas no dice en qué amb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SO 12944: el mapa antes de elegir la pintu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istema y el espesor.]]></a:t>
            </a:r>
            <a:r>
              <a:rPr lang="en-US" strike="noStrike" sz="2100" spc="0" u="none" cap="none">
                <a:solidFill>
                  <a:srgbClr val="1B2438">
                    <a:alpha val="100000"/>
                  </a:srgbClr>
                </a:solidFill>
                <a:latin typeface="Calibri"/>
              </a:rPr>
              <a:t><![CDATA[ La -5 designa sistemas como «EPZn(R)EPPUR 240/3»: imprimación epoxi rica en zinc, intermedio epoxi y acabado poliuretano, 240 µm nominales en tres capas. Es un ejemplo didáctico de lectura, no un sistema universal: la tabla de la norma y el sistema aprobado por el fabricante mandan. Leer una especificación es localizar cinco datos —clase, durabilidad, preparación, sistema con DFT y criterio de inspección—, comprobar la edición de la norma y anotar lo que falta. Si falta la clase o la durabilidad, no se elige sistema: se pregun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ISO 12944: el mapa antes de elegir la pintura]]></a:t>
            </a:r>
          </a:p>
        </p:txBody>
      </p:sp>
      <p:pic>
        <p:nvPicPr>
          <p:cNvPr id="3" name="" descr="Matriz de las clases de corrosividad C1 a CX con el entorno típico, la preparación habitual y el sistema orientativo.">
            <a:hlinkClick r:id="rId3" tooltip="Matriz de las clases de corrosividad C1 a CX con el entorno típico, la preparación habitual y el sistema orientativ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lase describe el ambiente y orienta la preparación; la durabilidad se elige aparte y no se deduce de la tab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industrial-y-anticorrosiv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ISO 12944: el mapa antes de elegir la pin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lase de corrosividad con el entorn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1]]></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2]]></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3]]></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4]]></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5]]></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X]]></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ior sin calefacción con condensación posibl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rbano o industrial con contaminación moderad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sta con salinidad moderada o industri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sta o industria muy agresiv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ffshore, tropical o química extrem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nterior caldeado y limp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preparación manda más que la pintu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ntura no protege por sí sola: protege si está unida al acero. Esa unión se decide antes de abrir el bote. ]]></a:t>
            </a:r>
            <a:r>
              <a:rPr lang="en-US" b="1" strike="noStrike" sz="2100" spc="0" u="none" cap="none">
                <a:solidFill>
                  <a:srgbClr val="1B2438">
                    <a:alpha val="100000"/>
                  </a:srgbClr>
                </a:solidFill>
                <a:latin typeface="Calibri"/>
              </a:rPr>
              <a:t><![CDATA[ISO 8501-1]]></a:t>
            </a:r>
            <a:r>
              <a:rPr lang="en-US" strike="noStrike" sz="2100" spc="0" u="none" cap="none">
                <a:solidFill>
                  <a:srgbClr val="1B2438">
                    <a:alpha val="100000"/>
                  </a:srgbClr>
                </a:solidFill>
                <a:latin typeface="Calibri"/>
              </a:rPr>
              <a:t><![CDATA[ clasifica el estado inicial del acero en grados de óxido —A, B, C y D— y los grados de limpieza que se pueden alcanzar. Con herramienta manual o mecánica se habla de ]]></a:t>
            </a:r>
            <a:r>
              <a:rPr lang="en-US" b="1" strike="noStrike" sz="2100" spc="0" u="none" cap="none">
                <a:solidFill>
                  <a:srgbClr val="1B2438">
                    <a:alpha val="100000"/>
                  </a:srgbClr>
                </a:solidFill>
                <a:latin typeface="Calibri"/>
              </a:rPr>
              <a:t><![CDATA[St 2]]></a:t>
            </a:r>
            <a:r>
              <a:rPr lang="en-US" strike="noStrike" sz="2100" spc="0" u="none" cap="none">
                <a:solidFill>
                  <a:srgbClr val="1B2438">
                    <a:alpha val="100000"/>
                  </a:srgbClr>
                </a:solidFill>
                <a:latin typeface="Calibri"/>
              </a:rPr>
              <a:t><![CDATA[ (limpieza minuciosa) y ]]></a:t>
            </a:r>
            <a:r>
              <a:rPr lang="en-US" b="1" strike="noStrike" sz="2100" spc="0" u="none" cap="none">
                <a:solidFill>
                  <a:srgbClr val="1B2438">
                    <a:alpha val="100000"/>
                  </a:srgbClr>
                </a:solidFill>
                <a:latin typeface="Calibri"/>
              </a:rPr>
              <a:t><![CDATA[St 3]]></a:t>
            </a:r>
            <a:r>
              <a:rPr lang="en-US" strike="noStrike" sz="2100" spc="0" u="none" cap="none">
                <a:solidFill>
                  <a:srgbClr val="1B2438">
                    <a:alpha val="100000"/>
                  </a:srgbClr>
                </a:solidFill>
                <a:latin typeface="Calibri"/>
              </a:rPr>
              <a:t><![CDATA[ (muy minuciosa); con granallado, de ]]></a:t>
            </a:r>
            <a:r>
              <a:rPr lang="en-US" b="1" strike="noStrike" sz="2100" spc="0" u="none" cap="none">
                <a:solidFill>
                  <a:srgbClr val="1B2438">
                    <a:alpha val="100000"/>
                  </a:srgbClr>
                </a:solidFill>
                <a:latin typeface="Calibri"/>
              </a:rPr>
              <a:t><![CDATA[Sa 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 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 2½]]></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Sa 3]]></a:t>
            </a:r>
            <a:r>
              <a:rPr lang="en-US" strike="noStrike" sz="2100" spc="0" u="none" cap="none">
                <a:solidFill>
                  <a:srgbClr val="1B2438">
                    <a:alpha val="100000"/>
                  </a:srgbClr>
                </a:solidFill>
                <a:latin typeface="Calibri"/>
              </a:rPr>
              <a:t><![CDATA[. Sa 2½ es el grado industrial habitual, no el máximo: Sa 3 exige una superficie visualmente limpia. La diferencia entre ambos se paga en horas de granalla y solo tiene sentido si el sistema lo p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preparación manda más que la pintu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basta con «quitar el óxido».]]></a:t>
            </a:r>
            <a:r>
              <a:rPr lang="en-US" strike="noStrike" sz="2100" spc="0" u="none" cap="none">
                <a:solidFill>
                  <a:srgbClr val="1B2438">
                    <a:alpha val="100000"/>
                  </a:srgbClr>
                </a:solidFill>
                <a:latin typeface="Calibri"/>
              </a:rPr>
              <a:t><![CDATA[ Hay que desengrasar antes de granallar, porque la grasa contamina el abrasivo y la superficie. Hay que crear un ]]></a:t>
            </a:r>
            <a:r>
              <a:rPr lang="en-US" b="1" strike="noStrike" sz="2100" spc="0" u="none" cap="none">
                <a:solidFill>
                  <a:srgbClr val="1B2438">
                    <a:alpha val="100000"/>
                  </a:srgbClr>
                </a:solidFill>
                <a:latin typeface="Calibri"/>
              </a:rPr>
              <a:t><![CDATA[perfil de anclaje]]></a:t>
            </a:r>
            <a:r>
              <a:rPr lang="en-US" strike="noStrike" sz="2100" spc="0" u="none" cap="none">
                <a:solidFill>
                  <a:srgbClr val="1B2438">
                    <a:alpha val="100000"/>
                  </a:srgbClr>
                </a:solidFill>
                <a:latin typeface="Calibri"/>
              </a:rPr>
              <a:t><![CDATA[ y comprobarlo: la rugosidad se mide con comparadores de ]]></a:t>
            </a:r>
            <a:r>
              <a:rPr lang="en-US" b="1" strike="noStrike" sz="2100" spc="0" u="none" cap="none">
                <a:solidFill>
                  <a:srgbClr val="1B2438">
                    <a:alpha val="100000"/>
                  </a:srgbClr>
                </a:solidFill>
                <a:latin typeface="Calibri"/>
              </a:rPr>
              <a:t><![CDATA[ISO 8503]]></a:t>
            </a:r>
            <a:r>
              <a:rPr lang="en-US" strike="noStrike" sz="2100" spc="0" u="none" cap="none">
                <a:solidFill>
                  <a:srgbClr val="1B2438">
                    <a:alpha val="100000"/>
                  </a:srgbClr>
                </a:solidFill>
                <a:latin typeface="Calibri"/>
              </a:rPr>
              <a:t><![CDATA[ y debe ser la que admite el sistema, ni lisa ni excesiva. Hay que controlar las ]]></a:t>
            </a:r>
            <a:r>
              <a:rPr lang="en-US" b="1" strike="noStrike" sz="2100" spc="0" u="none" cap="none">
                <a:solidFill>
                  <a:srgbClr val="1B2438">
                    <a:alpha val="100000"/>
                  </a:srgbClr>
                </a:solidFill>
                <a:latin typeface="Calibri"/>
              </a:rPr>
              <a:t><![CDATA[sales solubles]]></a:t>
            </a:r>
            <a:r>
              <a:rPr lang="en-US" strike="noStrike" sz="2100" spc="0" u="none" cap="none">
                <a:solidFill>
                  <a:srgbClr val="1B2438">
                    <a:alpha val="100000"/>
                  </a:srgbClr>
                </a:solidFill>
                <a:latin typeface="Calibri"/>
              </a:rPr>
              <a:t><![CDATA[, especialmente en ambiente marino: se extraen con el método Bresle (]]></a:t>
            </a:r>
            <a:r>
              <a:rPr lang="en-US" b="1" strike="noStrike" sz="2100" spc="0" u="none" cap="none">
                <a:solidFill>
                  <a:srgbClr val="1B2438">
                    <a:alpha val="100000"/>
                  </a:srgbClr>
                </a:solidFill>
                <a:latin typeface="Calibri"/>
              </a:rPr>
              <a:t><![CDATA[ISO 8502-6]]></a:t>
            </a:r>
            <a:r>
              <a:rPr lang="en-US" strike="noStrike" sz="2100" spc="0" u="none" cap="none">
                <a:solidFill>
                  <a:srgbClr val="1B2438">
                    <a:alpha val="100000"/>
                  </a:srgbClr>
                </a:solidFill>
                <a:latin typeface="Calibri"/>
              </a:rPr>
              <a:t><![CDATA[) y se valoran por conductividad (]]></a:t>
            </a:r>
            <a:r>
              <a:rPr lang="en-US" b="1" strike="noStrike" sz="2100" spc="0" u="none" cap="none">
                <a:solidFill>
                  <a:srgbClr val="1B2438">
                    <a:alpha val="100000"/>
                  </a:srgbClr>
                </a:solidFill>
                <a:latin typeface="Calibri"/>
              </a:rPr>
              <a:t><![CDATA[ISO 8502-9]]></a:t>
            </a:r>
            <a:r>
              <a:rPr lang="en-US" strike="noStrike" sz="2100" spc="0" u="none" cap="none">
                <a:solidFill>
                  <a:srgbClr val="1B2438">
                    <a:alpha val="100000"/>
                  </a:srgbClr>
                </a:solidFill>
                <a:latin typeface="Calibri"/>
              </a:rPr>
              <a:t><![CDATA[); el pliego fija el límite. Y hay que tratar ]]></a:t>
            </a:r>
            <a:r>
              <a:rPr lang="en-US" b="1" strike="noStrike" sz="2100" spc="0" u="none" cap="none">
                <a:solidFill>
                  <a:srgbClr val="1B2438">
                    <a:alpha val="100000"/>
                  </a:srgbClr>
                </a:solidFill>
                <a:latin typeface="Calibri"/>
              </a:rPr>
              <a:t><![CDATA[bordes, soldaduras y esquinas]]></a:t>
            </a:r>
            <a:r>
              <a:rPr lang="en-US" strike="noStrike" sz="2100" spc="0" u="none" cap="none">
                <a:solidFill>
                  <a:srgbClr val="1B2438">
                    <a:alpha val="100000"/>
                  </a:srgbClr>
                </a:solidFill>
                <a:latin typeface="Calibri"/>
              </a:rPr>
              <a:t><![CDATA[ según ]]></a:t>
            </a:r>
            <a:r>
              <a:rPr lang="en-US" b="1" strike="noStrike" sz="2100" spc="0" u="none" cap="none">
                <a:solidFill>
                  <a:srgbClr val="1B2438">
                    <a:alpha val="100000"/>
                  </a:srgbClr>
                </a:solidFill>
                <a:latin typeface="Calibri"/>
              </a:rPr>
              <a:t><![CDATA[ISO 8501-3]]></a:t>
            </a:r>
            <a:r>
              <a:rPr lang="en-US" strike="noStrike" sz="2100" spc="0" u="none" cap="none">
                <a:solidFill>
                  <a:srgbClr val="1B2438">
                    <a:alpha val="100000"/>
                  </a:srgbClr>
                </a:solidFill>
                <a:latin typeface="Calibri"/>
              </a:rPr>
              <a:t><![CDATA[ (grados P1 a P3): son los puntos donde la película queda más fina y donde empieza la corro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preparación manda más que la pintu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manda la preparación.]]></a:t>
            </a:r>
            <a:r>
              <a:rPr lang="en-US" strike="noStrike" sz="2100" spc="0" u="none" cap="none">
                <a:solidFill>
                  <a:srgbClr val="1B2438">
                    <a:alpha val="100000"/>
                  </a:srgbClr>
                </a:solidFill>
                <a:latin typeface="Calibri"/>
              </a:rPr>
              <a:t><![CDATA[ Una pintura excelente sobre aceite, sal o cascarilla pierde adherencia y deja pasar el agua por un defecto. La mayor parte de los fallos precoces que llegan al mostrador tienen que ver con la preparación, no con el color ni con la marca. Después de aplicar no se ve si el acero estaba limpio; por eso se comprueba antes, se anota el grado y se fotografían los puntos críticos. Una ]]></a:t>
            </a:r>
            <a:r>
              <a:rPr lang="en-US" b="1" strike="noStrike" sz="2100" spc="0" u="none" cap="none">
                <a:solidFill>
                  <a:srgbClr val="1B2438">
                    <a:alpha val="100000"/>
                  </a:srgbClr>
                </a:solidFill>
                <a:latin typeface="Calibri"/>
              </a:rPr>
              <a:t><![CDATA[capa de refuerzo]]></a:t>
            </a:r>
            <a:r>
              <a:rPr lang="en-US" strike="noStrike" sz="2100" spc="0" u="none" cap="none">
                <a:solidFill>
                  <a:srgbClr val="1B2438">
                    <a:alpha val="100000"/>
                  </a:srgbClr>
                </a:solidFill>
                <a:latin typeface="Calibri"/>
              </a:rPr>
              <a:t><![CDATA[ en bordes y soldaduras —stripe coat— es buena práctica habitual y muchos pliegos la exigen; no sustituye al granall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preparación manda más que la pintu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también tiene condiciones: no se granalla con condensación sobre el acero ni con viento que devuelva el polvo. Si el soporte es galvanizado o tiene pintura anterior, el grado y el método cambian, y hay que leer la ficha y el pliego antes de decid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preparación manda más que la pintura]]></a:t>
            </a:r>
          </a:p>
        </p:txBody>
      </p:sp>
      <p:pic>
        <p:nvPicPr>
          <p:cNvPr id="3" name="" descr="Secuencia de seis pasos de preparación de acero: desengrase, grado ISO 8501-1, granallado, perfil, sales y bordes.">
            <a:hlinkClick r:id="rId3" tooltip="Secuencia de seis pasos de preparación de acero: desengrase, grado ISO 8501-1, granallado, perfil, sales y bordes."/>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reparación se comprueba antes de pintar: después, el defecto queda debajo y solo se ve cuando fa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industrial-y-anticorrosiva"/>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preparación manda más que la pintura · Comprobar la preparación antes de imprima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el acero con luz rasante y anotar óxido, cascarilla y pintura anter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preparación manda más que la pintura · Comprobar la preparación antes de imprima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que no hay grasa, polvo ni restos de abrasivo suel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preparación manda más que la pintura · Comprobar la preparación antes de imprima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el grado ISO 8501-1 en una zona representativa, no solo en una esqu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preparación manda más que la pintura · Comprobar la preparación antes de imprima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perfil con comparador y comprobar el límite de sales del plie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preparación manda más que la pintura · Comprobar la preparación antes de imprima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bordes y soldaduras y decidir si hace falta capa de refuerz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a preparación manda más que la pintura · Comprobar la preparación antes de imprima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grafiar y registrar el resultado antes de abrir la imprim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preparación manda más que la pin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operación según el objetivo de la prepar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mpiez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rfi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aminantes]]></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ord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tirar aceite y grasa con desengrasante.]]></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anallar para crear rugosidad de anclaj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r cloruros con parche Bres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dondear aristas y esqui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iminar óxido y cascarilla hasta Sa 2½.]]></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arar la rugosidad con ISO 8503.]]></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probar sales solubles tras el lavad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Reparar soldaduras y eliminar salpicaduras.]]></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istemas multicapa: cada capa tiene una fun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anticorrosivo no es «varias manos de pintura». Es una secuencia con funciones distintas. La ]]></a:t>
            </a:r>
            <a:r>
              <a:rPr lang="en-US" b="1" strike="noStrike" sz="2100" spc="0" u="none" cap="none">
                <a:solidFill>
                  <a:srgbClr val="1B2438">
                    <a:alpha val="100000"/>
                  </a:srgbClr>
                </a:solidFill>
                <a:latin typeface="Calibri"/>
              </a:rPr>
              <a:t><![CDATA[imprimación]]></a:t>
            </a:r>
            <a:r>
              <a:rPr lang="en-US" strike="noStrike" sz="2100" spc="0" u="none" cap="none">
                <a:solidFill>
                  <a:srgbClr val="1B2438">
                    <a:alpha val="100000"/>
                  </a:srgbClr>
                </a:solidFill>
                <a:latin typeface="Calibri"/>
              </a:rPr>
              <a:t><![CDATA[ adhiere al acero y frena la corrosión; en un sistema con zinc, el zinc se sacrifica antes que el hierro. La ]]></a:t>
            </a:r>
            <a:r>
              <a:rPr lang="en-US" b="1" strike="noStrike" sz="2100" spc="0" u="none" cap="none">
                <a:solidFill>
                  <a:srgbClr val="1B2438">
                    <a:alpha val="100000"/>
                  </a:srgbClr>
                </a:solidFill>
                <a:latin typeface="Calibri"/>
              </a:rPr>
              <a:t><![CDATA[capa intermedia]]></a:t>
            </a:r>
            <a:r>
              <a:rPr lang="en-US" strike="noStrike" sz="2100" spc="0" u="none" cap="none">
                <a:solidFill>
                  <a:srgbClr val="1B2438">
                    <a:alpha val="100000"/>
                  </a:srgbClr>
                </a:solidFill>
                <a:latin typeface="Calibri"/>
              </a:rPr>
              <a:t><![CDATA[ aporta barrera y espesor, y separa la imprimación del acabado. El ]]></a:t>
            </a: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resiste la luz, la lluvia, el desgaste y, si el pliego lo pide, los productos químicos. Una capa que falta no se compensa con otra más gruesa: cambia la función, no solo el espes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istemas multicapa: cada capa tiene una fun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ti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i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ten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i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pox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o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h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t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int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istemas multicapa: cada capa tiene una fun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s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cl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olv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a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as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pox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ush—]]></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istemas multicapa: cada capa tiene una fun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s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F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r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hicknes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80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rm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ll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S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98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g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s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i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µ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á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úm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WF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FT]]></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cent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óli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µ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F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istemas multicapa: cada capa tiene una fun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ól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úm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µm.]]></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fec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SO 4628]]></a:t>
            </a:r>
            <a:r>
              <a:rPr lang="en-US" strike="noStrike" sz="2100" spc="0" u="none" cap="none">
                <a:solidFill>
                  <a:srgbClr val="1B2438">
                    <a:alpha val="100000"/>
                  </a:srgbClr>
                </a:solidFill>
                <a:latin typeface="Calibri"/>
              </a:rPr>
              <a:t><![CDATA[ permite describir ampollas, oxidación, grietas, descamación y tiza con una escala de 0 a 5, comparando con patrones. Sirve para ponerse de acuerdo en lo que se ve, no para diagnosticar la causa: una ampolla puede ser sal, humedad, incompatibilidad o exceso de espesor. Primero se describe, después se investig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istemas multicapa: cada capa tiene una función]]></a:t>
            </a:r>
          </a:p>
        </p:txBody>
      </p:sp>
      <p:pic>
        <p:nvPicPr>
          <p:cNvPr id="3" name="" descr="Cuatro tarjetas con la función de la imprimación, la capa intermedia, el acabado y el control de espesor y defectos.">
            <a:hlinkClick r:id="rId3" tooltip="Cuatro tarjetas con la función de la imprimación, la capa intermedia, el acabado y el control de espesor y defectos."/>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apa resuelve un problema distinto; el control las verifica antes de dar el sistema por bue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industrial-y-anticorrosiva"/>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Sistemas multicapa: cada capa tiene una fun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mprimación ___ al acero y frena la corrosión; la capa intermedia actúa como ___ y aporta espesor; el acabado resiste la ___ y el desgaste. El espesor de película seca se abrevia ___ y se mide según ISO 2808; si se repinta fuera de la ___ de repintado, puede fallar la adher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pera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tra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cí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h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er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pox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ure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u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ueva.]]></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D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al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olv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mósf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m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r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ir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cu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p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il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in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i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f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s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olv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da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aí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mósf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c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n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red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t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n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Sobran botes, disolvente de limpieza, trapos impregnados, filtros y abrasivo contaminado. Son residuos peligrosos en muchos casos: se segregan, se cierran y se entregan a un gestor autorizado; nunca al desagüe, al contenedor común ni al suelo. El envase vacío también sigue el circuito que fije la empresa o el gestor. La FDS y la etiqueta indican peligrosidad y elimin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OC:]]></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r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u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04/42/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át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n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h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rpo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r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27/2006]]></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r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7/200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99/13/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rminad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olv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7/200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4/42/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D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m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l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o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ndiciones, seguridad, residuos y VOC]]></a:t>
            </a:r>
          </a:p>
        </p:txBody>
      </p:sp>
      <p:pic>
        <p:nvPicPr>
          <p:cNvPr id="3" name="" descr="Flujo de tres etapas: medir condiciones, aplicar dentro de ficha y cerrar con residuos y registro.">
            <a:hlinkClick r:id="rId3" tooltip="Flujo de tres etapas: medir condiciones, aplicar dentro de ficha y cerrar con residuos y registro."/>
          </p:cNvPr>
          <p:cNvPicPr>
            <a:picLocks noChangeAspect="1"/>
          </p:cNvPicPr>
          <p:nvPr>
            <p:ph type="pic" idx="1"/>
          </p:nvPr>
        </p:nvPicPr>
        <p:blipFill>
          <a:blip r:embed="rId2"/>
          <a:stretch>
            <a:fillRect/>
          </a:stretch>
        </p:blipFill>
        <p:spPr>
          <a:xfrm>
            <a:off x="857250" y="1257300"/>
            <a:ext cx="7419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mide antes, se aplica dentro de ficha y se registra después: lo que no se anota no se puede defend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industrial-y-anticorrosiva"/>
              </a:rPr>
              <a:t><![CDATA[Ver imagen original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ndiciones, seguridad, residuos y VOC]]></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aplicar una imprimación epoxi con una humedad relativa del 90 % si la temperatura del aire es de 20 °C.]]></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inco errores que cuestan la garant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caros no suelen ser de producto: son de secuencia. Casi todos se cometen para ahorrar tiempo o material, y casi todos se descubren cuando ya no se pueden corregir sin levantar la películ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tarse la imprimación.]]></a:t>
            </a:r>
            <a:r>
              <a:rPr lang="en-US" strike="noStrike" sz="2100" spc="0" u="none" cap="none">
                <a:solidFill>
                  <a:srgbClr val="1B2438">
                    <a:alpha val="100000"/>
                  </a:srgbClr>
                </a:solidFill>
                <a:latin typeface="Calibri"/>
              </a:rPr>
              <a:t><![CDATA[ Aplicar un acabado directo sobre acero «porque el esmalte ya protege» deja la adhesión y la protección a cargo de una sola capa. El óxido aparece primero en bordes, soldaduras y defectos, y se extiende por debajo de la película. La consecuencia no es estética: el sistema falla antes de la durabilidad declarada y la reparación exige decap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inco errores que cuestan la garant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ceso de espesor.]]></a:t>
            </a:r>
            <a:r>
              <a:rPr lang="en-US" strike="noStrike" sz="2100" spc="0" u="none" cap="none">
                <a:solidFill>
                  <a:srgbClr val="1B2438">
                    <a:alpha val="100000"/>
                  </a:srgbClr>
                </a:solidFill>
                <a:latin typeface="Calibri"/>
              </a:rPr>
              <a:t><![CDATA[ Más pintura no es más protección. Una capa demasiado gruesa atrapa disolvente, cura mal, puede agrietarse y perder adherencia; en el peor caso se desprende en placas. También gasta producto y alarga el secado. El DFT es un valor con tolerancia, no un mínimo que se pueda duplic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intar fuera de la ventana.]]></a:t>
            </a:r>
            <a:r>
              <a:rPr lang="en-US" strike="noStrike" sz="2100" spc="0" u="none" cap="none">
                <a:solidFill>
                  <a:srgbClr val="1B2438">
                    <a:alpha val="100000"/>
                  </a:srgbClr>
                </a:solidFill>
                <a:latin typeface="Calibri"/>
              </a:rPr>
              <a:t><![CDATA[ Antes del mínimo, la capa inferior está blanda y se levanta; después del máximo, la superficie ya no acepta la siguiente capa y falla la unión entre capas. El síntoma típico es una separación limpia entre dos capas que parecían correct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inco errores que cuestan la garant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r mal el espesor.]]></a:t>
            </a:r>
            <a:r>
              <a:rPr lang="en-US" strike="noStrike" sz="2100" spc="0" u="none" cap="none">
                <a:solidFill>
                  <a:srgbClr val="1B2438">
                    <a:alpha val="100000"/>
                  </a:srgbClr>
                </a:solidFill>
                <a:latin typeface="Calibri"/>
              </a:rPr>
              <a:t><![CDATA[ Un equipo sin calibrar, una lectura antes del curado, una medición sobre una superficie caliente o una corrección de perfil mal aplicada producen una aceptación falsa. La obra queda documentada como correcta y el fallo aparece después, cuando la garantía ya está en discus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sistemas.]]></a:t>
            </a:r>
            <a:r>
              <a:rPr lang="en-US" strike="noStrike" sz="2100" spc="0" u="none" cap="none">
                <a:solidFill>
                  <a:srgbClr val="1B2438">
                    <a:alpha val="100000"/>
                  </a:srgbClr>
                </a:solidFill>
                <a:latin typeface="Calibri"/>
              </a:rPr>
              <a:t><![CDATA[ Cambiar la imprimación, el intermedio o el acabado por «uno parecido» rompe la compatibilidad y la trazabilidad. El fabricante puede no reconocer el sistema y la reparación se complica. Si el producto especificado no está en catálogo, se pregunta y se escala; no se sustituye en silen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inco errores que cuestan la garant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de obr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mano de esmalte directo sobre el acero basta para una nave a 200 m del m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DFT sale alto, se acepta: más pintura siempre protege má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abricante marca una ventana de repintado; si se supera, se lija antes de la siguiente cap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ahorrar, se mezcla la imprimación de un sistema con el acabado de ot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espesor se mide con el equipo sin calibrar, porque el aplicador es exper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la nave junto al puer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a nave de acero de 24 × 12 m y 6 m de altura, construida hace 18 años y situada a unos 200 m del puerto, necesita mantenimiento. La propiedad entrega un pliego con estos datos: ]]></a:t>
            </a:r>
            <a:r>
              <a:rPr lang="en-US" b="1" strike="noStrike" sz="2100" spc="0" u="none" cap="none">
                <a:solidFill>
                  <a:srgbClr val="1B2438">
                    <a:alpha val="100000"/>
                  </a:srgbClr>
                </a:solidFill>
                <a:latin typeface="Calibri"/>
              </a:rPr>
              <a:t><![CDATA[C4]]></a:t>
            </a:r>
            <a:r>
              <a:rPr lang="en-US" strike="noStrike" sz="2100" spc="0" u="none" cap="none">
                <a:solidFill>
                  <a:srgbClr val="1B2438">
                    <a:alpha val="100000"/>
                  </a:srgbClr>
                </a:solidFill>
                <a:latin typeface="Calibri"/>
              </a:rPr>
              <a:t><![CDATA[, durabilidad ]]></a:t>
            </a:r>
            <a:r>
              <a:rPr lang="en-US" b="1" strike="noStrike" sz="2100" spc="0" u="none" cap="none">
                <a:solidFill>
                  <a:srgbClr val="1B2438">
                    <a:alpha val="100000"/>
                  </a:srgbClr>
                </a:solidFill>
                <a:latin typeface="Calibri"/>
              </a:rPr>
              <a:t><![CDATA[H]]></a:t>
            </a:r>
            <a:r>
              <a:rPr lang="en-US" strike="noStrike" sz="2100" spc="0" u="none" cap="none">
                <a:solidFill>
                  <a:srgbClr val="1B2438">
                    <a:alpha val="100000"/>
                  </a:srgbClr>
                </a:solidFill>
                <a:latin typeface="Calibri"/>
              </a:rPr>
              <a:t><![CDATA[, preparación ]]></a:t>
            </a:r>
            <a:r>
              <a:rPr lang="en-US" b="1" strike="noStrike" sz="2100" spc="0" u="none" cap="none">
                <a:solidFill>
                  <a:srgbClr val="1B2438">
                    <a:alpha val="100000"/>
                  </a:srgbClr>
                </a:solidFill>
                <a:latin typeface="Calibri"/>
              </a:rPr>
              <a:t><![CDATA[Sa 2½]]></a:t>
            </a:r>
            <a:r>
              <a:rPr lang="en-US" strike="noStrike" sz="2100" spc="0" u="none" cap="none">
                <a:solidFill>
                  <a:srgbClr val="1B2438">
                    <a:alpha val="100000"/>
                  </a:srgbClr>
                </a:solidFill>
                <a:latin typeface="Calibri"/>
              </a:rPr>
              <a:t><![CDATA[, sistema ]]></a:t>
            </a:r>
            <a:r>
              <a:rPr lang="en-US" b="1" strike="noStrike" sz="2100" spc="0" u="none" cap="none">
                <a:solidFill>
                  <a:srgbClr val="1B2438">
                    <a:alpha val="100000"/>
                  </a:srgbClr>
                </a:solidFill>
                <a:latin typeface="Calibri"/>
              </a:rPr>
              <a:t><![CDATA[EPZn(R)EPPUR 240/3]]></a:t>
            </a:r>
            <a:r>
              <a:rPr lang="en-US" strike="noStrike" sz="2100" spc="0" u="none" cap="none">
                <a:solidFill>
                  <a:srgbClr val="1B2438">
                    <a:alpha val="100000"/>
                  </a:srgbClr>
                </a:solidFill>
                <a:latin typeface="Calibri"/>
              </a:rPr>
              <a:t><![CDATA[, DFT total ]]></a:t>
            </a:r>
            <a:r>
              <a:rPr lang="en-US" b="1" strike="noStrike" sz="2100" spc="0" u="none" cap="none">
                <a:solidFill>
                  <a:srgbClr val="1B2438">
                    <a:alpha val="100000"/>
                  </a:srgbClr>
                </a:solidFill>
                <a:latin typeface="Calibri"/>
              </a:rPr>
              <a:t><![CDATA[240 µm]]></a:t>
            </a:r>
            <a:r>
              <a:rPr lang="en-US" strike="noStrike" sz="2100" spc="0" u="none" cap="none">
                <a:solidFill>
                  <a:srgbClr val="1B2438">
                    <a:alpha val="100000"/>
                  </a:srgbClr>
                </a:solidFill>
                <a:latin typeface="Calibri"/>
              </a:rPr>
              <a:t><![CDATA[, capa de refuerzo en bordes y soldaduras, y control de sales según proyecto. El cliente pide «pintura de hierro» y «que dure 25 años». La superficie aproximada de paramentos es 2 × (24 + 12) × 6 = 432 m², sin contar cubierta ni detalles; es un dato para orientar, no un dato contractu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la nave junto al puer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l pliego ya dice.]]></a:t>
            </a:r>
            <a:r>
              <a:rPr lang="en-US" strike="noStrike" sz="2100" spc="0" u="none" cap="none">
                <a:solidFill>
                  <a:srgbClr val="1B2438">
                    <a:alpha val="100000"/>
                  </a:srgbClr>
                </a:solidFill>
                <a:latin typeface="Calibri"/>
              </a:rPr>
              <a:t><![CDATA[ La clase C4 corresponde a una exposición costera o industrial con salinidad moderada. La durabilidad H significa 15 a 25 años hasta el primer mantenimiento importante, no 25 años de garantía. El sistema tiene tres capas: imprimación epoxi rica en zinc, intermedio epoxi y acabado poliuretano, con 240 µm nominales. Sa 2½ es el grado de granallado y el pliego exige refuerzo en los puntos críticos. Con esos datos se puede buscar en catálogo un sistema equivalente y cotizar el suministro, siempre que la ficha y la aprobación del fabricante coincid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la nave junto al puer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falta y no se inventa.]]></a:t>
            </a:r>
            <a:r>
              <a:rPr lang="en-US" strike="noStrike" sz="2100" spc="0" u="none" cap="none">
                <a:solidFill>
                  <a:srgbClr val="1B2438">
                    <a:alpha val="100000"/>
                  </a:srgbClr>
                </a:solidFill>
                <a:latin typeface="Calibri"/>
              </a:rPr>
              <a:t><![CDATA[ No consta el estado real del acero ni el grado de óxido; no se sabe si hay galvanizado o pintura anterior; no se dice si la nave recibe salpicadura directa o solo atmósfera salina; faltan accesos, altura y medio auxiliar; no se fija el color ni el brillo; no se identifica quién inspecciona, con cuántas lecturas ni con qué criterio de aceptación; no hay condición de garantía ni plan de mantenimiento. Tampoco se sabe si el trabajo se hace en taller o en obra, con qué temperatura y humedad, ni si el plazo permite curar entre cap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la nave junto al puer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puede prometer.]]></a:t>
            </a:r>
            <a:r>
              <a:rPr lang="en-US" strike="noStrike" sz="2100" spc="0" u="none" cap="none">
                <a:solidFill>
                  <a:srgbClr val="1B2438">
                    <a:alpha val="100000"/>
                  </a:srgbClr>
                </a:solidFill>
                <a:latin typeface="Calibri"/>
              </a:rPr>
              <a:t><![CDATA[ No se puede prometer «25 años»: la durabilidad H es una expectativa técnica, no una garantía. No se puede sustituir el sistema por un esmalte directo ni añadir capas «hasta llegar a 240». No se puede dar un precio cerrado sin conocer accesos, superficie real y estado del soporte. No se puede asegurar la aceptación sin inspección. Y no se puede decir que el granallado «no hace falta» porque la pintura sea bue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la nave junto al puer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í se hace.]]></a:t>
            </a:r>
            <a:r>
              <a:rPr lang="en-US" strike="noStrike" sz="2100" spc="0" u="none" cap="none">
                <a:solidFill>
                  <a:srgbClr val="1B2438">
                    <a:alpha val="100000"/>
                  </a:srgbClr>
                </a:solidFill>
                <a:latin typeface="Calibri"/>
              </a:rPr>
              <a:t><![CDATA[ Se lee el pliego, se comprueba si el sistema está en catálogo, se pide la información que falta, se ofrece una visita técnica y se escribe una respuesta con alcance y límites. Si la sustitución es necesaria, la valida quien especifica o dirección técnica. El cálculo de película húmeda ayuda a explicar el trabajo: 80 µm de imprimación con 65 % de sólidos exigen unos 123 µm húmedos; medir 60 µm y confiar en compensarlo después no compensa la función de la imprim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la nave junto al puerto · Leer el pliego antes de responde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r clase de corrosividad y durabilidad; anotar la edición de la nor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la nave junto al puerto · Leer el pliego antes de responde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soporte, estado, galvanizado o pintura anterior y grado de prepar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la nave junto al puerto · Leer el pliego antes de responde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sistema, capas, compatibilidad y DFT nominal por capa y tot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la nave junto al puerto · Leer el pliego antes de responde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condiciones de aplicación, inspección, aceptación y garantí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la nave junto al puerto · Leer el pliego antes de responde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r los datos que faltan sin rellenarlos con suposic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la nave junto al puerto · Leer el pliego antes de responde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se suministra, qué se consulta y qué no se puede promet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jemplo resuelto: la nave junto al puer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lectura de una especificación C4 antes de responder al client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bar el soporte, su estado y el grado de prepara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el sistema, las capas y el DFT nominal.]]></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r condiciones, inspección y garantí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los datos que faltan y decidir qué no se puede promete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dentificar la clase de corrosividad y la durabilidad exigi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ímites y escalado: quién especifica y quién inspecci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proyecto industrial hay cuatro papeles que no se deben confundir. ]]></a:t>
            </a:r>
            <a:r>
              <a:rPr lang="en-US" b="1" strike="noStrike" sz="2100" spc="0" u="none" cap="none">
                <a:solidFill>
                  <a:srgbClr val="1B2438">
                    <a:alpha val="100000"/>
                  </a:srgbClr>
                </a:solidFill>
                <a:latin typeface="Calibri"/>
              </a:rPr>
              <a:t><![CDATA[Quien especifica]]></a:t>
            </a:r>
            <a:r>
              <a:rPr lang="en-US" strike="noStrike" sz="2100" spc="0" u="none" cap="none">
                <a:solidFill>
                  <a:srgbClr val="1B2438">
                    <a:alpha val="100000"/>
                  </a:srgbClr>
                </a:solidFill>
                <a:latin typeface="Calibri"/>
              </a:rPr>
              <a:t><![CDATA[ —la propiedad, su oficina técnica o el departamento técnico del fabricante— elige clase, durabilidad, preparación, sistema y criterio de aceptación. ]]></a:t>
            </a:r>
            <a:r>
              <a:rPr lang="en-US" b="1" strike="noStrike" sz="2100" spc="0" u="none" cap="none">
                <a:solidFill>
                  <a:srgbClr val="1B2438">
                    <a:alpha val="100000"/>
                  </a:srgbClr>
                </a:solidFill>
                <a:latin typeface="Calibri"/>
              </a:rPr>
              <a:t><![CDATA[Quien aplica]]></a:t>
            </a:r>
            <a:r>
              <a:rPr lang="en-US" strike="noStrike" sz="2100" spc="0" u="none" cap="none">
                <a:solidFill>
                  <a:srgbClr val="1B2438">
                    <a:alpha val="100000"/>
                  </a:srgbClr>
                </a:solidFill>
                <a:latin typeface="Calibri"/>
              </a:rPr>
              <a:t><![CDATA[ ejecuta conforme al pliego y a la ficha, con personal formado y autorizado. ]]></a:t>
            </a:r>
            <a:r>
              <a:rPr lang="en-US" b="1" strike="noStrike" sz="2100" spc="0" u="none" cap="none">
                <a:solidFill>
                  <a:srgbClr val="1B2438">
                    <a:alpha val="100000"/>
                  </a:srgbClr>
                </a:solidFill>
                <a:latin typeface="Calibri"/>
              </a:rPr>
              <a:t><![CDATA[Quien inspecciona]]></a:t>
            </a:r>
            <a:r>
              <a:rPr lang="en-US" strike="noStrike" sz="2100" spc="0" u="none" cap="none">
                <a:solidFill>
                  <a:srgbClr val="1B2438">
                    <a:alpha val="100000"/>
                  </a:srgbClr>
                </a:solidFill>
                <a:latin typeface="Calibri"/>
              </a:rPr>
              <a:t><![CDATA[ verifica preparación, espesores y defectos; puede ser el control de calidad del aplicador, el de la propiedad o un inspector externo, y el pliego debe decirlo. ]]></a:t>
            </a:r>
            <a:r>
              <a:rPr lang="en-US" b="1" strike="noStrike" sz="2100" spc="0" u="none" cap="none">
                <a:solidFill>
                  <a:srgbClr val="1B2438">
                    <a:alpha val="100000"/>
                  </a:srgbClr>
                </a:solidFill>
                <a:latin typeface="Calibri"/>
              </a:rPr>
              <a:t><![CDATA[Quien suministra]]></a:t>
            </a:r>
            <a:r>
              <a:rPr lang="en-US" strike="noStrike" sz="2100" spc="0" u="none" cap="none">
                <a:solidFill>
                  <a:srgbClr val="1B2438">
                    <a:alpha val="100000"/>
                  </a:srgbClr>
                </a:solidFill>
                <a:latin typeface="Calibri"/>
              </a:rPr>
              <a:t><![CDATA[ —la tienda— entrega el producto especificado y explica su ficha; no certifica la ejecución ni firma la garantí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ímites y escalado: quién especifica y quién inspecci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garantía no se deduce de la norma.]]></a:t>
            </a:r>
            <a:r>
              <a:rPr lang="en-US" strike="noStrike" sz="2100" spc="0" u="none" cap="none">
                <a:solidFill>
                  <a:srgbClr val="1B2438">
                    <a:alpha val="100000"/>
                  </a:srgbClr>
                </a:solidFill>
                <a:latin typeface="Calibri"/>
              </a:rPr>
              <a:t><![CDATA[ ISO 12944 habla de durabilidad esperada, no de garantía contractual. La garantía se pacta entre las partes, con un alcance, unas exclusiones y un mantenimiento. El fabricante puede responder de su producto; el aplicador, de su trabajo; la propiedad, de las condiciones de uso. El mostrador no concede ni niega una garantía por anticipado. «Con 240 µm tiene veinte años» es una frase que no se sostiene sol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ímites y escalado: quién especifica y quién inspecci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bajos especiales.]]></a:t>
            </a:r>
            <a:r>
              <a:rPr lang="en-US" strike="noStrike" sz="2100" spc="0" u="none" cap="none">
                <a:solidFill>
                  <a:srgbClr val="1B2438">
                    <a:alpha val="100000"/>
                  </a:srgbClr>
                </a:solidFill>
                <a:latin typeface="Calibri"/>
              </a:rPr>
              <a:t><![CDATA[ La altura y el espacio confinado no son un añadido: cambian el método, el permiso y el seguro. Un depósito, un interior de casco o un foso exigen atmósfera controlada, vigilancia y rescate; una cubierta exige acceso seguro y protección anticaídas. La formación online acredita conocimiento, no certifica el manejo de equipos ni autoriza estos trabajos. Si el encargo los incluye, se escala y se comprueba que quien ejecuta está autorizad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ímites y escalado: quién especifica y quién inspecci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Se escala cuando falta la clase o la durabilidad; cuando el sistema especificado no está en catálogo o no consta su aprobación; cuando se pide una garantía o una vida útil por escrito; cuando la exposición es C5, CX o inmersión; cuando hay una estructura singular, un soporte desconocido o un riesgo de seguridad; y cuando el volumen o el plazo superan lo que la tienda puede sostener. Escalar no es perder la venta: es evitar vender una promesa que no se puede cumpli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ímites y escalado: quién especifica y quién inspecciona]]></a:t>
            </a:r>
          </a:p>
        </p:txBody>
      </p:sp>
      <p:pic>
        <p:nvPicPr>
          <p:cNvPr id="3" name="" descr="Matriz de los cuatro papeles del proyecto industrial: quien especifica, quien aplica, quien inspecciona y quien suministra.">
            <a:hlinkClick r:id="rId3" tooltip="Matriz de los cuatro papeles del proyecto industrial: quien especifica, quien aplica, quien inspecciona y quien suministra."/>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pel tiene su límite: suministrar no es certificar, y aplicar no es garantiz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industrial-y-anticorrosiva"/>
              </a:rPr>
              <a:t><![CDATA[Ver imagen original en el O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ímites y escalado: quién especifica y quién inspeccio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garantía de 20 años porque el pliego dice «durabilidad muy alta». ¿Qué respond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urabilidad muy alta es una garantía de 25 años; se firma y listo.]]></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urabilidad ISO 12944 es una expectativa hasta el primer mantenimiento importante, no una garantía contractual; la garantía se pacta apar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garantía la da siempre el fabricante, así que no es asunto de la tiend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240 µm de DFT la garantía es automátic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specificación anticorros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al recibir un encargo industrial o una obra con pliego. Cada fila separa lo que consta de lo que falta y deja escrito qué se puede suministrar, qué se consulta y qué no se promet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specificación anticorros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os valores concretos los fija el pliego y la ficha del sistema; los servicios y garantías deben confirmarse con dirección técnic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914525"/>
                <a:gridCol w="2371725"/>
                <a:gridCol w="2009775"/>
                <a:gridCol w="1819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orno y cl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exposición, distancia al mar, contaminación; C1-CX o Im1-Im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4 en nave a 200 m del p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elegir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 M, H o VH y años hasta el primer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 15-25 años; no es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funde vida útil co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914525"/>
                <a:gridCol w="2371725"/>
                <a:gridCol w="2009775"/>
                <a:gridCol w="1819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galvanizado, pintura anterior, grado de óxido y s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ro al carbono con óxido; Sa 2½]]></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especificar la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SO 8501-1, perfil ISO 8503, sales ISO 8502, bordes ISO 850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 2½, perfil medio, cloruros según pli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istema pierde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914525"/>
                <a:gridCol w="2371725"/>
                <a:gridCol w="2009775"/>
                <a:gridCol w="1819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y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intermedio y acabado; compatibilidad y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PZn(R)EPPUR 24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sistema qu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F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inal por capa y total; método y criterio de 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 µm total; ISO 198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aceptar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914525"/>
                <a:gridCol w="2371725"/>
                <a:gridCol w="2009775"/>
                <a:gridCol w="1819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be con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HR, punto de rocío, viento y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rato 3 °C sobre el roc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p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cuándo, cuántas lecturas y qué defe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lote y por c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arantía queda sin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y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firma, exclusiones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ctual, no automá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mete lo que no se pu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specificación anticorros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bloque no consta, se escribe «pendiente» y se indica qué falta. Un dato inventado se convierte en un sistema que nadie puede defende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 la protección industr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a con salinidad moderada o indust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 2½]]></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nallado muy minuci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F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sor de película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SO 280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determinación del espe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rep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valo mínimo y máximo entre c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bilidad V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25 años; no es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iezas de la protección industri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pintura-industrial-y-anticorrosiva"/>
              </a:rPr>
              <a:t><![CDATA[Abrir el juego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ase de corrosividad alta: costa con salinidad moderada o zona industrial.]]></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la durabilidad ISO 1294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garantía contractual. Es una expectativa hasta el primer mantenimiento important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anda más que la pintur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paración: limpieza, perfil, sales y bord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DF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pesor de película seca; se mide con equipo calibrado y un criterio acordad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industrial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faltan clase, durabilidad, sistema o inspección, o cuando se pide una garantí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leer un encargo anticorrosi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leer un encargo anticorrosi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separar tienda y proyecto, leer clase y durabilidad, valorar la preparación, comprobar capas y DFT y decir qué no se puede promete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7. El error más frecuente es confundir la durabilidad de la norma con una garantía y rellenar los huecos del pliego con suposicion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cción industrial se decide antes de abrir el bote. ]]></a:t>
            </a:r>
            <a:r>
              <a:rPr lang="en-US" b="1" strike="noStrike" sz="2100" spc="0" u="none" cap="none">
                <a:solidFill>
                  <a:srgbClr val="1B2438">
                    <a:alpha val="100000"/>
                  </a:srgbClr>
                </a:solidFill>
                <a:latin typeface="Calibri"/>
              </a:rPr>
              <a:t><![CDATA[Primero se distingue el encargo]]></a:t>
            </a:r>
            <a:r>
              <a:rPr lang="en-US" strike="noStrike" sz="2100" spc="0" u="none" cap="none">
                <a:solidFill>
                  <a:srgbClr val="1B2438">
                    <a:alpha val="100000"/>
                  </a:srgbClr>
                </a:solidFill>
                <a:latin typeface="Calibri"/>
              </a:rPr>
              <a:t><![CDATA[: un mantenimiento de tienda se orienta con la ficha; un proyecto con pliego se lee, se suministra o se escala. La palabra «industrial» no convierte una barandilla en un sistema C4 ni autoriza a prometer una vida úti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SO 12944 ordena la conversación]]></a:t>
            </a:r>
            <a:r>
              <a:rPr lang="en-US" strike="noStrike" sz="2100" spc="0" u="none" cap="none">
                <a:solidFill>
                  <a:srgbClr val="1B2438">
                    <a:alpha val="100000"/>
                  </a:srgbClr>
                </a:solidFill>
                <a:latin typeface="Calibri"/>
              </a:rPr>
              <a:t><![CDATA[: clase de corrosividad, durabilidad, preparación, sistema y espesor. La clase describe el ambiente; la durabilidad se elige aparte y no es una garantía. «C4 VH» es una combinación, no una marca, y el sistema se lee en la tabla y en la ficha aprobada, no se invent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paración manda más que la pintura.]]></a:t>
            </a:r>
            <a:r>
              <a:rPr lang="en-US" strike="noStrike" sz="2100" spc="0" u="none" cap="none">
                <a:solidFill>
                  <a:srgbClr val="1B2438">
                    <a:alpha val="100000"/>
                  </a:srgbClr>
                </a:solidFill>
                <a:latin typeface="Calibri"/>
              </a:rPr>
              <a:t><![CDATA[ Grado ISO 8501-1, perfil ISO 8503, sales ISO 8502 y bordes ISO 8501-3 deciden la adherencia. Después, cada capa cumple una función, la ventana de repintado se respeta y el DFT se mide con equipo calibrado y criterio acordado. Un exceso de espesor, una imprimación saltada o una medición falsa cuestan más que el producto ahorrad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ímites son parte del oficio.]]></a:t>
            </a:r>
            <a:r>
              <a:rPr lang="en-US" strike="noStrike" sz="2100" spc="0" u="none" cap="none">
                <a:solidFill>
                  <a:srgbClr val="1B2438">
                    <a:alpha val="100000"/>
                  </a:srgbClr>
                </a:solidFill>
                <a:latin typeface="Calibri"/>
              </a:rPr>
              <a:t><![CDATA[ Quien especifica, quien aplica, quien inspecciona y quien suministra no son la misma persona. La altura y el espacio confinado exigen formación y permisos; la formación online no certifica el manejo. Cuando faltan datos o se pide una garantía, se escribe lo que falta y se escala. Esa es la diferencia entre vender pintura y responder de un sistema.]]></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2944-1, -2 y -5, protección anticorrosiva de estructuras de acero: clases de corrosividad, durabilidad y sistemas (AENOR/ISO, consulta 2026-1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8501-1, preparación de sustratos de acero: grados de óxido y grados de limpieza St y Sa (AENOR/ISO, consulta 2026-10).]]></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2808, determinación del espesor de película; ISO 19840, medición y aceptación sobre superficie rugosa; ISO 4628, evaluación de defectos (ISO, consulta 2026-1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industrial-y-anticorrosiva"/>
              </a:rPr>
              <a:t><![CDATA[Tecnicas de pintura industrial y anticorros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tiva 2004/42/CE sobre limitación de COV en pinturas y barnices, incorporada por el Real Decreto 227/2006; Real Decreto 117/2003 sobre emisiones de COV de determinadas actividades (BOE/DOCE,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2026-10-31T04:02:30Z</dcterms:created>
  <dcterms:modified xsi:type="dcterms:W3CDTF">2026-10-31T04:02:30Z</dcterms:modified>
  <dc:title>Tecnicas de pintura industrial y anticorrosiva</dc:title>
  <dc:description>Presentación editable del OA «Tecnicas de pintura industrial y anticorrosiva». Enlace: https://pinturasespecializadas.lumbre.lat/object/tecnicas-de-pintura-industrial-y-anticorrosiva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