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merchandising-para-pintur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inturasespecializadas.lumbre.lat/object/tecnicas-de-merchandising-para-pintura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merchandising para pintur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hibicion de productos por c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Agrupar por familias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colores se organizan en familias: amarillos, rojos, azules, verdes, neutros, tierras. Cada familia ocupa un bloque visual continuo en el lineal. El cliente ve la gama completa de un color antes de pasar al siguiente. Esto reduce la confusion y acelera la decis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hibicion de productos por c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Degradados de claro a osc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ntro de cada familia, los tonos se ordenan de claro a oscuro (de arriba abajo o de izquierda a derecha). El ojo humano sigue naturalmente los degradados. Un lineal con degradado ordenado transmite profesionalidad y facilita la comparacion entre tonos simi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hibicion de productos por c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Muestrario visible y acce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cartas de color (NCS, RAL, sistemas propios del fabricante) deben estar accesibles en la zona de exposicion. El cliente necesita comparar el tono real con el de la carta. Un mostrador con muestras iluminadas con luz natural (o luz dia 5000K) evita errores de percep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xhibicion de productos por c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ombinaciones suger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o a cada familia de color, se muestran las combinaciones recomendadas: que colores funcionan juntos en un mismo espacio. Por ejemplo, junto a los azules, mostrar los grises y blancos que combinan. Esto facilita la decision del cliente y aumenta el ticket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Zonas calientes y frias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Zonas calientes: entrada y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zonas calientes son las de mayor trafico: la **entrada** (los primeros 3 metros), el **recorrido principal** y la **zona de caja**. En estas zonas se colocan los productos de temporada, las novedades y los articulos de compra por impulso (rodillos, cintas, packs). El cliente los ve sin busc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Zonas calientes y frias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Zonas frias: fondo y lat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zonas frias son las de menor trafico: el **fondo de la tienda**, los **pasillos laterales** y las **esquinas sin visibilidad**. Aqui se colocan los productos basicos (blancos, imprimaciones, disolventes) que el cliente busca activamente. La clave: señalizar bien para que el cliente lle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Zonas calientes y frias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omo convertir una zona fria en ti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uede mejorar el trafico de una zona fria con: **carteleria direccional** (flechas y señales que guian), **iluminacion potente** (una zona bien iluminada atrae la mirada), **productos gancho** (ofertas visibles desde lejos) y **cross-merchandising** (agrupar productos complementarios para crear un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pa de zonas calientes y frias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yout de la tienda: zonas calientes (naranja) cerca de la entrada y caja, zonas frias (azul) en el fondo y laterales. El flujo de trafico marca la estrategia de colo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iramide de jerarquia visual en el punt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base (ofertas y basicos, mayor volumen) a la cima (novedades, mayor impacto). La jerarquia visual organiza el lineal de abajo a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alendario de escaparatismo sea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temporadas, cuatro cambios de escaparate. Cada estacion tiene sus colores, sus productos estrella y su carteleria espec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strategias de cross-merchandising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strategias de cross-merchandising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rteleria y señalizacio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Carteleria exterior: el escaparate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caparate tiene 3 segundos para captar la atencion del viandante. La carteleria exterior debe ser **grande, clara y seasonal**: un solo mensaje principal (no tres), colores contrastados con el fondo, y el producto estrella visible detras del mensaje. Se renueva con cada cambio de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rteleria y señalizacio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Señalizacion interior: guiar sin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ntro de la tienda, la señalizacion cumple tres funciones: **identificar** (que hay en cada pasillo), **dirigir** (como llegar a donde buscas) y **informar** (precios, ofertas, caracteristicas clave). Los carteles de identificacion van en la cabecera de cada pasillo. Las flechas direccionales van en el suelo o a la altura de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rteleria y señalizacio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Etiquetas de producto: la venta silenc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producto en estanteria debe tener su etiqueta visible con: **nombre del producto**, **precio**, **rendimiento** (m2/L) y un **dato clave** (secado rapido, sin olor, cobertura total). El cliente que no quiere ser atendido puede decidir solo con la etiqueta. La etiqueta es un vendedor silenc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rteleria y señalizacion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Material PLV en punt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V (Publicidad en el Lugar de Venta) incluye: **stops o expositores** de pie junto a ofertas, **cebalinas** (banderolas colgantes del techo) para señalar secciones, y **material de caja** (expositores de pequenos articulos: pinceles, espátulas, guantes). Todo el PLV debe coherente con la imagen de la tienda y renovarse periodic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paratismo seasonal: el calendario vi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rimavera (marzo-mayo): temporada de refo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caparate de primavera transmite **energia y renovacion**. Colores vivos, productos de exterior (fachadas, terrazas, jardines), herramientas de aplicacion visibles. El mensaje: "Es hora de renovar tu espacio." Se exhiben las novedades de la temporada y los colores tendencia d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paratismo seasonal: el calendario vi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Verano (junio-agosto): proteccion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verano, el escaparate se centra en **proteccion**: pinturas para fachadas con proteccion solar, productos antihumedad, pinturas para piscinas. Colores frescos y luminosos (blancos, azules, verdes agua). El mensaje: "Protege tu hogar del ve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paratismo seasonal: el calendario vi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Otoño (septiembre-noviembre): tonos cal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toño trae los **tonos terrosos y calidos**: ocres, tejas, mostazas, verdes oliva. El escaparate se centra en interiores: pintar habitaciones, renovar el salon. El mensaje: "Renueva tu interior." Se aprovecha la vuelta al cole para habitaciones infant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paratismo seasonal: el calendario vi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Navidad (diciembre): regalo y deco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caparate de Navidad es el mas comercial: **colores dorados, rojos y plateados**. Sets de regalo (pintura + herramienta), packaging especial, ideas para regalar a pintores o decoradores. El mensaje: "Regala color." Es la temporada de mayor trafico y la ultima oportunidad de venta d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merchandising para pintura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ductos de temporada, novedades y articulos de compra por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Zonas calientes: entrada y caja. Seccion 2: zonas calientes y f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merchandising-para-pintur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vedades de temporada → Zona caliente (entrada/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ntura blanca basica → Zona fria (fondo/lat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xpositor de impulse en caja → Zona caliente (entrada/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mprimaciones y disolventes → Zona fria (fondo/lat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lores tendencia destacados → Zona caliente (entrada/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erramientas y accesorios basicos → Zona fria (fondo/lat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zonas calientes y f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merchandising-para-pintur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xhibicion por colores → Facilitar la decision visual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caparatismo seasonal → Renovar el escaparate cada est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oss-merchandising → Aumentar el ticket medio con complement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teleria direccional → Guiar al cliente hasta zonas f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erarquia visual → Organizar el lineal de base a 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a 5: todas las tecn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merchandising-para-pintur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los basicos van en zonas frias porque el cliente los busca activamente. La entrada es para temporada y nov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merchandising-para-pintur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u tienda tiene una esquina en el fondo a la derecha que los clientes casi nunca visitan. Hay expuestas imprimaciones y masillas. ¿Que tres acciones concretas harias para mejorar el trafico en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sa la misma carteleria de la campana de Navidad porque es llam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3 y 4: carteleria y escaparatismo sea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merchandising-para-pintur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cinco elementos que debe tener una buena señalizacion en una tienda de pinturas, desde la entrada hasta el punt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tecnicas de merchandis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tecnicas de merchandis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es son las 5 tecnicas clave de merchandising en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xhibicion por colores, zonas calientes/frias, carteleria y señalizacion, escaparatismo seasonal y cross-merchandis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mo se ordenan los colores en el lin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familias (amarillos, rojos, azules...) y dentro de cada familia, de claro a oscuro. El degradado facilita la com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son las zonas ca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de mayor trafico: entrada (primeros 3 metros), recorrido principal y zona de caja. Aqui van novedades, temporada e impul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ntas veces al año se rota el escapar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4 veces: primavera (reformas), verano (proteccion), otoño (interiores calidos) y Navidad (regalos y deco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el cross-merchandis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locar productos complementarios juntos (pintura + rodillo + cinta) para que el cliente los descubra y aumente el ticket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laves del merchandising en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El color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tienda de pinturas, el color es el primer criterio de compra del cliente. Organizar por familias con degradado claro a oscuro no es estetica: es facilitar la decision. Si el cliente encuentra rapido el tono que busca, compra mas seguro y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laves del merchandising en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Cada metro cuadrado vende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todo el espacio de la tienda vale lo mismo. La entrada y la caja son oro: ahi va lo que quieres que se vea. El fondo y los laterales son plata: ahi va lo que el cliente busca a proposito. Con buena señalizacion, la plata se convierte en 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laves del merchandising en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El escaparate es tu primer vend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es 3 segundos para enganchar al viandante. Un escaparate seasonal, con un solo mensaje claro y el producto estrella visible, hace el trabajo de atraer al cliente dentro. Un escaparate desactualizado dice "esta tienda no se c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claves del merchandising en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Vender mas es resolve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ross-merchandising no es una tecnica de manipulacion: es una forma de resolver el caso del cliente. Si alguien compra pintura, necesita rodillo, cinta y plastico. Ponerselo junto no es vender mas: es ahorrarl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rrores frecuentes en merchandising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Mezclar colores si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ineal con colores mezclados sin criterio obliga al cliente a buscar tono por tono. Es agotador y genera frustracion. La solucion: familias agrupadas y degradado claro a oscuro.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rrores frecuentes en merchandising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No rotar el escapar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scaparate con la misma disposicion todo el año se vuelve invisible. El viandante deja de mirarlo. La solucion: 4 cambios al año, uno por temporada, con productos y colores aco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rrores frecuentes en merchandising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Abandonar las zonas f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s zonas frias se descuidan (poca luz, sin señalizacion, productos desordenados), el cliente no llega y esos productos no se venden. La solucion: iluminar, señalizar y crear destinos con productos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rrores frecuentes en merchandising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arteleria contradic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escaparate dice "Reformas de primavera" y dentro la tienda sigue con decoracion navideña, el cliente percibe descoordinacion. La solucion: carteleria coherente en toda la tienda, alineada con la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erchandising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merchandising-para-pintur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merchandising de pintura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03" r:id="rId1"/>
    <p:sldLayoutId id="2482435604" r:id="rId2"/>
    <p:sldLayoutId id="2482435605" r:id="rId3"/>
    <p:sldLayoutId id="24824356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2132abb8ac67556be52afae4ae9c6c5d211a267411e3d8c1.jpg"/>
  <Relationship Id="rId3" Type="http://schemas.openxmlformats.org/officeDocument/2006/relationships/hyperlink" Target="https://pinturasespecializadas.lumbre.lat/object/tecnicas-de-merchandising-para-pintur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hyperlink" Target="https://pinturasespecializadas.lumbre.lat/object/tecnicas-de-merchandising-para-pinturas" TargetMode="External"/>
  <Relationship Id="rId4" Type="http://schemas.openxmlformats.org/officeDocument/2006/relationships/hyperlink" Target="https://pinturasespecializadas.lumbre.lat/object/tecnicas-de-merchandising-para-pinturas"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tecnicas-de-merchandising-para-pinturas" TargetMode="External"/>
  <Relationship Id="rId4" Type="http://schemas.openxmlformats.org/officeDocument/2006/relationships/hyperlink" Target="https://pinturasespecializadas.lumbre.lat/object/tecnicas-de-merchandising-para-pintur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tecnicas-de-merchandising-para-pinturas" TargetMode="External"/>
  <Relationship Id="rId4" Type="http://schemas.openxmlformats.org/officeDocument/2006/relationships/hyperlink" Target="https://pinturasespecializadas.lumbre.lat/object/tecnicas-de-merchandising-para-pintur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tecnicas-de-merchandising-para-pinturas" TargetMode="External"/>
  <Relationship Id="rId4" Type="http://schemas.openxmlformats.org/officeDocument/2006/relationships/hyperlink" Target="https://pinturasespecializadas.lumbre.lat/object/tecnicas-de-merchandising-para-pintura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hyperlink" Target="https://pinturasespecializadas.lumbre.lat/object/tecnicas-de-merchandising-para-pinturas" TargetMode="External"/>
  <Relationship Id="rId4"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merchandising-para-pinturas"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rchandising]]></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intu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merchandising-para-pintur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r las tecnicas de merchandising aplicadas a una tienda de pinturas: exhibicion por colores, gestion de zonas calientes y frias, carteleria y señalizacion, escaparatismo seasonal y cross-merchandising con herramientas y accesor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tecnicas de merchandising especificas para el sector de pinturas y decoracion. Como organizar la tienda para maximizar la visibilidad de los productos, atraer al cliente y aumentar el ticket medio mediante la exhibicion inteligente.]]></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rchandising · exhibicion · escaparatismo · cross-merchandising · carteleria · zonas-calien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erchandising en tienda de pinturas no es decorar: es organizar para vender. Cada producto en su sitio, cada color en su zon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assets/cover.jpg no es un archivo de imagen leg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handis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gani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u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e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nte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n\n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hibi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o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teler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iz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parat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par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oss-merchandis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hibicion de productos por colore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upar por familias de colo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lores se organizan en familias: amarillos, rojos, azules, verdes, neutros, tierras. Cada familia ocupa un bloque visual continuo en el lineal. El cliente ve la gama completa de un color antes de pasar al siguiente. Esto reduce la confusion y acelera la deci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hibicion de productos por colore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gradados de claro a oscur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cada familia, los tonos se ordenan de claro a oscuro (de arriba abajo o de izquierda a derecha). El ojo humano sigue naturalmente los degradados. Un lineal con degradado ordenado transmite profesionalidad y facilita la comparacion entre tonos simila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hibicion de productos por colore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uestrario visible y accesibl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rtas de color (NCS, RAL, sistemas propios del fabricante) deben estar accesibles en la zona de exposicion. El cliente necesita comparar el tono real con el de la carta. Un mostrador con muestras iluminadas con luz natural (o luz dia 5000K) evita errores de percepc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hibicion de productos por colore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binaciones sugerida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o a cada familia de color, se muestran las combinaciones recomendadas: que colores funcionan juntos en un mismo espacio. Por ejemplo, junto a los azules, mostrar los grises y blancos que combinan. Esto facilita la decision del cliente y aumenta el ticket med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calientes y frias de la tiend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Zonas calientes: entrada y caj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zonas calientes son las de mayor trafico: la ]]></a:t>
            </a:r>
            <a:r>
              <a:rPr lang="en-US" b="1" strike="noStrike" sz="2100" spc="0" u="none" cap="none">
                <a:solidFill>
                  <a:srgbClr val="1B2438">
                    <a:alpha val="100000"/>
                  </a:srgbClr>
                </a:solidFill>
                <a:latin typeface="Calibri"/>
              </a:rPr>
              <a:t><![CDATA[entrada]]></a:t>
            </a:r>
            <a:r>
              <a:rPr lang="en-US" strike="noStrike" sz="2100" spc="0" u="none" cap="none">
                <a:solidFill>
                  <a:srgbClr val="1B2438">
                    <a:alpha val="100000"/>
                  </a:srgbClr>
                </a:solidFill>
                <a:latin typeface="Calibri"/>
              </a:rPr>
              <a:t><![CDATA[ (los primeros 3 metros), el ]]></a:t>
            </a:r>
            <a:r>
              <a:rPr lang="en-US" b="1" strike="noStrike" sz="2100" spc="0" u="none" cap="none">
                <a:solidFill>
                  <a:srgbClr val="1B2438">
                    <a:alpha val="100000"/>
                  </a:srgbClr>
                </a:solidFill>
                <a:latin typeface="Calibri"/>
              </a:rPr>
              <a:t><![CDATA[recorrido principal]]></a:t>
            </a:r>
            <a:r>
              <a:rPr lang="en-US" strike="noStrike" sz="2100" spc="0" u="none" cap="none">
                <a:solidFill>
                  <a:srgbClr val="1B2438">
                    <a:alpha val="100000"/>
                  </a:srgbClr>
                </a:solidFill>
                <a:latin typeface="Calibri"/>
              </a:rPr>
              <a:t><![CDATA[ y la ]]></a:t>
            </a:r>
            <a:r>
              <a:rPr lang="en-US" b="1" strike="noStrike" sz="2100" spc="0" u="none" cap="none">
                <a:solidFill>
                  <a:srgbClr val="1B2438">
                    <a:alpha val="100000"/>
                  </a:srgbClr>
                </a:solidFill>
                <a:latin typeface="Calibri"/>
              </a:rPr>
              <a:t><![CDATA[zona de caja]]></a:t>
            </a:r>
            <a:r>
              <a:rPr lang="en-US" strike="noStrike" sz="2100" spc="0" u="none" cap="none">
                <a:solidFill>
                  <a:srgbClr val="1B2438">
                    <a:alpha val="100000"/>
                  </a:srgbClr>
                </a:solidFill>
                <a:latin typeface="Calibri"/>
              </a:rPr>
              <a:t><![CDATA[. En estas zonas se colocan los productos de temporada, las novedades y los articulos de compra por impulso (rodillos, cintas, packs). El cliente los ve sin buscarl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calientes y frias de la tiend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Zonas frias: fondo y laterale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zonas frias son las de menor trafico: el ]]></a:t>
            </a:r>
            <a:r>
              <a:rPr lang="en-US" b="1" strike="noStrike" sz="2100" spc="0" u="none" cap="none">
                <a:solidFill>
                  <a:srgbClr val="1B2438">
                    <a:alpha val="100000"/>
                  </a:srgbClr>
                </a:solidFill>
                <a:latin typeface="Calibri"/>
              </a:rPr>
              <a:t><![CDATA[fondo de la tienda]]></a:t>
            </a:r>
            <a:r>
              <a:rPr lang="en-US" strike="noStrike" sz="2100" spc="0" u="none" cap="none">
                <a:solidFill>
                  <a:srgbClr val="1B2438">
                    <a:alpha val="100000"/>
                  </a:srgbClr>
                </a:solidFill>
                <a:latin typeface="Calibri"/>
              </a:rPr>
              <a:t><![CDATA[, los ]]></a:t>
            </a:r>
            <a:r>
              <a:rPr lang="en-US" b="1" strike="noStrike" sz="2100" spc="0" u="none" cap="none">
                <a:solidFill>
                  <a:srgbClr val="1B2438">
                    <a:alpha val="100000"/>
                  </a:srgbClr>
                </a:solidFill>
                <a:latin typeface="Calibri"/>
              </a:rPr>
              <a:t><![CDATA[pasillos laterales]]></a:t>
            </a:r>
            <a:r>
              <a:rPr lang="en-US" strike="noStrike" sz="2100" spc="0" u="none" cap="none">
                <a:solidFill>
                  <a:srgbClr val="1B2438">
                    <a:alpha val="100000"/>
                  </a:srgbClr>
                </a:solidFill>
                <a:latin typeface="Calibri"/>
              </a:rPr>
              <a:t><![CDATA[ y las ]]></a:t>
            </a:r>
            <a:r>
              <a:rPr lang="en-US" b="1" strike="noStrike" sz="2100" spc="0" u="none" cap="none">
                <a:solidFill>
                  <a:srgbClr val="1B2438">
                    <a:alpha val="100000"/>
                  </a:srgbClr>
                </a:solidFill>
                <a:latin typeface="Calibri"/>
              </a:rPr>
              <a:t><![CDATA[esquinas sin visibilidad]]></a:t>
            </a:r>
            <a:r>
              <a:rPr lang="en-US" strike="noStrike" sz="2100" spc="0" u="none" cap="none">
                <a:solidFill>
                  <a:srgbClr val="1B2438">
                    <a:alpha val="100000"/>
                  </a:srgbClr>
                </a:solidFill>
                <a:latin typeface="Calibri"/>
              </a:rPr>
              <a:t><![CDATA[. Aqui se colocan los productos basicos (blancos, imprimaciones, disolventes) que el cliente busca activamente. La clave: señalizar bien para que el cliente lle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calientes y frias de la tiend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o convertir una zona fria en tibi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 mejorar el trafico de una zona fria con: ]]></a:t>
            </a:r>
            <a:r>
              <a:rPr lang="en-US" b="1" strike="noStrike" sz="2100" spc="0" u="none" cap="none">
                <a:solidFill>
                  <a:srgbClr val="1B2438">
                    <a:alpha val="100000"/>
                  </a:srgbClr>
                </a:solidFill>
                <a:latin typeface="Calibri"/>
              </a:rPr>
              <a:t><![CDATA[carteleria direccional]]></a:t>
            </a:r>
            <a:r>
              <a:rPr lang="en-US" strike="noStrike" sz="2100" spc="0" u="none" cap="none">
                <a:solidFill>
                  <a:srgbClr val="1B2438">
                    <a:alpha val="100000"/>
                  </a:srgbClr>
                </a:solidFill>
                <a:latin typeface="Calibri"/>
              </a:rPr>
              <a:t><![CDATA[ (flechas y señales que guian), ]]></a:t>
            </a:r>
            <a:r>
              <a:rPr lang="en-US" b="1" strike="noStrike" sz="2100" spc="0" u="none" cap="none">
                <a:solidFill>
                  <a:srgbClr val="1B2438">
                    <a:alpha val="100000"/>
                  </a:srgbClr>
                </a:solidFill>
                <a:latin typeface="Calibri"/>
              </a:rPr>
              <a:t><![CDATA[iluminacion potente]]></a:t>
            </a:r>
            <a:r>
              <a:rPr lang="en-US" strike="noStrike" sz="2100" spc="0" u="none" cap="none">
                <a:solidFill>
                  <a:srgbClr val="1B2438">
                    <a:alpha val="100000"/>
                  </a:srgbClr>
                </a:solidFill>
                <a:latin typeface="Calibri"/>
              </a:rPr>
              <a:t><![CDATA[ (una zona bien iluminada atrae la mirada), ]]></a:t>
            </a:r>
            <a:r>
              <a:rPr lang="en-US" b="1" strike="noStrike" sz="2100" spc="0" u="none" cap="none">
                <a:solidFill>
                  <a:srgbClr val="1B2438">
                    <a:alpha val="100000"/>
                  </a:srgbClr>
                </a:solidFill>
                <a:latin typeface="Calibri"/>
              </a:rPr>
              <a:t><![CDATA[productos gancho]]></a:t>
            </a:r>
            <a:r>
              <a:rPr lang="en-US" strike="noStrike" sz="2100" spc="0" u="none" cap="none">
                <a:solidFill>
                  <a:srgbClr val="1B2438">
                    <a:alpha val="100000"/>
                  </a:srgbClr>
                </a:solidFill>
                <a:latin typeface="Calibri"/>
              </a:rPr>
              <a:t><![CDATA[ (ofertas visibles desde lejos) y ]]></a:t>
            </a:r>
            <a:r>
              <a:rPr lang="en-US" b="1" strike="noStrike" sz="2100" spc="0" u="none" cap="none">
                <a:solidFill>
                  <a:srgbClr val="1B2438">
                    <a:alpha val="100000"/>
                  </a:srgbClr>
                </a:solidFill>
                <a:latin typeface="Calibri"/>
              </a:rPr>
              <a:t><![CDATA[cross-merchandising]]></a:t>
            </a:r>
            <a:r>
              <a:rPr lang="en-US" strike="noStrike" sz="2100" spc="0" u="none" cap="none">
                <a:solidFill>
                  <a:srgbClr val="1B2438">
                    <a:alpha val="100000"/>
                  </a:srgbClr>
                </a:solidFill>
                <a:latin typeface="Calibri"/>
              </a:rPr>
              <a:t><![CDATA[ (agrupar productos complementarios para crear un desti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a:t>
            </a:r>
          </a:p>
        </p:txBody>
      </p:sp>
      <p:pic>
        <p:nvPicPr>
          <p:cNvPr id="3" name="" descr="Mapa de zonas calientes y frias de la tienda">
            <a:hlinkClick r:id="rId3" tooltip="Mapa de zonas calientes y frias de la tienda"/>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yout de la tienda: zonas calientes (naranja) cerca de la entrada y caja, zonas frias (azul) en el fondo y laterales. El flujo de trafico marca la estrategia de colocacio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merchandising-para-pintur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a:t>
            </a:r>
          </a:p>
        </p:txBody>
      </p:sp>
      <p:pic>
        <p:nvPicPr>
          <p:cNvPr id="3" name="" descr="Piramide de jerarquia visual en el punto de venta">
            <a:hlinkClick r:id="rId3" tooltip="Piramide de jerarquia visual en el punto de vent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base (ofertas y basicos, mayor volumen) a la cima (novedades, mayor impacto). La jerarquia visual organiza el lineal de abajo a arri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merchandising-para-pintur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a:t>
            </a:r>
          </a:p>
        </p:txBody>
      </p:sp>
      <p:pic>
        <p:nvPicPr>
          <p:cNvPr id="3" name="" descr="Calendario de escaparatismo seasonal">
            <a:hlinkClick r:id="rId3" tooltip="Calendario de escaparatismo seasonal"/>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temporadas, cuatro cambios de escaparate. Cada estacion tiene sus colores, sus productos estrella y su carteleria especif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merchandising-para-pintura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ategias de cross-merchandising en tienda de pintu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0250"/>
                <a:gridCol w="2038350"/>
                <a:gridCol w="2038350"/>
                <a:gridCol w="2038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ia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complement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bicacion sug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spe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dillos, brochas, ci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o a la pintura (zona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o del 25% en acceso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dillos de fachada, escale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osicion conjunta en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medio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s y barni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ventes, lijas, pinceles fi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neal conjunto madera-m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cruzada +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ategias de cross-merchandising en tienda de pintu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038350"/>
                <a:gridCol w="2038350"/>
                <a:gridCol w="2038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ia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complement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bicacion sug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spe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illas, tapagriegas, limpi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de preparacion de sopo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mpra el sistema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es t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rativos, plantillas, stencil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intermedia desta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impulsiva +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s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on (guantes, mascar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ca de la salida /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torio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teleria y señalizacion en la tiend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rteleria exterior: el escaparate habl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caparate tiene 3 segundos para captar la atencion del viandante. La carteleria exterior debe ser ]]></a:t>
            </a:r>
            <a:r>
              <a:rPr lang="en-US" b="1" strike="noStrike" sz="2100" spc="0" u="none" cap="none">
                <a:solidFill>
                  <a:srgbClr val="1B2438">
                    <a:alpha val="100000"/>
                  </a:srgbClr>
                </a:solidFill>
                <a:latin typeface="Calibri"/>
              </a:rPr>
              <a:t><![CDATA[grande, clara y seasonal]]></a:t>
            </a:r>
            <a:r>
              <a:rPr lang="en-US" strike="noStrike" sz="2100" spc="0" u="none" cap="none">
                <a:solidFill>
                  <a:srgbClr val="1B2438">
                    <a:alpha val="100000"/>
                  </a:srgbClr>
                </a:solidFill>
                <a:latin typeface="Calibri"/>
              </a:rPr>
              <a:t><![CDATA[: un solo mensaje principal (no tres), colores contrastados con el fondo, y el producto estrella visible detras del mensaje. Se renueva con cada cambio de tempor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teleria y señalizacion en la tiend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izacion interior: guiar sin habl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tienda, la señalizacion cumple tres funciones: ]]></a:t>
            </a:r>
            <a:r>
              <a:rPr lang="en-US" b="1" strike="noStrike" sz="2100" spc="0" u="none" cap="none">
                <a:solidFill>
                  <a:srgbClr val="1B2438">
                    <a:alpha val="100000"/>
                  </a:srgbClr>
                </a:solidFill>
                <a:latin typeface="Calibri"/>
              </a:rPr>
              <a:t><![CDATA[identificar]]></a:t>
            </a:r>
            <a:r>
              <a:rPr lang="en-US" strike="noStrike" sz="2100" spc="0" u="none" cap="none">
                <a:solidFill>
                  <a:srgbClr val="1B2438">
                    <a:alpha val="100000"/>
                  </a:srgbClr>
                </a:solidFill>
                <a:latin typeface="Calibri"/>
              </a:rPr>
              <a:t><![CDATA[ (que hay en cada pasillo), ]]></a:t>
            </a:r>
            <a:r>
              <a:rPr lang="en-US" b="1" strike="noStrike" sz="2100" spc="0" u="none" cap="none">
                <a:solidFill>
                  <a:srgbClr val="1B2438">
                    <a:alpha val="100000"/>
                  </a:srgbClr>
                </a:solidFill>
                <a:latin typeface="Calibri"/>
              </a:rPr>
              <a:t><![CDATA[dirigir]]></a:t>
            </a:r>
            <a:r>
              <a:rPr lang="en-US" strike="noStrike" sz="2100" spc="0" u="none" cap="none">
                <a:solidFill>
                  <a:srgbClr val="1B2438">
                    <a:alpha val="100000"/>
                  </a:srgbClr>
                </a:solidFill>
                <a:latin typeface="Calibri"/>
              </a:rPr>
              <a:t><![CDATA[ (como llegar a donde buscas) y ]]></a:t>
            </a:r>
            <a:r>
              <a:rPr lang="en-US" b="1" strike="noStrike" sz="2100" spc="0" u="none" cap="none">
                <a:solidFill>
                  <a:srgbClr val="1B2438">
                    <a:alpha val="100000"/>
                  </a:srgbClr>
                </a:solidFill>
                <a:latin typeface="Calibri"/>
              </a:rPr>
              <a:t><![CDATA[informar]]></a:t>
            </a:r>
            <a:r>
              <a:rPr lang="en-US" strike="noStrike" sz="2100" spc="0" u="none" cap="none">
                <a:solidFill>
                  <a:srgbClr val="1B2438">
                    <a:alpha val="100000"/>
                  </a:srgbClr>
                </a:solidFill>
                <a:latin typeface="Calibri"/>
              </a:rPr>
              <a:t><![CDATA[ (precios, ofertas, caracteristicas clave). Los carteles de identificacion van en la cabecera de cada pasillo. Las flechas direccionales van en el suelo o a la altura de los oj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teleria y señalizacion en la tiend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tiquetas de producto: la venta silencios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roducto en estanteria debe tener su etiqueta visible con: ]]></a:t>
            </a:r>
            <a:r>
              <a:rPr lang="en-US" b="1" strike="noStrike" sz="2100" spc="0" u="none" cap="none">
                <a:solidFill>
                  <a:srgbClr val="1B2438">
                    <a:alpha val="100000"/>
                  </a:srgbClr>
                </a:solidFill>
                <a:latin typeface="Calibri"/>
              </a:rPr>
              <a:t><![CDATA[nombre del produc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m2/L) y un ]]></a:t>
            </a:r>
            <a:r>
              <a:rPr lang="en-US" b="1" strike="noStrike" sz="2100" spc="0" u="none" cap="none">
                <a:solidFill>
                  <a:srgbClr val="1B2438">
                    <a:alpha val="100000"/>
                  </a:srgbClr>
                </a:solidFill>
                <a:latin typeface="Calibri"/>
              </a:rPr>
              <a:t><![CDATA[dato clave]]></a:t>
            </a:r>
            <a:r>
              <a:rPr lang="en-US" strike="noStrike" sz="2100" spc="0" u="none" cap="none">
                <a:solidFill>
                  <a:srgbClr val="1B2438">
                    <a:alpha val="100000"/>
                  </a:srgbClr>
                </a:solidFill>
                <a:latin typeface="Calibri"/>
              </a:rPr>
              <a:t><![CDATA[ (secado rapido, sin olor, cobertura total). El cliente que no quiere ser atendido puede decidir solo con la etiqueta. La etiqueta es un vendedor silencio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teleria y señalizacion en la tiend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terial PLV en punto de ven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V (Publicidad en el Lugar de Venta) incluye: ]]></a:t>
            </a:r>
            <a:r>
              <a:rPr lang="en-US" b="1" strike="noStrike" sz="2100" spc="0" u="none" cap="none">
                <a:solidFill>
                  <a:srgbClr val="1B2438">
                    <a:alpha val="100000"/>
                  </a:srgbClr>
                </a:solidFill>
                <a:latin typeface="Calibri"/>
              </a:rPr>
              <a:t><![CDATA[stops o expositores]]></a:t>
            </a:r>
            <a:r>
              <a:rPr lang="en-US" strike="noStrike" sz="2100" spc="0" u="none" cap="none">
                <a:solidFill>
                  <a:srgbClr val="1B2438">
                    <a:alpha val="100000"/>
                  </a:srgbClr>
                </a:solidFill>
                <a:latin typeface="Calibri"/>
              </a:rPr>
              <a:t><![CDATA[ de pie junto a ofertas, ]]></a:t>
            </a:r>
            <a:r>
              <a:rPr lang="en-US" b="1" strike="noStrike" sz="2100" spc="0" u="none" cap="none">
                <a:solidFill>
                  <a:srgbClr val="1B2438">
                    <a:alpha val="100000"/>
                  </a:srgbClr>
                </a:solidFill>
                <a:latin typeface="Calibri"/>
              </a:rPr>
              <a:t><![CDATA[cebalinas]]></a:t>
            </a:r>
            <a:r>
              <a:rPr lang="en-US" strike="noStrike" sz="2100" spc="0" u="none" cap="none">
                <a:solidFill>
                  <a:srgbClr val="1B2438">
                    <a:alpha val="100000"/>
                  </a:srgbClr>
                </a:solidFill>
                <a:latin typeface="Calibri"/>
              </a:rPr>
              <a:t><![CDATA[ (banderolas colgantes del techo) para señalar secciones, y ]]></a:t>
            </a:r>
            <a:r>
              <a:rPr lang="en-US" b="1" strike="noStrike" sz="2100" spc="0" u="none" cap="none">
                <a:solidFill>
                  <a:srgbClr val="1B2438">
                    <a:alpha val="100000"/>
                  </a:srgbClr>
                </a:solidFill>
                <a:latin typeface="Calibri"/>
              </a:rPr>
              <a:t><![CDATA[material de caja]]></a:t>
            </a:r>
            <a:r>
              <a:rPr lang="en-US" strike="noStrike" sz="2100" spc="0" u="none" cap="none">
                <a:solidFill>
                  <a:srgbClr val="1B2438">
                    <a:alpha val="100000"/>
                  </a:srgbClr>
                </a:solidFill>
                <a:latin typeface="Calibri"/>
              </a:rPr>
              <a:t><![CDATA[ (expositores de pequenos articulos: pinceles, espátulas, guantes). Todo el PLV debe coherente con la imagen de la tienda y renovarse periodicam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paratismo seasonal: el calendario visual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mavera (marzo-mayo): temporada de reforma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caparate de primavera transmite ]]></a:t>
            </a:r>
            <a:r>
              <a:rPr lang="en-US" b="1" strike="noStrike" sz="2100" spc="0" u="none" cap="none">
                <a:solidFill>
                  <a:srgbClr val="1B2438">
                    <a:alpha val="100000"/>
                  </a:srgbClr>
                </a:solidFill>
                <a:latin typeface="Calibri"/>
              </a:rPr>
              <a:t><![CDATA[energia y renovacion]]></a:t>
            </a:r>
            <a:r>
              <a:rPr lang="en-US" strike="noStrike" sz="2100" spc="0" u="none" cap="none">
                <a:solidFill>
                  <a:srgbClr val="1B2438">
                    <a:alpha val="100000"/>
                  </a:srgbClr>
                </a:solidFill>
                <a:latin typeface="Calibri"/>
              </a:rPr>
              <a:t><![CDATA[. Colores vivos, productos de exterior (fachadas, terrazas, jardines), herramientas de aplicacion visibles. El mensaje: "Es hora de renovar tu espacio." Se exhiben las novedades de la temporada y los colores tendencia del añ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paratismo seasonal: el calendario visual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ano (junio-agosto): proteccion y color]]></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rano, el escaparate se centra en ]]></a:t>
            </a:r>
            <a:r>
              <a:rPr lang="en-US" b="1" strike="noStrike" sz="2100" spc="0" u="none" cap="none">
                <a:solidFill>
                  <a:srgbClr val="1B2438">
                    <a:alpha val="100000"/>
                  </a:srgbClr>
                </a:solidFill>
                <a:latin typeface="Calibri"/>
              </a:rPr>
              <a:t><![CDATA[proteccion]]></a:t>
            </a:r>
            <a:r>
              <a:rPr lang="en-US" strike="noStrike" sz="2100" spc="0" u="none" cap="none">
                <a:solidFill>
                  <a:srgbClr val="1B2438">
                    <a:alpha val="100000"/>
                  </a:srgbClr>
                </a:solidFill>
                <a:latin typeface="Calibri"/>
              </a:rPr>
              <a:t><![CDATA[: pinturas para fachadas con proteccion solar, productos antihumedad, pinturas para piscinas. Colores frescos y luminosos (blancos, azules, verdes agua). El mensaje: "Protege tu hogar del vera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paratismo seasonal: el calendario visual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toño (septiembre-noviembre): tonos calido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toño trae los ]]></a:t>
            </a:r>
            <a:r>
              <a:rPr lang="en-US" b="1" strike="noStrike" sz="2100" spc="0" u="none" cap="none">
                <a:solidFill>
                  <a:srgbClr val="1B2438">
                    <a:alpha val="100000"/>
                  </a:srgbClr>
                </a:solidFill>
                <a:latin typeface="Calibri"/>
              </a:rPr>
              <a:t><![CDATA[tonos terrosos y calidos]]></a:t>
            </a:r>
            <a:r>
              <a:rPr lang="en-US" strike="noStrike" sz="2100" spc="0" u="none" cap="none">
                <a:solidFill>
                  <a:srgbClr val="1B2438">
                    <a:alpha val="100000"/>
                  </a:srgbClr>
                </a:solidFill>
                <a:latin typeface="Calibri"/>
              </a:rPr>
              <a:t><![CDATA[: ocres, tejas, mostazas, verdes oliva. El escaparate se centra en interiores: pintar habitaciones, renovar el salon. El mensaje: "Renueva tu interior." Se aprovecha la vuelta al cole para habitaciones infanti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paratismo seasonal: el calendario visual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avidad (diciembre): regalo y decoracio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caparate de Navidad es el mas comercial: ]]></a:t>
            </a:r>
            <a:r>
              <a:rPr lang="en-US" b="1" strike="noStrike" sz="2100" spc="0" u="none" cap="none">
                <a:solidFill>
                  <a:srgbClr val="1B2438">
                    <a:alpha val="100000"/>
                  </a:srgbClr>
                </a:solidFill>
                <a:latin typeface="Calibri"/>
              </a:rPr>
              <a:t><![CDATA[colores dorados, rojos y plateados]]></a:t>
            </a:r>
            <a:r>
              <a:rPr lang="en-US" strike="noStrike" sz="2100" spc="0" u="none" cap="none">
                <a:solidFill>
                  <a:srgbClr val="1B2438">
                    <a:alpha val="100000"/>
                  </a:srgbClr>
                </a:solidFill>
                <a:latin typeface="Calibri"/>
              </a:rPr>
              <a:t><![CDATA[. Sets de regalo (pintura + herramienta), packaging especial, ideas para regalar a pintores o decoradores. El mensaje: "Regala color." Es la temporada de mayor trafico y la ultima oportunidad de venta del añ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oss-merchandis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men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in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dil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roch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mal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olv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ce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merchandising para pintu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l.\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rim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si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pagrieg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or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til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átul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d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productos se colocan en las zonas calientes de la tienda (entrada y caj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ductos basicos como blancos e imprimacion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ductos de temporada, novedades y articulos de compra por impuls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erramientas pesadas y escaler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ductos rebajados y fuera de tempor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en su zona correcta de la tie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caliente (entrada/caj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fria (fondo/latera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vedades de temporad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ura blanca basic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positor de impulse en caj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mprimaciones y disolven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lores tendencia destacad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erramientas y accesorios basico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ecnica de merchandising con su objetivo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xhibicion por color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aparatismo season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oss-merchandising]]></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teleria direccion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Jerarquia visual]]></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ovar el escaparate cada estac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umentar el ticket medio con complementari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iar al cliente hasta zonas fri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rganizar el lineal de base a cim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acilitar la decision visual del cli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tienda de pinturas, los productos basicos (blancos, imprimaciones) deben colocarse en la entrada para darles mas visibili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 tienda tiene una esquina en el fondo a la derecha que los clientes casi nunca visitan. Hay expuestas imprimaciones y masillas. ¿Que tres acciones concretas harias para mejorar el trafico en esa zo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esta montando el escaparate de primavera. Señala las practicas incorrecta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loca los productos de exterior y fachada en primer plan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 la misma carteleria de la campana de Navidad porque es llamativ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rdena las pinturas por familias de color con degradado claro a oscu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ne tres mensajes diferentes en el escaparate para que haya mas informacion]]></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tua las novedades de temporada a la altura de los ojos]]></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ja el escaparate de verano con la carteleria de primavera porque aun no ha llegado jun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cinco elementos que debe tener una buena señalizacion en una tienda de pinturas, desde la entrada hasta el punto de vent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tecnicas de merchandising]]></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hibicion por co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upar por familias con degradado claro a osc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ca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 y caja: mayor trafico y vi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oss-merchandis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 rodillos + brochas j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paratismo sea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r el escaparate 4 veces a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eleria PL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ps, cebalinas y expositores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tecnicas de merchandising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merchandising-para-pinturas"/>
              </a:rPr>
              <a:t><![CDATA[Abrir el juego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erchandising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es son las 5 tecnicas clave de merchandising en pintur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erchandising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xhibicion por colores, zonas calientes/frias, carteleria y señalizacion, escaparatismo seasonal y cross-merchandis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erchandising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mo se ordenan los colores en el line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erchandising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familias (amarillos, rojos, azules...) y dentro de cada familia, de claro a oscuro. El degradado facilita la comparac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erchandising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son las zonas calien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erchandising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de mayor trafico: entrada (primeros 3 metros), recorrido principal y zona de caja. Aqui van novedades, temporada e impul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erchandising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ntas veces al año se rota el escapara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erchandising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4 veces: primavera (reformas), verano (proteccion), otoño (interiores calidos) y Navidad (regalos y decorac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merchandising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el cross-merchandis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merchandising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locar productos complementarios juntos (pintura + rodillo + cinta) para que el cliente los descubra y aumente el ticket med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Las claves del merchandising en pintur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an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el color es el primer criterio de compra del cliente. Organizar por familias con degradado claro a oscuro no es estetica: es facilitar la decision. Si el cliente encuentra rapido el tono que busca, compra mas seguro y vuelv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Las claves del merchandising en pintur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metro cuadrado vende (o n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el espacio de la tienda vale lo mismo. La entrada y la caja son oro: ahi va lo que quieres que se vea. El fondo y los laterales son plata: ahi va lo que el cliente busca a proposito. Con buena señalizacion, la plata se convierte en o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Las claves del merchandising en pintur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scaparate es tu primer vendedo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3 segundos para enganchar al viandante. Un escaparate seasonal, con un solo mensaje claro y el producto estrella visible, hace el trabajo de atraer al cliente dentro. Un escaparate desactualizado dice "esta tienda no se cu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Las claves del merchandising en pintur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mas es resolver mejo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oss-merchandising no es una tecnica de manipulacion: es una forma de resolver el caso del cliente. Si alguien compra pintura, necesita rodillo, cinta y plastico. Ponerselo junto no es vender mas: es ahorrarle tiemp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rrores frecuentes en merchandising de pintur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zclar colores sin orde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neal con colores mezclados sin criterio obliga al cliente a buscar tono por tono. Es agotador y genera frustracion. La solucion: familias agrupadas y degradado claro a oscuro. Siemp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rrores frecuentes en merchandising de pintur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rotar el escapara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caparate con la misma disposicion todo el año se vuelve invisible. El viandante deja de mirarlo. La solucion: 4 cambios al año, uno por temporada, con productos y colores acord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rrores frecuentes en merchandising de pintur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bandonar las zonas fri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zonas frias se descuidan (poca luz, sin señalizacion, productos desordenados), el cliente no llega y esos productos no se venden. La solucion: iluminar, señalizar y crear destinos con productos ganch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rrores frecuentes en merchandising de pintur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rteleria contradictor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caparate dice "Reformas de primavera" y dentro la tienda sigue con decoracion navideña, el cliente percibe descoordinacion. La solucion: carteleria coherente en toda la tienda, alineada con la tempor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erchandising de pintu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9-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9-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9-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9-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9-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erchandising de pintu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merchandising-para-pinturas"/>
              </a:rPr>
              <a:t><![CDATA[Tecnicas de merchandising para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9-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9-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las tecnicas de merchandising para pinturas. Practica aplicandolas en tu tienda: recorre los pasillos y verifica zonas, carteleria y cross-merchandising.]]></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xhibicion por colores (seccion 1), zonas calientes y frias (seccion 2) y escaparatismo seasonal (seccion 4). Vuelve a intentar los ejercici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2026-10-31T04:02:09Z</dcterms:created>
  <dcterms:modified xsi:type="dcterms:W3CDTF">2026-10-31T04:02:09Z</dcterms:modified>
  <dc:title>Tecnicas de merchandising para pinturas</dc:title>
  <dc:description>Presentación editable del OA «Tecnicas de merchandising para pinturas». Enlace: https://pinturasespecializadas.lumbre.lat/object/tecnicas-de-merchandising-para-pinturas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