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presProps" Target="presProps.xml"/>
  <Relationship Id="rId98" Type="http://schemas.openxmlformats.org/officeDocument/2006/relationships/viewProps" Target="viewProps.xml"/>
  <Relationship Id="rId9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ablero-de-control-del-encargado-que-medir-y-como-leerl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ablero-de-control-del-encargado-que-medir-y-como-leerl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ero de control del encargado: qué medir y cómo leerlo» (2 de 5).]]></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ero de control del encargado: qué medir y cómo leerlo» (3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ero de control del encargado: qué medir y cómo leerlo» (4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ero de control del encargado: qué medir y cómo leerlo» (5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Tres familias de indicadores y una regla de lectura» (2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Tres familias de indicadores y una regla de lectura»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tres-famili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tres filas que compara indicadores comerciales, operativos y de servicio, con la pregunta que responde cada familia y lo que no permite concl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s tres familias se necesitan. Un tablero solo comercial compra ventas con margen y con servicio; uno solo operativo mide esfuerzo sin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ablero-de-control-del-encargado-que-medir-y-como-leerlo]]></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sponde a la disponibilidad operativa; no permite saber cuántas ventas se perdieron fuera d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otura registrada mide líneas que no se pudieron servir, es decir, disponibilidad operativa. No mide la demanda perdida completa: el cliente que se va sin decir nada o que compra en otra tienda no aparece en el registro. Tampoco dice si el problema es de proveedor, de previsión o de una promoción inesperada; eso exige cruzar el dato con pedidos y repos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familias del apartado 1 y límite de lectura de las roturas en el apartad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ablero-de-control-del-encargado-que-medir-y-como-leerlo]]></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 ficha de un indicador: seis campos que evitan discusiones» (2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 ficha de un indicador: seis campos que evitan discusiones» (3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ficha-indicado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seis pasos para construir un indicador: decidir qué decisión permite, escribir la fórmula, localizar la fuente, fijar la frecuencia, asignar responsable y redactar la lectura corr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ficha se escribe antes de mirar el primer dato. Si la fórmula no se puede explicar en una frase, todavía no hay indic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ablero-de-control-del-encargado-que-medir-y-como-leerlo]]></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órmula · fr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tan la fórmula y la frecuencia. Sin fórmula, cada persona calcula una cosa; sin frecuencia, se comparan periodos distintos y aparecen variaciones que no significan nada. La definición y la lectura correcta completan la ficha, junto con la fuente y el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is campos de la ficha del apartad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ablero-de-control-del-encargado-que-medir-y-como-leerlo]]></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Ocho indicadores plausibles para una tienda de pinturas» (2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Ocho indicadores plausibles para una tienda de pinturas» (3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ocho-indicador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cinco filas que agrupa los ocho indicadores propuestos en comerciales, de margen, de conversión, de disponibilidad y de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Ocho indicadores agrupados por la decisión que abren. La tabla completa, con fórmula y fuente, está en la herramienta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ablero-de-control-del-encargado-que-medir-y-como-leerlo]]></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Ocho indicadores plausibles para una tienda de pinturas» (2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Ocho indicadores plausibles para una tienda de pinturas» (3 de 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icket medio → Ventas netas divididas entre número de ticket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rgen bruto → Ventas netas menos coste de lo ven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versión de presupuestos → Presupuestos aceptados divididos entre emit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oturas relevantes → Líneas no servidas divididas entre líneas solicit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umplimiento de entregas → Entregas en fecha comprometida divididas entre compromet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voluciones → Importe devuelto dividido entre ventas n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órmulas de los ocho indicadores del apartado 3 y de la herramienta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ablero-de-control-del-encargado-que-medir-y-como-leerl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Cómo se lee cada indicador y qué no permite concluir» (2 de 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Cómo se lee cada indicador y qué no permite concluir» (3 de 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ablero-de-control-del-encargado-que-medir-y-como-leerl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ablero-de-control-del-encargado-que-medir-y-como-leerl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ablero-de-control-del-encargado-que-medir-y-como-leerlo]]></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ablero-de-control-del-encargado-que-medir-y-como-leerlo]]></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78 euros (tolerancia ±0.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12.480 dividido entre 160 es 78 euros por ticket. El cálculo es correcto, pero no autoriza a decir que la tienda «va mejor»: falta comparar con la semana anterior, con el mix de clientes y con el margen. Un ticket medio alto puede convivir con menos clientes y menos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órmula del ticket medio y regla de lectura del apartad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ablero-de-control-del-encargado-que-medir-y-como-leerlo]]></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Métricas que premian lo que no quieres» (2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Métricas que premian lo que no quieres» (3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metrica-y-contrapes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medir minutos por cliente, que premia despachar rápido, y medir incidencias por causa y tiempo de resolución, que muestra dónde falla el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misma necesidad de rapidez se puede medir de dos maneras. Una premia esconder el problema; la otra lo hace vi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ablero-de-control-del-encargado-que-medir-y-como-leerl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educe la espera, pero no mejora por sí solo la calidad: puede aumentar los errores de preparación, las devoluciones y las reclamaciones. El tiempo de atención es un dato útil si se acompaña de un indicador de incidencias y de una muestra de calidad. Como métrica principal y aislada, premia despachar, no resolv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y contraste con la idea de medir tiempo por cliente del OA 2851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ablero-de-control-del-encargado-que-medir-y-como-leerl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Ejemplo resuelto: leer una semana del tablero» (2 de 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Ejemplo resuelto: leer una semana del tablero» (3 de 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la semana 12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1. Calcula las variaciones con la misma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entas: 14.200 - 13.500 = 700 euros, un 5,2 % más. Tickets: 190 - 200 = -10, un 5,0 % menos. Ticket medio: 14.200 / 190 = 74,74 euros frente a 13.500 / 200 = 67,50, un 10,7 % más. Margen: 14.200 x 31,2 % = 4.430,40 euros frente a 13.500 x 32,8 % = 4.428,00. El margen en euros queda casi plano mientras las ventas sub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ablero-de-control-del-encargado-que-medir-y-como-leerlo]]></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la semana 12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2. Separa volumen, precio y mezc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vende más importe con menos tickets: el ticket medio sube. Eso puede venir de precios más altos, de clientes que compran más litros por visita o de una mezcla con producto más caro. No se puede saber con el dato agregado; hace falta el desglose por familia y por tipo de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ablero-de-control-del-encargado-que-medir-y-como-leerlo]]></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la semana 12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3. Cruza con servicio y op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roturas pasan de 9 a 14 líneas, las incidencias de 4 a 7 y las devoluciones de 210 a 320 euros (del 1,6 % al 2,3 % de las ventas). La conversión de presupuestos baja del 50 % al 37,5 %. El patrón es compatible con más venta de bajo margen, falta de referencias clave y seguimiento comercial más débil; son hipótesis, no cau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ablero-de-control-del-encargado-que-medir-y-como-leerlo]]></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la semana 12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4. Convierte la lectura en tres tarea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imera: desglosar el margen por familia para comprobar si el crecimiento se compró con descuento. Segunda: revisar las 14 roturas y ver cuántas eran referencias de alta rotación. Tercera: llamar a los 15 presupuestos no aceptados y registrar el motivo. Cada tarea con responsable y fecha; la causa se escribe cuando haya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ablero-de-control-del-encargado-que-medir-y-como-leerl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margen en euros queda casi plano mientras las ventas suben; hay que comprobar precio, mezcla y descuentos antes de hablar de mej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ventas suben 700 euros y el margen en euros apenas cambia (4.430,40 frente a 4.428,00), aunque el porcentaje de margen cae 1,6 puntos. Esa combinación sostiene la hipótesis de crecimiento con menos rentabilidad, pero no la demuestra: falta desglose. Las incidencias suben, pero no se sabe si empeoró el servicio o mejoró el registro. La conversión bajó con 24 presupuestos, no con menos presupuestos: se emitieron más y se aceptaron menos en propor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álculos del ejemplo del apartado 6 y límites de lectura del apartad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ablero-de-control-del-encargado-que-medir-y-como-leerl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Opción múltiple»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Rutina del tablero: qué delegar y cuándo escalar» (2 de 3).]]></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Rutina del tablero: qué delegar y cuándo escalar» (3 de 3).]]></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implantar el tablero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1. Elige seis u ocho indicad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s comerciales, dos operativos y dos de servicio como mínimo. Si un indicador no abre ninguna decisión, no entra. Si dos miden lo mismo, se que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ablero-de-control-del-encargado-que-medir-y-como-leerlo]]></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implantar el tablero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2. Escribe la ficha antes del primer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finición, fórmula, fuente, frecuencia, responsable y lectura correcta. Acuerda con dirección qué campos son obligatorios y cuáles quedan pendientes de vali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ablero-de-control-del-encargado-que-medir-y-como-leerlo]]></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implantar el tablero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3. Fija la rutina y el so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hoja compartida o el cuaderno de la tienda, con fecha de actualización. Diario para efectivo y roturas; semanal para el resto. Sin reunión, el tablero no se le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ablero-de-control-del-encargado-que-medir-y-como-leerlo]]></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implantar el tablero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4. Define las señales de esca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es semanas de tendencia, caída de margen, rotura de referencia clave, diferencia de caja sin explicar o discrepancia entre fuentes. La señal se escribe antes de que ocu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ablero-de-control-del-encargado-que-medir-y-como-leerlo]]></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ontar el efectivo y comprobar el cierre de caja. → Di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visar las líneas no servidas y las referencias críticas. → Di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mparar las ocho fichas con la semana anterior. → Sem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lamar a los presupuestos no aceptados y registrar el motivo. → Sem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visar si las definiciones y las fuentes siguen siendo válidas. → Mens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Decidir qué indicador se retira porque ya no abre ninguna decisión. → Mens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utina diaria, semanal y mensual del apartado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tablero-de-control-del-encargado-que-medir-y-como-leerlo]]></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ablero-de-control-del-encargado-que-medir-y-como-leerlo]]></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ablero-de-control-del-encargado-que-medir-y-como-leerlo]]></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ablero-de-control-del-encargado-que-medir-y-como-leerlo]]></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ablero-de-control-del-encargado-que-medir-y-como-leerlo]]></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ablero-de-control-del-encargado-que-medir-y-como-leerlo]]></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ablero-de-control-del-encargado-que-medir-y-como-leerlo]]></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indicador y pregunta que 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ablero-de-control-del-encargado-que-medir-y-como-leerlo]]></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indicador y pregunta que 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ablero-de-control-del-encargado-que-medir-y-como-leerlo]]></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is campos tiene la ficha de un indic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finición, fórmula, fuente, frecuencia, responsable y lectura corr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ablero-de-control-del-encargado-que-medir-y-como-leerlo]]></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mide el margen bruto y qué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ide lo que queda tras el coste del producto. No es el efectivo disponible ni incluye todos los ga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ablero-de-control-del-encargado-que-medir-y-como-leerlo]]></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s peligroso medir minutos por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premia despachar rápido y castiga explicar, comprobar el color y resolver dudas; el tiempo baja y los errores sub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ablero-de-control-del-encargado-que-medir-y-como-leerlo]]></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indica una rotura registrada y qué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Indica una línea que no se pudo servir. No mide la demanda perdida que nunca llegó a pregu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ablero-de-control-del-encargado-que-medir-y-como-leerlo]]></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puede comparar un indic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el mismo periodo, la misma fuente, una base similar y el mismo criterio de cál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ablero-de-control-del-encargado-que-medir-y-como-leerlo]]></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escala un indic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la tendencia dura tres semanas, contradice la fuente oficial o exige un límite que el encargado no 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ablero-de-control-del-encargado-que-medir-y-como-leerlo]]></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sabes qué mide tu tabl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tablero-de-control-del-encargado-que-medir-y-como-leerlo]]></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sabes qué mide tu tablero?» (2 de 2).]]></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4).]]></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4).]]></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3313" r:id="rId1"/>
    <p:sldLayoutId id="2482433314" r:id="rId2"/>
    <p:sldLayoutId id="2482433315" r:id="rId3"/>
    <p:sldLayoutId id="248243331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11519db4335fd950ca7ae0ec6db4ff731f7d7ff7792cefc1.jpg"/>
  <Relationship Id="rId3" Type="http://schemas.openxmlformats.org/officeDocument/2006/relationships/hyperlink" Target="https://pinturasespecializadas.lumbre.lat/object/tablero-de-control-del-encargado-que-medir-y-como-leerl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tres-familias2.jpg"/>
  <Relationship Id="rId3" Type="http://schemas.openxmlformats.org/officeDocument/2006/relationships/hyperlink" Target="https://pinturasespecializadas.lumbre.lat/object/tablero-de-control-del-encargado-que-medir-y-como-leerlo" TargetMode="External"/>
  <Relationship Id="rId4" Type="http://schemas.openxmlformats.org/officeDocument/2006/relationships/hyperlink" Target="https://pinturasespecializadas.lumbre.lat/object/tablero-de-control-del-encargado-que-medir-y-como-leerlo"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ficha-indicador3.jpg"/>
  <Relationship Id="rId3" Type="http://schemas.openxmlformats.org/officeDocument/2006/relationships/hyperlink" Target="https://pinturasespecializadas.lumbre.lat/object/tablero-de-control-del-encargado-que-medir-y-como-leerlo" TargetMode="External"/>
  <Relationship Id="rId4" Type="http://schemas.openxmlformats.org/officeDocument/2006/relationships/hyperlink" Target="https://pinturasespecializadas.lumbre.lat/object/tablero-de-control-del-encargado-que-medir-y-como-leerlo"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ocho-indicadores4.jpg"/>
  <Relationship Id="rId3" Type="http://schemas.openxmlformats.org/officeDocument/2006/relationships/hyperlink" Target="https://pinturasespecializadas.lumbre.lat/object/tablero-de-control-del-encargado-que-medir-y-como-leerlo" TargetMode="External"/>
  <Relationship Id="rId4" Type="http://schemas.openxmlformats.org/officeDocument/2006/relationships/hyperlink" Target="https://pinturasespecializadas.lumbre.lat/object/tablero-de-control-del-encargado-que-medir-y-como-leerlo"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metrica-y-contrapeso9.jpg"/>
  <Relationship Id="rId3" Type="http://schemas.openxmlformats.org/officeDocument/2006/relationships/hyperlink" Target="https://pinturasespecializadas.lumbre.lat/object/tablero-de-control-del-encargado-que-medir-y-como-leerlo" TargetMode="External"/>
  <Relationship Id="rId4" Type="http://schemas.openxmlformats.org/officeDocument/2006/relationships/hyperlink" Target="https://pinturasespecializadas.lumbre.lat/object/tablero-de-control-del-encargado-que-medir-y-como-leerlo" TargetMode="External"/>
  <Relationship Id="rId5"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hyperlink" Target="https://pinturasespecializadas.lumbre.lat/object/tablero-de-control-del-encargado-que-medir-y-como-leerlo" TargetMode="External"/>
  <Relationship Id="rId4"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tablero-de-control-del-encargado-que-medir-y-como-leerlo" TargetMode="External"/>
  <Relationship Id="rId3" Type="http://schemas.openxmlformats.org/officeDocument/2006/relationships/notesSlide" Target="../notesSlides/notesSlide9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able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tro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carga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edi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eerl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tablero-de-control-del-encargado-que-medir-y-como-leerlo"/>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leccionar entre seis y diez indicadores comerciales, operativos y de servicio, definir su fórmula, fuente, frecuencia y responsable, y leer cada dato sin convertirlo en una conclusión que no sostiene.]]></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control de gestión para el encargado de una tienda de pinturas. Enseña a construir un tablero útil, a distinguir el dato de la conclusión y a detectar métricas que premian malas prácticas, sin fijar objetivos que correspondan a direcc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tablero de indicadores · control de gestión · métricas · tienda de pinturas · encargado · toma de decision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ero de control del encargado: qué medir y cómo leerl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tes, 9:10, tienda de la Tienda Centro. Dirección pide para el viernes «un cuadro con lo importante de la semana». En la mesa hay cuatro versiones del mismo dato: el cierre del TPV marca 14.200 euros, la hoja del almacén habla de 13.980, un compañero insiste en que «hemos vendido más» y el WhatsApp del profesional dice que le faltan seis bo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ero de control del encargado: qué medir y cómo leerl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4]]></a:t>
            </a:r>
          </a:p>
        </p:txBody>
      </p:sp>
      <p:sp>
        <p:nvSpPr>
          <p:cNvPr id="7" name="" descr=""/>
          <p:cNvSpPr/>
          <p:nvPr/>
        </p:nvSpPr>
        <p:spPr>
          <a:xfrm>
            <a:off x="514350" y="2867025"/>
            <a:ext cx="8115300" cy="14954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867025"/>
            <a:ext cx="38100" cy="14954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ie miente. Cada número se calculó con otra fórmula, otra fuente y otro periodo. El problema no es la falta de datos: es que no existe una definición compartida ni una lectura acordada. Este OA construye ese tablero y, sobre todo, enseña qué no se puede concluir con cada cifra.]]></a:t>
            </a:r>
          </a:p>
        </p:txBody>
      </p:sp>
      <p:sp>
        <p:nvSpPr>
          <p:cNvPr id="10" name=""/>
          <p:cNvSpPr txBox="1"/>
          <p:nvPr/>
        </p:nvSpPr>
        <p:spPr>
          <a:xfrm>
            <a:off x="685800" y="29432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1" name=""/>
          <p:cNvSpPr txBox="1"/>
          <p:nvPr/>
        </p:nvSpPr>
        <p:spPr>
          <a:xfrm>
            <a:off x="685800" y="33432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leccionar entre seis y diez indicadores comerciales, operativos y de servicio, definir su fórmula, fuente, frecuencia y responsable, y leer cada dato sin convertirlo en una conclusión que no sostie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ero de control del encargado: qué medir y cómo leerl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general: el método de dirección que sirve en cualquier tienda. No es, por sí solo, una norma de Pinturas Especializada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mplo hipotético: las situaciones, cifras e importes marcados como ficticios sirven para practicar; no son datos de la empres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lítica verificada de Pinturas Especializadas: solo aparece cuando consta en el material interno citado; si no consta, se dice expresamen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ero de control del encargado: qué medir y cómo leerl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ámetro pendiente de validación: los límites, importes, horarios y facultades que debe fijar dirección quedan como campos, nunca como normas inventad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ero de control del encargado: qué medir y cómo leerl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4]]></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Qué indicadores exige dirección, con qué definición exacta y con qué periodicidad. Los objetivos o umbrales de cada indicador, que no se fijan en esta lección. La fuente oficial de cada dato y quién tiene permiso para extraerlo y corregirlo. El destinatario, el formato y la fecha de entrega del cuadro semanal de tien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Tres familias de indicadores y una regla de lectur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tablero de tienda se organiza en tres familias que no se sustituyen entre sí. Los ]]></a:t>
            </a:r>
            <a:r>
              <a:rPr lang="en-US" b="1" strike="noStrike" sz="2100" spc="0" u="none" cap="none">
                <a:solidFill>
                  <a:srgbClr val="1B2438">
                    <a:alpha val="100000"/>
                  </a:srgbClr>
                </a:solidFill>
                <a:latin typeface="Calibri"/>
              </a:rPr>
              <a:t><![CDATA[comerciales]]></a:t>
            </a:r>
            <a:r>
              <a:rPr lang="en-US" strike="noStrike" sz="2100" spc="0" u="none" cap="none">
                <a:solidFill>
                  <a:srgbClr val="1B2438">
                    <a:alpha val="100000"/>
                  </a:srgbClr>
                </a:solidFill>
                <a:latin typeface="Calibri"/>
              </a:rPr>
              <a:t><![CDATA[ responden a qué se vende y con qué rentabilidad: ventas, ticket medio, margen. Los ]]></a:t>
            </a:r>
            <a:r>
              <a:rPr lang="en-US" b="1" strike="noStrike" sz="2100" spc="0" u="none" cap="none">
                <a:solidFill>
                  <a:srgbClr val="1B2438">
                    <a:alpha val="100000"/>
                  </a:srgbClr>
                </a:solidFill>
                <a:latin typeface="Calibri"/>
              </a:rPr>
              <a:t><![CDATA[operativos]]></a:t>
            </a:r>
            <a:r>
              <a:rPr lang="en-US" strike="noStrike" sz="2100" spc="0" u="none" cap="none">
                <a:solidFill>
                  <a:srgbClr val="1B2438">
                    <a:alpha val="100000"/>
                  </a:srgbClr>
                </a:solidFill>
                <a:latin typeface="Calibri"/>
              </a:rPr>
              <a:t><![CDATA[ responden a si la tienda puede cumplir: roturas, recepciones con diferencia, entregas fuera de plazo. Los ]]></a:t>
            </a:r>
            <a:r>
              <a:rPr lang="en-US" b="1" strike="noStrike" sz="2100" spc="0" u="none" cap="none">
                <a:solidFill>
                  <a:srgbClr val="1B2438">
                    <a:alpha val="100000"/>
                  </a:srgbClr>
                </a:solidFill>
                <a:latin typeface="Calibri"/>
              </a:rPr>
              <a:t><![CDATA[de servicio]]></a:t>
            </a:r>
            <a:r>
              <a:rPr lang="en-US" strike="noStrike" sz="2100" spc="0" u="none" cap="none">
                <a:solidFill>
                  <a:srgbClr val="1B2438">
                    <a:alpha val="100000"/>
                  </a:srgbClr>
                </a:solidFill>
                <a:latin typeface="Calibri"/>
              </a:rPr>
              <a:t><![CDATA[ responden a qué le ocurre al cliente: incidencias, devoluciones, reclamaciones y su caus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Tres familias de indicadores y una regla de lectur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de lectura es siempre la misma: ]]></a:t>
            </a:r>
            <a:r>
              <a:rPr lang="en-US" b="1" strike="noStrike" sz="2100" spc="0" u="none" cap="none">
                <a:solidFill>
                  <a:srgbClr val="1B2438">
                    <a:alpha val="100000"/>
                  </a:srgbClr>
                </a:solidFill>
                <a:latin typeface="Calibri"/>
              </a:rPr>
              <a:t><![CDATA[un indicador es una señal, no una sentencia]]></a:t>
            </a:r>
            <a:r>
              <a:rPr lang="en-US" strike="noStrike" sz="2100" spc="0" u="none" cap="none">
                <a:solidFill>
                  <a:srgbClr val="1B2438">
                    <a:alpha val="100000"/>
                  </a:srgbClr>
                </a:solidFill>
                <a:latin typeface="Calibri"/>
              </a:rPr>
              <a:t><![CDATA[. Antes de opinar hay que saber qué mide, sobre qué base y en qué periodo. Un aumento de ventas puede venir de un descuento que destruye margen; una caída de tickets puede ser la retirada de clientes pequeños o el efecto de agrupar compras. La cifra sola no elige entre esas explicacion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Tres familias de indicadores y una regla de lectur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revisar: que las tres familias estén representadas y que ninguna se mida solo porque es fácil. Qué preguntar: quién produjo el dato y con qué definición. Qué decidir: qué indicador abre una conversación esta semana. Qué registrar: la definición y la fecha de la última revisión. Qué delegar: la extracción, nunca la interpretación. Cuándo escalar: cuando el dato contradice la fuente oficial o afecta a una política que no es tuy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Tres familias de indicadores y una regla de lectura]]></a:t>
            </a:r>
          </a:p>
        </p:txBody>
      </p:sp>
      <p:pic>
        <p:nvPicPr>
          <p:cNvPr id="3" name="" descr="Matriz de tres filas que compara indicadores comerciales, operativos y de servicio, con la pregunta que responde cada familia y lo que no permite concluir.">
            <a:hlinkClick r:id="rId3" tooltip="Matriz de tres filas que compara indicadores comerciales, operativos y de servicio, con la pregunta que responde cada familia y lo que no permite concluir."/>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s tres familias se necesitan. Un tablero solo comercial compra ventas con margen y con servicio; uno solo operativo mide esfuerzo sin resulta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tablero-de-control-del-encargado-que-medir-y-como-leerlo"/>
              </a:rPr>
              <a:t><![CDATA[Ver imagen original en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Tres familias de indicadores y una regla de lectur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rotura de stock de una referencia de imprimación sube de 9 a 14 líneas no servidas en una semana. ¿Qué pregunta responde ese indicador y qué no permite concluir?]]></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sponde a cuánto margen deja la imprimación; no permite saber si el cliente compró otra marca.]]></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sponde a la disponibilidad operativa; no permite saber cuántas ventas se perdieron fuera del registr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4]]></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sponde a la satisfacción del cliente; no permite saber si el proveedor cumple plazos.]]></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sponde a la productividad del almacén; no permite saber si el mostrador vende bi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ficha de un indicador: seis campos que evitan discusion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personas pueden decir «las devoluciones han subido» y estar hablando de cosas distintas: una cuenta unidades, otra euros; una mira la semana natural, otra la semana de cierre; una incluye cambios de color y otra solo reembolsos. La ficha de indicador elimina esa ambigüedad con seis campos: ]]></a:t>
            </a:r>
            <a:r>
              <a:rPr lang="en-US" b="1" strike="noStrike" sz="2100" spc="0" u="none" cap="none">
                <a:solidFill>
                  <a:srgbClr val="1B2438">
                    <a:alpha val="100000"/>
                  </a:srgbClr>
                </a:solidFill>
                <a:latin typeface="Calibri"/>
              </a:rPr>
              <a:t><![CDATA[definición, fórmula, fuente, frecuencia, responsable y lectura correcta]]></a:t>
            </a:r>
            <a:r>
              <a:rPr lang="en-US" strike="noStrike" sz="2100" spc="0" u="none" cap="none">
                <a:solidFill>
                  <a:srgbClr val="1B2438">
                    <a:alpha val="100000"/>
                  </a:srgbClr>
                </a:solidFill>
                <a:latin typeface="Calibri"/>
              </a:rPr>
              <a:t><![CDAT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ficha de un indicador: seis campos que evitan discusion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t>
            </a:r>
            <a:r>
              <a:rPr lang="en-US" b="1" strike="noStrike" sz="2100" spc="0" u="none" cap="none">
                <a:solidFill>
                  <a:srgbClr val="1B2438">
                    <a:alpha val="100000"/>
                  </a:srgbClr>
                </a:solidFill>
                <a:latin typeface="Calibri"/>
              </a:rPr>
              <a:t><![CDATA[fórmula]]></a:t>
            </a:r>
            <a:r>
              <a:rPr lang="en-US" strike="noStrike" sz="2100" spc="0" u="none" cap="none">
                <a:solidFill>
                  <a:srgbClr val="1B2438">
                    <a:alpha val="100000"/>
                  </a:srgbClr>
                </a:solidFill>
                <a:latin typeface="Calibri"/>
              </a:rPr>
              <a:t><![CDATA[ debe nombrar numerador y denominador. «Devoluciones» no es un indicador; «importe devuelto dividido entre ventas netas del mismo periodo» sí lo es. La ]]></a:t>
            </a:r>
            <a:r>
              <a:rPr lang="en-US" b="1" strike="noStrike" sz="2100" spc="0" u="none" cap="none">
                <a:solidFill>
                  <a:srgbClr val="1B2438">
                    <a:alpha val="100000"/>
                  </a:srgbClr>
                </a:solidFill>
                <a:latin typeface="Calibri"/>
              </a:rPr>
              <a:t><![CDATA[fuente]]></a:t>
            </a:r>
            <a:r>
              <a:rPr lang="en-US" strike="noStrike" sz="2100" spc="0" u="none" cap="none">
                <a:solidFill>
                  <a:srgbClr val="1B2438">
                    <a:alpha val="100000"/>
                  </a:srgbClr>
                </a:solidFill>
                <a:latin typeface="Calibri"/>
              </a:rPr>
              <a:t><![CDATA[ debe ser única y verificable: el cierre del TPV, el registro de recepciones o la hoja de incidencias. Si dos fuentes discrepan, no se elige la que gusta: se investiga la diferencia. La ]]></a:t>
            </a:r>
            <a:r>
              <a:rPr lang="en-US" b="1" strike="noStrike" sz="2100" spc="0" u="none" cap="none">
                <a:solidFill>
                  <a:srgbClr val="1B2438">
                    <a:alpha val="100000"/>
                  </a:srgbClr>
                </a:solidFill>
                <a:latin typeface="Calibri"/>
              </a:rPr>
              <a:t><![CDATA[frecuencia]]></a:t>
            </a:r>
            <a:r>
              <a:rPr lang="en-US" strike="noStrike" sz="2100" spc="0" u="none" cap="none">
                <a:solidFill>
                  <a:srgbClr val="1B2438">
                    <a:alpha val="100000"/>
                  </a:srgbClr>
                </a:solidFill>
                <a:latin typeface="Calibri"/>
              </a:rPr>
              <a:t><![CDATA[ depende de la decisión: el efectivo se mira a diario; el margen, semanalmente; la definición del indicador, una vez al trimestre. El ]]></a:t>
            </a:r>
            <a:r>
              <a:rPr lang="en-US" b="1" strike="noStrike" sz="2100" spc="0" u="none" cap="none">
                <a:solidFill>
                  <a:srgbClr val="1B2438">
                    <a:alpha val="100000"/>
                  </a:srgbClr>
                </a:solidFill>
                <a:latin typeface="Calibri"/>
              </a:rPr>
              <a:t><![CDATA[responsable]]></a:t>
            </a:r>
            <a:r>
              <a:rPr lang="en-US" strike="noStrike" sz="2100" spc="0" u="none" cap="none">
                <a:solidFill>
                  <a:srgbClr val="1B2438">
                    <a:alpha val="100000"/>
                  </a:srgbClr>
                </a:solidFill>
                <a:latin typeface="Calibri"/>
              </a:rPr>
              <a:t><![CDATA[ es quien responde de que el dato exista y sea correcto, no quien lo suf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ficha de un indicador: seis campos que evitan discusion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preguntar antes de usar un indicador: ¿qué decisión permite tomar?, ¿qué excluye?, ¿qué pasa si el denominador es pequeño?, ¿quién puede cambiarlo? Qué registrar: la versión de la definición y la fecha. Qué delegar: la extracción y el primer control de cuadre. Cuándo escalar: si la fuente oficial no está disponible o si el indicador se usa para evaluar a una persona sin haber acordado antes su defini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ficha de un indicador: seis campos que evitan discusiones]]></a:t>
            </a:r>
          </a:p>
        </p:txBody>
      </p:sp>
      <p:pic>
        <p:nvPicPr>
          <p:cNvPr id="3" name="" descr="Flujo de seis pasos para construir un indicador: decidir qué decisión permite, escribir la fórmula, localizar la fuente, fijar la frecuencia, asignar responsable y redactar la lectura correcta.">
            <a:hlinkClick r:id="rId3" tooltip="Flujo de seis pasos para construir un indicador: decidir qué decisión permite, escribir la fórmula, localizar la fuente, fijar la frecuencia, asignar responsable y redactar la lectura correcta."/>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ficha se escribe antes de mirar el primer dato. Si la fórmula no se puede explicar en una frase, todavía no hay indicado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tablero-de-control-del-encargado-que-medir-y-como-leerlo"/>
              </a:rPr>
              <a:t><![CDATA[Ver imagen original en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ficha de un indicador: seis campos que evitan discus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4]]></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ato no es la conclus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ventas suben un 5 %» es un dato. «La tienda va mejor» es una conclusión que necesita margen, tráfico, ticket y servicio. «Hay que bajar precios» es una decisión que necesita aún más evidencia. El tablero sirve para separar los tres niveles, no para saltar del primero al tercero en la misma fra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La ficha de un indicador: seis campos que evitan discusione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icha de un indicador tiene seis campos: definición, ___, fuente, ___, responsable y lectura correcta. La fórmula debe nombrar numerador y denominador; la fuente debe ser única y verificab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Ocho indicadores plausibles para una tienda de pintur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ce falta medir todo. Un tablero manejable para una tienda como las de Pinturas Especializadas puede cubrir las tres familias con ocho indicadores, cada uno con una decisión asociada. Esta selección es una ]]></a:t>
            </a:r>
            <a:r>
              <a:rPr lang="en-US" b="1" strike="noStrike" sz="2100" spc="0" u="none" cap="none">
                <a:solidFill>
                  <a:srgbClr val="1B2438">
                    <a:alpha val="100000"/>
                  </a:srgbClr>
                </a:solidFill>
                <a:latin typeface="Calibri"/>
              </a:rPr>
              <a:t><![CDATA[propuesta didáctica]]></a:t>
            </a:r>
            <a:r>
              <a:rPr lang="en-US" strike="noStrike" sz="2100" spc="0" u="none" cap="none">
                <a:solidFill>
                  <a:srgbClr val="1B2438">
                    <a:alpha val="100000"/>
                  </a:srgbClr>
                </a:solidFill>
                <a:latin typeface="Calibri"/>
              </a:rPr>
              <a:t><![CDATA[, no una norma de la empresa ni una lista de objetivo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Ocho indicadores plausibles para una tienda de pintur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lección sigue tres criterios: que el dato exista o se pueda registrar sin inventar una pantalla; que el encargado pueda actuar sobre él en una o dos semanas; y que no empuje a nadie a hacer lo contrario de lo que se busca. Quedan fuera, por ahora, métricas de vanidad como el número de seguidores o el número de presupuestos emitidos sin seguimient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Ocho indicadores plausibles para una tienda de pintur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revisar: que cada indicador tenga una persona y una fuente. Qué preguntar: qué parte del negocio queda fuera. Qué decidir: cuáles se miran a diario y cuáles en el cierre semanal. Qué registrar: la lista con su versión. Qué delegar: la extracción de cada bloque. Cuándo escalar: cuando dirección pida un indicador cuya fuente no existe o cuya definición no está acordad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Ocho indicadores plausibles para una tienda de pinturas]]></a:t>
            </a:r>
          </a:p>
        </p:txBody>
      </p:sp>
      <p:pic>
        <p:nvPicPr>
          <p:cNvPr id="3" name="" descr="Matriz de cinco filas que agrupa los ocho indicadores propuestos en comerciales, de margen, de conversión, de disponibilidad y de servicio.">
            <a:hlinkClick r:id="rId3" tooltip="Matriz de cinco filas que agrupa los ocho indicadores propuestos en comerciales, de margen, de conversión, de disponibilidad y de servicio."/>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Ocho indicadores agrupados por la decisión que abren. La tabla completa, con fórmula y fuente, está en la herramienta de trabaj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tablero-de-control-del-encargado-que-medir-y-como-leerlo"/>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Ocho indicadores plausibles para una tienda de pintur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tas netas: ventas brutas menos devoluciones y descuentos del periodo. Responde al volumen, no a la rentabilidad.]]></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cket medio: ventas netas divididas entre el número de tickets. Sube si se pierden clientes pequeños o si se agrupan compra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gen bruto: ventas netas menos el coste de lo vendido. Necesita un coste actualizado; no es el efectivo de la caja.]]></a:t>
            </a:r>
          </a:p>
        </p:txBody>
      </p:sp>
      <p:sp>
        <p:nvSpPr>
          <p:cNvPr id="13" name=""/>
          <p:cNvSpPr txBox="1"/>
          <p:nvPr/>
        </p:nvSpPr>
        <p:spPr>
          <a:xfrm>
            <a:off x="514350" y="33909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sión de presupuestos: presupuestos aceptados divididos entre los emitidos en el mismo periodo. Con pocos presupuestos, un caso mueve el porcentaj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Ocho indicadores plausibles para una tienda de pintur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turas relevantes: líneas no servidas divididas entre líneas solicitadas. Solo recoge la demanda que llegó a preguntar.]]></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cidencias registradas: número y tipo de incidencias del periodo. Más registros pueden significar más transparencia, no peor servicio.]]></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voluciones: importe devuelto dividido entre ventas netas. Hay que separar defecto, error de preparación y cambio de opin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Ocho indicadores plausibles para una tienda de pintur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mplimiento de entregas: pedidos entregados en la fecha comprometida divididos entre pedidos comprometidos. Se puede inflar prometiendo plazos largo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Ocho indicadores plausibles para una tienda de pintur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indicador con su fórmula correc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icket medi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argen brut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versión de presupuesto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oturas relevantes]]></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umplimiento de entregas]]></a:t>
            </a:r>
          </a:p>
        </p:txBody>
      </p:sp>
      <p:sp>
        <p:nvSpPr>
          <p:cNvPr id="15"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Devolucion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ntas netas menos coste de lo vendido]]></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supuestos aceptados divididos entre emitidos]]></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íneas no servidas divididas entre líneas solicitadas]]></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tregas en fecha comprometida divididas entre comprometidas]]></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Importe devuelto dividido entre ventas netas]]></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Ventas netas divididas entre número de ticke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ómo se lee cada indicador y qué no permite conclu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abla siguiente es el corazón de la lección: para cada indicador, una lectura defendible y un límite explícito. El límite no es un matiz académico; es lo que impide que una reunión de quince minutos se convierta en una discusión sobre interpretacion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ómo se lee cada indicador y qué no permite conclu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trampas frecuentes. La primera es ]]></a:t>
            </a:r>
            <a:r>
              <a:rPr lang="en-US" b="1" strike="noStrike" sz="2100" spc="0" u="none" cap="none">
                <a:solidFill>
                  <a:srgbClr val="1B2438">
                    <a:alpha val="100000"/>
                  </a:srgbClr>
                </a:solidFill>
                <a:latin typeface="Calibri"/>
              </a:rPr>
              <a:t><![CDATA[comparar sin base]]></a:t>
            </a:r>
            <a:r>
              <a:rPr lang="en-US" strike="noStrike" sz="2100" spc="0" u="none" cap="none">
                <a:solidFill>
                  <a:srgbClr val="1B2438">
                    <a:alpha val="100000"/>
                  </a:srgbClr>
                </a:solidFill>
                <a:latin typeface="Calibri"/>
              </a:rPr>
              <a:t><![CDATA[: un ticket medio de 78 euros no dice nada si no se compara con el mismo periodo, con el mismo tipo de cliente y con el mismo criterio de tickets. La segunda es ]]></a:t>
            </a:r>
            <a:r>
              <a:rPr lang="en-US" b="1" strike="noStrike" sz="2100" spc="0" u="none" cap="none">
                <a:solidFill>
                  <a:srgbClr val="1B2438">
                    <a:alpha val="100000"/>
                  </a:srgbClr>
                </a:solidFill>
                <a:latin typeface="Calibri"/>
              </a:rPr>
              <a:t><![CDATA[confundir volumen con rentabilidad]]></a:t>
            </a:r>
            <a:r>
              <a:rPr lang="en-US" strike="noStrike" sz="2100" spc="0" u="none" cap="none">
                <a:solidFill>
                  <a:srgbClr val="1B2438">
                    <a:alpha val="100000"/>
                  </a:srgbClr>
                </a:solidFill>
                <a:latin typeface="Calibri"/>
              </a:rPr>
              <a:t><![CDATA[: vender más botes con un descuento puede dejar el margen plano o negativo. La tercera es ]]></a:t>
            </a:r>
            <a:r>
              <a:rPr lang="en-US" b="1" strike="noStrike" sz="2100" spc="0" u="none" cap="none">
                <a:solidFill>
                  <a:srgbClr val="1B2438">
                    <a:alpha val="100000"/>
                  </a:srgbClr>
                </a:solidFill>
                <a:latin typeface="Calibri"/>
              </a:rPr>
              <a:t><![CDATA[leer un porcentaje sin denominador]]></a:t>
            </a:r>
            <a:r>
              <a:rPr lang="en-US" strike="noStrike" sz="2100" spc="0" u="none" cap="none">
                <a:solidFill>
                  <a:srgbClr val="1B2438">
                    <a:alpha val="100000"/>
                  </a:srgbClr>
                </a:solidFill>
                <a:latin typeface="Calibri"/>
              </a:rPr>
              <a:t><![CDATA[: una conversión del 50 % sobre dos presupuestos no es una tendencia; es una anécdot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ómo se lee cada indicador y qué no permite conclu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revisar: que la comparación use el mismo periodo y la misma fuente. Qué preguntar: ¿qué explicación alternativa cabe? Qué decidir: qué dato adicional hace falta para descartarla. Qué registrar: la lectura acordada, no solo el número. Qué delegar: el cálculo de variaciones. Cuándo escalar: cuando una lectura afecte a precios, política comercial o evaluación de persona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ómo se lee cada indicador y qué no permite conclu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tura correcta y límite de cada indicador. Los valores concretos de ejemplo son supuestos didácticos, no datos de Pinturas Especializada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4]]></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781175"/>
                <a:gridCol w="3638550"/>
                <a:gridCol w="26955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dicad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ectura correc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NO permite conclu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s ne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de volumen vendido tras devoluciones y descuentos en un periodo compar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mide rentabilidad ni salud de la tienda por sí so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cket me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de el gasto medio por ticket; sube si se agrupan compras o se pierden clientes pequeñ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mide satisfacción, fidelidad ni marg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4]]></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781175"/>
                <a:gridCol w="3638550"/>
                <a:gridCol w="26955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dicad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ectura correc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NO permite conclu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bru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de lo que queda tras el coste del producto; depende de precio, mezcla y coste actualiz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el efectivo disponible ni incluye todos los gas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versión de presupues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de cuántos presupuestos emitidos se aceptan; con base pequeña es muy volát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mide la calidad del presupuesto ni el margen de lo acep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4]]></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781175"/>
                <a:gridCol w="3638550"/>
                <a:gridCol w="26955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dicad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ectura correc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NO permite conclu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turas relev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de líneas que no se pudieron servir sobre las solicit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mide la demanda perdida que nunca llegó al most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cidencias registr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de el volumen y tipo de incidencias anotadas; depende de la disciplina de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permite comparar tiendas sin la misma cultura de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4]]></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781175"/>
                <a:gridCol w="3638550"/>
                <a:gridCol w="26955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dicad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ectura correc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NO permite conclu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volu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de importe devuelto sobre ventas; hay que separar causa y destino d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distingue defecto, error de preparación y cambio de opin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mplimiento de entreg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de entregas en la fecha comprometida sobre las compromet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mide si el plazo prometido era razonable o competi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Cómo se lee cada indicador y qué no permite conclui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 una tienda registra 12.480 euros de ventas netas y 160 tickets en la semana. ¿Cuál es el ticket medio en euros? Redondea a dos decimales.]]></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euros): ________________]]></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Métricas que premian lo que no quier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lección de una métrica cambia el comportamiento de quien se siente medido. ]]></a:t>
            </a:r>
            <a:r>
              <a:rPr lang="en-US" b="1" strike="noStrike" sz="2100" spc="0" u="none" cap="none">
                <a:solidFill>
                  <a:srgbClr val="1B2438">
                    <a:alpha val="100000"/>
                  </a:srgbClr>
                </a:solidFill>
                <a:latin typeface="Calibri"/>
              </a:rPr>
              <a:t><![CDATA[Minutos por cliente]]></a:t>
            </a:r>
            <a:r>
              <a:rPr lang="en-US" strike="noStrike" sz="2100" spc="0" u="none" cap="none">
                <a:solidFill>
                  <a:srgbClr val="1B2438">
                    <a:alpha val="100000"/>
                  </a:srgbClr>
                </a:solidFill>
                <a:latin typeface="Calibri"/>
              </a:rPr>
              <a:t><![CDATA[ es el ejemplo clásico: si se convierte en el indicador principal, el equipo aprende a despachar rápido. Se recortan las explicaciones de preparación, se deja de comprobar el color con el cliente y se responde «eso es lo que hay». El tiempo baja y los errores suben, pero el número parece mejora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Métricas que premian lo que no quier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idades vendidas sin margen]]></a:t>
            </a:r>
            <a:r>
              <a:rPr lang="en-US" strike="noStrike" sz="2100" spc="0" u="none" cap="none">
                <a:solidFill>
                  <a:srgbClr val="1B2438">
                    <a:alpha val="100000"/>
                  </a:srgbClr>
                </a:solidFill>
                <a:latin typeface="Calibri"/>
              </a:rPr>
              <a:t><![CDATA[ produce otro efecto: se empuja la venta de lo que sea, se concede cualquier descuento y se coloca producto que el cliente no necesita. La tienda bate récord de unidades y pierde dinero. ]]></a:t>
            </a:r>
            <a:r>
              <a:rPr lang="en-US" b="1" strike="noStrike" sz="2100" spc="0" u="none" cap="none">
                <a:solidFill>
                  <a:srgbClr val="1B2438">
                    <a:alpha val="100000"/>
                  </a:srgbClr>
                </a:solidFill>
                <a:latin typeface="Calibri"/>
              </a:rPr>
              <a:t><![CDATA[Número de presupuestos emitidos]]></a:t>
            </a:r>
            <a:r>
              <a:rPr lang="en-US" strike="noStrike" sz="2100" spc="0" u="none" cap="none">
                <a:solidFill>
                  <a:srgbClr val="1B2438">
                    <a:alpha val="100000"/>
                  </a:srgbClr>
                </a:solidFill>
                <a:latin typeface="Calibri"/>
              </a:rPr>
              <a:t><![CDATA[ premia llenar el mostrador de papeles sin seguimiento. ]]></a:t>
            </a:r>
            <a:r>
              <a:rPr lang="en-US" b="1" strike="noStrike" sz="2100" spc="0" u="none" cap="none">
                <a:solidFill>
                  <a:srgbClr val="1B2438">
                    <a:alpha val="100000"/>
                  </a:srgbClr>
                </a:solidFill>
                <a:latin typeface="Calibri"/>
              </a:rPr>
              <a:t><![CDATA[Llamadas atendidas]]></a:t>
            </a:r>
            <a:r>
              <a:rPr lang="en-US" strike="noStrike" sz="2100" spc="0" u="none" cap="none">
                <a:solidFill>
                  <a:srgbClr val="1B2438">
                    <a:alpha val="100000"/>
                  </a:srgbClr>
                </a:solidFill>
                <a:latin typeface="Calibri"/>
              </a:rPr>
              <a:t><![CDATA[ premia colgar rápido. ]]></a:t>
            </a:r>
            <a:r>
              <a:rPr lang="en-US" b="1" strike="noStrike" sz="2100" spc="0" u="none" cap="none">
                <a:solidFill>
                  <a:srgbClr val="1B2438">
                    <a:alpha val="100000"/>
                  </a:srgbClr>
                </a:solidFill>
                <a:latin typeface="Calibri"/>
              </a:rPr>
              <a:t><![CDATA[Ventas totales como único criterio]]></a:t>
            </a:r>
            <a:r>
              <a:rPr lang="en-US" strike="noStrike" sz="2100" spc="0" u="none" cap="none">
                <a:solidFill>
                  <a:srgbClr val="1B2438">
                    <a:alpha val="100000"/>
                  </a:srgbClr>
                </a:solidFill>
                <a:latin typeface="Calibri"/>
              </a:rPr>
              <a:t><![CDATA[ premia vender a cualquier precio y desplazar el problema al margen y a las devolucion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Métricas que premian lo que no quier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lternativa no es dejar de medir, sino ]]></a:t>
            </a:r>
            <a:r>
              <a:rPr lang="en-US" b="1" strike="noStrike" sz="2100" spc="0" u="none" cap="none">
                <a:solidFill>
                  <a:srgbClr val="1B2438">
                    <a:alpha val="100000"/>
                  </a:srgbClr>
                </a:solidFill>
                <a:latin typeface="Calibri"/>
              </a:rPr>
              <a:t><![CDATA[emparejar la métrica con su contrapeso]]></a:t>
            </a:r>
            <a:r>
              <a:rPr lang="en-US" strike="noStrike" sz="2100" spc="0" u="none" cap="none">
                <a:solidFill>
                  <a:srgbClr val="1B2438">
                    <a:alpha val="100000"/>
                  </a:srgbClr>
                </a:solidFill>
                <a:latin typeface="Calibri"/>
              </a:rPr>
              <a:t><![CDATA[. Si se mide tiempo, se mide también la incidencia posterior. Si se mide unidad, se mide margen. Si se mide presupuesto emitido, se mide conversión y motivo de rechazo. Qué revisar: qué comportamientos activa la métrica en el mostrador. Qué preguntar al equipo: ¿qué harías para mejorar este número? Qué decidir: qué contrapeso se añade antes de publicar el tablero. Qué registrar: la decisión y el motivo. Qué delegar: la propuesta de contrapesos al equipo. Cuándo escalar: si dirección pide una métrica que incentiva una práctica prohibid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Métricas que premian lo que no quieres]]></a:t>
            </a:r>
          </a:p>
        </p:txBody>
      </p:sp>
      <p:pic>
        <p:nvPicPr>
          <p:cNvPr id="3" name="" descr="Comparación entre medir minutos por cliente, que premia despachar rápido, y medir incidencias por causa y tiempo de resolución, que muestra dónde falla el proceso.">
            <a:hlinkClick r:id="rId3" tooltip="Comparación entre medir minutos por cliente, que premia despachar rápido, y medir incidencias por causa y tiempo de resolución, que muestra dónde falla el proceso."/>
          </p:cNvPr>
          <p:cNvPicPr>
            <a:picLocks noChangeAspect="1"/>
          </p:cNvPicPr>
          <p:nvPr>
            <p:ph type="pic" idx="1"/>
          </p:nvPr>
        </p:nvPicPr>
        <p:blipFill>
          <a:blip r:embed="rId2"/>
          <a:stretch>
            <a:fillRect/>
          </a:stretch>
        </p:blipFill>
        <p:spPr>
          <a:xfrm>
            <a:off x="2400300" y="1257300"/>
            <a:ext cx="43434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misma necesidad de rapidez se puede medir de dos maneras. Una premia esconder el problema; la otra lo hace visibl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tablero-de-control-del-encargado-que-medir-y-como-leerlo"/>
              </a:rPr>
              <a:t><![CDATA[Ver imagen original en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Métricas que premian lo que no quie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4]]></a:t>
            </a:r>
          </a:p>
        </p:txBody>
      </p:sp>
      <p:sp>
        <p:nvSpPr>
          <p:cNvPr id="7" name="" descr=""/>
          <p:cNvSpPr/>
          <p:nvPr/>
        </p:nvSpPr>
        <p:spPr>
          <a:xfrm>
            <a:off x="514350" y="1219200"/>
            <a:ext cx="8115300" cy="20478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tablero también es una polític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egir qué se mide y cómo se presenta decide qué se prioriza. Un tablero con diez indicadores de volumen y ninguno de margen está diciendo al equipo que venda a cualquier precio. Un tablero con tiempos y sin calidad está diciendo que corra. La selección debe ser explícita y revisabl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Métricas que premian lo que no quier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edir los minutos por cliente es una forma fiable de mejorar la calidad del servicio porque reduce la espera en el mostrado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jemplo resuelto: leer una semana del tabler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mana ficticia de la tienda de la Tienda Centro. Todas las cifras son un ]]></a:t>
            </a:r>
            <a:r>
              <a:rPr lang="en-US" b="1" strike="noStrike" sz="2100" spc="0" u="none" cap="none">
                <a:solidFill>
                  <a:srgbClr val="1B2438">
                    <a:alpha val="100000"/>
                  </a:srgbClr>
                </a:solidFill>
                <a:latin typeface="Calibri"/>
              </a:rPr>
              <a:t><![CDATA[supuesto didáctico]]></a:t>
            </a:r>
            <a:r>
              <a:rPr lang="en-US" strike="noStrike" sz="2100" spc="0" u="none" cap="none">
                <a:solidFill>
                  <a:srgbClr val="1B2438">
                    <a:alpha val="100000"/>
                  </a:srgbClr>
                </a:solidFill>
                <a:latin typeface="Calibri"/>
              </a:rPr>
              <a:t><![CDATA[ y están construidas para que la aritmética cuadre. El objetivo no es decidir si la semana fue buena, sino practicar la lectura cruzada y separar lo que se sabe de lo que se sospech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jemplo resuelto: leer una semana del tabler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atos: ventas netas 14.200 euros frente a 13.500 la semana anterior; tickets 190 frente a 200; margen bruto 31,2 % frente a 32,8 %; presupuestos aceptados 9 de 24 frente a 10 de 20; roturas 14 líneas frente a 9; incidencias 7 frente a 4; devoluciones 320 euros frente a 210; entregas en fecha 46 de 50 frente a 44 de 50. La semana anterior no tuvo promoción ni festivo; esta tampoco, así que la comparación es razonable en calendari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jemplo resuelto: leer una semana del tabler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revisar: las variaciones y sus denominadores. Qué preguntar: qué parte del crecimiento viene de precio, de mezcla o de volumen. Qué decidir: qué hipótesis se comprueba primero. Qué registrar: la lectura y la tarea de verificación. Qué delegar: el desglose por familia y por vendedor. Cuándo escalar: si el margen cae dos semanas seguidas o si la causa propuesta afecta a precio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Ejemplo resuelto: leer una semana del tablero · Ejemplo resuelto (datos ficticios): la semana 12 en cuatro pasos · Paso 1 de 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Calcula las variaciones con la misma base]]></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tas: 14.200 - 13.500 = 700 euros, un 5,2 % más. Tickets: 190 - 200 = -10, un 5,0 % menos. Ticket medio: 14.200 / 190 = 74,74 euros frente a 13.500 / 200 = 67,50, un 10,7 % más. Margen: 14.200 x 31,2 % = 4.430,40 euros frente a 13.500 x 32,8 % = 4.428,00. El margen en euros queda casi plano mientras las ventas sube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Ejemplo resuelto: leer una semana del tablero · Ejemplo resuelto (datos ficticios): la semana 12 en cuatro pasos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Separa volumen, precio y mezcl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vende más importe con menos tickets: el ticket medio sube. Eso puede venir de precios más altos, de clientes que compran más litros por visita o de una mezcla con producto más caro. No se puede saber con el dato agregado; hace falta el desglose por familia y por tipo de client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Ejemplo resuelto: leer una semana del tablero · Ejemplo resuelto (datos ficticios): la semana 12 en cuatro pasos · Paso 3 de 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Cruza con servicio y operación]]></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roturas pasan de 9 a 14 líneas, las incidencias de 4 a 7 y las devoluciones de 210 a 320 euros (del 1,6 % al 2,3 % de las ventas). La conversión de presupuestos baja del 50 % al 37,5 %. El patrón es compatible con más venta de bajo margen, falta de referencias clave y seguimiento comercial más débil; son hipótesis, no causa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Ejemplo resuelto: leer una semana del tablero · Ejemplo resuelto (datos ficticios): la semana 12 en cuatro pasos · Paso 4 de 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onvierte la lectura en tres tareas verificables]]></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desglosar el margen por familia para comprobar si el crecimiento se compró con descuento. Segunda: revisar las 14 roturas y ver cuántas eran referencias de alta rotación. Tercera: llamar a los 15 presupuestos no aceptados y registrar el motivo. Cada tarea con responsable y fecha; la causa se escribe cuando haya evidenci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Ejemplo resuelto: leer una semana del tabler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 los datos ficticios de la semana 12, ¿qué conclusión está mejor sostenida por el tablero?]]></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tienda mejoró porque las ventas suben un 5,2 % y el ticket medio un 10,7 %.]]></a:t>
            </a:r>
          </a:p>
        </p:txBody>
      </p:sp>
      <p:sp>
        <p:nvSpPr>
          <p:cNvPr id="10" name=""/>
          <p:cNvSpPr txBox="1"/>
          <p:nvPr/>
        </p:nvSpPr>
        <p:spPr>
          <a:xfrm>
            <a:off x="666750" y="30099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margen en euros queda casi plano mientras las ventas suben; hay que comprobar precio, mezcla y descuentos antes de hablar de mejor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4]]></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servicio empeoró con seguridad porque las incidencias suben de 4 a 7.]]></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conversión de presupuestos bajó porque el equipo vendió menos presupuesto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Rutina del tablero: qué delegar y cuándo escal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tablero que no tiene hora en la agenda no se usa. La rutina mínima tiene tres momentos. ]]></a:t>
            </a:r>
            <a:r>
              <a:rPr lang="en-US" b="1" strike="noStrike" sz="2100" spc="0" u="none" cap="none">
                <a:solidFill>
                  <a:srgbClr val="1B2438">
                    <a:alpha val="100000"/>
                  </a:srgbClr>
                </a:solidFill>
                <a:latin typeface="Calibri"/>
              </a:rPr>
              <a:t><![CDATA[Diario, diez minutos antes de abrir o al cerrar]]></a:t>
            </a:r>
            <a:r>
              <a:rPr lang="en-US" strike="noStrike" sz="2100" spc="0" u="none" cap="none">
                <a:solidFill>
                  <a:srgbClr val="1B2438">
                    <a:alpha val="100000"/>
                  </a:srgbClr>
                </a:solidFill>
                <a:latin typeface="Calibri"/>
              </a:rPr>
              <a:t><![CDATA[: efectivo, ventas del día anterior, roturas visibles y incidencias abiertas. ]]></a:t>
            </a:r>
            <a:r>
              <a:rPr lang="en-US" b="1" strike="noStrike" sz="2100" spc="0" u="none" cap="none">
                <a:solidFill>
                  <a:srgbClr val="1B2438">
                    <a:alpha val="100000"/>
                  </a:srgbClr>
                </a:solidFill>
                <a:latin typeface="Calibri"/>
              </a:rPr>
              <a:t><![CDATA[Semanal, treinta minutos]]></a:t>
            </a:r>
            <a:r>
              <a:rPr lang="en-US" strike="noStrike" sz="2100" spc="0" u="none" cap="none">
                <a:solidFill>
                  <a:srgbClr val="1B2438">
                    <a:alpha val="100000"/>
                  </a:srgbClr>
                </a:solidFill>
                <a:latin typeface="Calibri"/>
              </a:rPr>
              <a:t><![CDATA[: las ocho fichas completas, comparación con la semana anterior y tres preguntas de verificación. ]]></a:t>
            </a:r>
            <a:r>
              <a:rPr lang="en-US" b="1" strike="noStrike" sz="2100" spc="0" u="none" cap="none">
                <a:solidFill>
                  <a:srgbClr val="1B2438">
                    <a:alpha val="100000"/>
                  </a:srgbClr>
                </a:solidFill>
                <a:latin typeface="Calibri"/>
              </a:rPr>
              <a:t><![CDATA[Mensual]]></a:t>
            </a:r>
            <a:r>
              <a:rPr lang="en-US" strike="noStrike" sz="2100" spc="0" u="none" cap="none">
                <a:solidFill>
                  <a:srgbClr val="1B2438">
                    <a:alpha val="100000"/>
                  </a:srgbClr>
                </a:solidFill>
                <a:latin typeface="Calibri"/>
              </a:rPr>
              <a:t><![CDATA[: revisar definiciones, fuentes y si algún indicador ha dejado de abrir decisione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Rutina del tablero: qué delegar y cuándo escal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parto evita que el encargado se convierta en analista. La extracción del TPV y del cierre de caja la puede hacer la persona de administración o el responsable de turno; el registro de incidencias, quien las recibe; la revisión de roturas, almacén. El encargado no renuncia a la interpretación: la firma. Y deja por escrito qué se decidió, quién lo hace y cuándo se comprueb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Rutina del tablero: qué delegar y cuándo escal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revisar: que el tablero se haya actualizado antes de la reunión. Qué preguntar: qué indicador ha cambiado y qué explicación alternativa existe. Qué decidir: una acción por indicador desviado, no cinco. Qué registrar: decisión, responsable, fecha y evidencia de cierre. Qué delegar: extracción y primeras comprobaciones. Cuándo escalar: cuando la tendencia dura tres semanas, cuando el dato contradice la fuente oficial o cuando la acción necesita un límite que el encargado no tien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Rutina del tablero: qué delegar y cuándo escalar · Cómo implantar el tablero en cuatro paso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ige seis u ocho indicador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comerciales, dos operativos y dos de servicio como mínimo. Si un indicador no abre ninguna decisión, no entra. Si dos miden lo mismo, se queda un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Rutina del tablero: qué delegar y cuándo escalar · Cómo implantar el tablero en cuatro paso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Escribe la ficha antes del primer da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ición, fórmula, fuente, frecuencia, responsable y lectura correcta. Acuerda con dirección qué campos son obligatorios y cuáles quedan pendientes de validac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Rutina del tablero: qué delegar y cuándo escalar · Cómo implantar el tablero en cuatro paso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Fija la rutina y el sopor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hoja compartida o el cuaderno de la tienda, con fecha de actualización. Diario para efectivo y roturas; semanal para el resto. Sin reunión, el tablero no se le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Rutina del tablero: qué delegar y cuándo escalar · Cómo implantar el tablero en cuatro paso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efine las señales de escalad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semanas de tendencia, caída de margen, rotura de referencia clave, diferencia de caja sin explicar o discrepancia entre fuentes. La señal se escribe antes de que ocurr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Rutina del tablero: qué delegar y cuándo escalar]]></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tarea del tablero según la rutina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iari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manal]]></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ensual]]></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ntar el efectivo y comprobar el cierre de caj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visar las líneas no servidas y las referencias crítica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mparar las ocho fichas con la semana anterio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lamar a los presupuestos no aceptados y registrar el motiv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visar si las definiciones y las fuentes siguen siendo válida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Decidir qué indicador se retira porque ya no abre ninguna decisión.]]></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tablero de indicadores de la tien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pia esta tabla en una hoja de cálculo o en el cuaderno de la tienda. Complétala con las definiciones y fuentes que valide dirección. El ejemplo de la última fila es ficticio y sirve para ver cómo se escribe una lectura correcta; no es un objetivo ni un dato de Pinturas Especializada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tablero de indicadores de la tien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e tablero. Las filas son una propuesta didáctica; los umbrales y objetivos no se incluyen porque los fija direcció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4]]></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362075"/>
                <a:gridCol w="1457325"/>
                <a:gridCol w="1362075"/>
                <a:gridCol w="1162050"/>
                <a:gridCol w="1257300"/>
                <a:gridCol w="15144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dicad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órmu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ecu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ons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ectura correc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s ne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s brutas - devoluciones - descue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 del TPV]]></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aria y sema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de volumen, no renta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4]]></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362075"/>
                <a:gridCol w="1457325"/>
                <a:gridCol w="1362075"/>
                <a:gridCol w="1162050"/>
                <a:gridCol w="1257300"/>
                <a:gridCol w="15144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dicad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órmu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ecu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ons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ectura correc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cket me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s netas / número de ticket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 del TPV]]></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a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subir al perder clientes pequeñ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bru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s netas - coste de lo ven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PV y coste actualiz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a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ado y 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el efectivo de la c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4]]></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1362075"/>
                <a:gridCol w="1457325"/>
                <a:gridCol w="1362075"/>
                <a:gridCol w="1162050"/>
                <a:gridCol w="1257300"/>
                <a:gridCol w="15144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dicad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órmu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ecu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ons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ectura correc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versión de presupues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eptados / emit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de presupues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a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onsable come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base pequeña es muy volát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turas relev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neas no servidas / solicit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de falt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aria y sema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macé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recoge la demanda que no pregunt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4]]></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1362075"/>
                <a:gridCol w="1457325"/>
                <a:gridCol w="1362075"/>
                <a:gridCol w="1162050"/>
                <a:gridCol w="1257300"/>
                <a:gridCol w="15144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dicad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órmu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ecu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ons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ectura correc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cidencias registr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 por tipo y 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de inciden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a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ás registros pueden ser más transpa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4]]></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1362075"/>
                <a:gridCol w="1457325"/>
                <a:gridCol w="1362075"/>
                <a:gridCol w="1162050"/>
                <a:gridCol w="1257300"/>
                <a:gridCol w="15144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dicad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órmu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ecu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ons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ectura correc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volu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orte devuelto / ventas ne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PV y registro de devolu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a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que separar causa y desti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mplimiento de entreg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fecha / compromet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de ped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a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infla prometiendo plazos larg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4]]></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1362075"/>
                <a:gridCol w="1457325"/>
                <a:gridCol w="1362075"/>
                <a:gridCol w="1162050"/>
                <a:gridCol w="1257300"/>
                <a:gridCol w="15144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dicad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órmu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ecu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ons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ectura correc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jemplo ficticio: ticket me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4.200 / 190 = 74,74 eu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 del TPV, semana 1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a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be un 10,7 % con un 5 % menos de tickets; no prueba mej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tablero de indicadores de la tien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4]]></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fila no tiene fuente o responsable, no se usa para decidir: se completa primero. Un tablero con cifras que nadie firma es una colección de opiniones con formato de tabl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indicador y pregunta que respond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4]]></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48025"/>
                <a:gridCol w="4867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cket me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gasta de media cada ticke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bru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queda después del coste d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turas relev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líneas no se pudieron serv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versión de presupues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as propuestas se acept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volu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arte de la venta vuel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mplimiento de entreg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s pedidos llegan en la fecha promet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indicador y pregunta que responde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tablero-de-control-del-encargado-que-medir-y-como-leerlo"/>
              </a:rPr>
              <a:t><![CDATA[Abrir el juego en el O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is campos tiene la ficha de un indicador?]]></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finición, fórmula, fuente, frecuencia, responsable y lectura correct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mide el margen bruto y qué no?]]></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ide lo que queda tras el coste del producto. No es el efectivo disponible ni incluye todos los gastos.]]></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s peligroso medir minutos por cliente?]]></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premia despachar rápido y castiga explicar, comprobar el color y resolver dudas; el tiempo baja y los errores suben.]]></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indica una rotura registrada y qué no?]]></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ndica una línea que no se pudo servir. No mide la demanda perdida que nunca llegó a preguntar.]]></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puede comparar un indicador?]]></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el mismo periodo, la misma fuente, una base similar y el mismo criterio de cálculo.]]></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escala un indicador?]]></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la tendencia dura tres semanas, contradice la fuente oficial o exige un límite que el encargado no tiene.]]></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abes qué mide tu tabler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5]]></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abes qué mide tu tabler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7]]></a:t>
            </a:r>
          </a:p>
        </p:txBody>
      </p:sp>
      <p:sp>
        <p:nvSpPr>
          <p:cNvPr id="9" name=""/>
          <p:cNvSpPr txBox="1"/>
          <p:nvPr/>
        </p:nvSpPr>
        <p:spPr>
          <a:xfrm>
            <a:off x="514350" y="192405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definir un indicador con fórmula y fuente, leerlo sin convertirlo en sentencia y detectar métricas que premian malas prácticas. Siguiente paso: convertir el tablero en un informe semanal que dirección pueda usar.]]></a:t>
            </a:r>
          </a:p>
        </p:txBody>
      </p:sp>
      <p:sp>
        <p:nvSpPr>
          <p:cNvPr id="10" name=""/>
          <p:cNvSpPr txBox="1"/>
          <p:nvPr/>
        </p:nvSpPr>
        <p:spPr>
          <a:xfrm>
            <a:off x="514350" y="32385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apartado 2 y a la tabla del apartado 4. La mayoría de los errores vienen de usar un indicador sin fórmula, comparar periodos distintos o saltar del dato a la conclusión.]]></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tablero de control no demuestra que la tienda vaya bien: demuestra que alguien decidió qué mirar y qué dejar fuera. El encargado que escribe la fórmula, la fuente y la lectura correcta antes de ver el dato se protege de dos errores caros: discutir sobre cifras que no son comparables y tomar decisiones de precio o de equipo con una sola señal.]]></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resume la lección: ]]></a:t>
            </a:r>
            <a:r>
              <a:rPr lang="en-US" b="1" strike="noStrike" sz="2100" spc="0" u="none" cap="none">
                <a:solidFill>
                  <a:srgbClr val="1B2438">
                    <a:alpha val="100000"/>
                  </a:srgbClr>
                </a:solidFill>
                <a:latin typeface="Calibri"/>
              </a:rPr>
              <a:t><![CDATA[sin fórmula no hay indicador, sin fuente no hay dato y sin lectura correcta no hay decisión]]></a:t>
            </a:r>
            <a:r>
              <a:rPr lang="en-US" strike="noStrike" sz="2100" spc="0" u="none" cap="none">
                <a:solidFill>
                  <a:srgbClr val="1B2438">
                    <a:alpha val="100000"/>
                  </a:srgbClr>
                </a:solidFill>
                <a:latin typeface="Calibri"/>
              </a:rPr>
              <a:t><![CDATA[. Si mañana dirección pide un número que no existe, no se inventa: se propone una ficha, se identifica la fuente y se declara qué no se podrá concluir con ella.]]></a:t>
            </a:r>
          </a:p>
        </p:txBody>
      </p:sp>
      <p:sp>
        <p:nvSpPr>
          <p:cNvPr id="8" name=""/>
          <p:cNvSpPr txBox="1"/>
          <p:nvPr/>
        </p:nvSpPr>
        <p:spPr>
          <a:xfrm>
            <a:off x="514350" y="2943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Control de existencias y rotación» (28511), para la relación entre disponibilidad y venta.]]></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9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acionado en el portal: «Formar, observar y mejorar» (28512), cuya métrica de minutos por cliente se revisa críticamente en el apartado 5.]]></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acionado en el portal: «Preparar, comprobar y entregar pedidos» (28458) y «Recibir mercancía y gestionar diferencias» (28464).]]></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exto público: el escenario, para la actividad de casa de pintura y decoración en el litoral mediterráneo.]]></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tablero-de-control-del-encargado-que-medir-y-como-leerlo"/>
              </a:rPr>
              <a:t><![CDATA[Tablero de control del encargado: qué medir y cómo lee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9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importes, porcentajes y situaciones marcados como ficticios son supuestos didácticos; no son datos de la empres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2026-10-31T03:24:00Z</dcterms:created>
  <dcterms:modified xsi:type="dcterms:W3CDTF">2026-10-31T03:24:00Z</dcterms:modified>
  <dc:title>Tablero de control del encargado: qué medir y cómo leerlo</dc:title>
  <dc:description>Presentación editable del OA «Tablero de control del encargado: qué medir y cómo leerlo». Enlace: https://pinturasespecializadas.lumbre.lat/object/tablero-de-control-del-encargado-que-medir-y-como-leerlo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