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rtido-y-proveedores-que-pedir-a-quien-y-con-que-condi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rtido y proveedores: qué pedir, a quién y con qué condicione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rtido y proveedores: qué pedir, a quién y con qué condicione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rtido y proveedores: qué pedir, a quién y con qué condicione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rtido y proveedores: qué pedir, a quién y con qué condicione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rtido y proveedores: qué pedir, a quién y con qué condicione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surtido se decide por función, no por costumbre»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surtido se decide por función, no por costumbre»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mapa-de-fun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eis familias de producto con la función que resuelven, la profundidad mínima orientativa y el riesgo de no cubri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surtido se lee por funciones. Cada familia promete resolver un trabajo completo, no solo vender un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ubra una función que hoy no se resuelve o que los datos muestren demanda no aten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lta se justifica por la función que falta o por la demanda que se está perdiendo, no por la presión comercial ni por el precio aislado. Una referencia más barata que duplica una función ya cubierta añade coste de gestión sin mejora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el surtido se organiza por funciones y cada familia promete un trabaj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rtido-y-proveedores-que-pedir-a-quien-y-con-que-condicion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Amplitud y profundidad: dos decisiones que se confunden» (2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Amplitud y profundidad: dos decisiones que se confunden» (3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Amplitud y profundidad: dos decisiones que se confunden» (4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amplitud-frente-a-profund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ganar amplitud, cubriendo más funciones, y ganar profundidad, ofreciendo más opciones dentro de un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mplitud y profundidad no son lo mismo. La primera abre funciones; la segunda complica la elección dentro de un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cliente profesional pide cada semana una función que la tienda no cubre y se va a otra. →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referencia vende de forma estable y se agota en cada campaña. → Ajustar profun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os referencias cubren la misma función, formato y acabado, y una apenas rota. →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formato grande de una referencia no se vende y el pequeño se agota. → Ajustar profun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función nueva aparece en las solicitudes de reforma y ninguna referencia la cubre. →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a referencia lleva varias temporadas sin venderse, no es crítica y tiene sustituto compatible. →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2: función que falta, rotura repetida, duplicado y referencia no crítica sin r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rtido-y-proveedores-que-pedir-a-quien-y-con-que-condicion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datos que deciden: venta, rotura y demanda no servida»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datos que deciden: venta, rotura y demanda no servida»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de-la-senal-a-la-decis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casillas: venta por referencia y formato, roturas y demanda no servida, función crítica y sustituto, rotación y cobertura, y decisión de alta, profundidad o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venta sola esconde demanda. La rotura y la solicitud no atendida completan la señal que lleva 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 vece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20 / 20 = 6 veces en 90 días. La venta media es 120 / 90 = 1,33 unidades al día y la cobertura es 20 / 1,33 = 15 días. Son datos ficticios para practicar la fórmula, no datos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órmulas de rotación y cobertura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rtido-y-proveedores-que-pedir-a-quien-y-con-que-condicio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proveedor no es una caja: es parte del sistema»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proveedor no es una caja: es parte del sistema»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seis-condi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tarjetas con las condiciones del proveedor que afectan al surtido: plazo, pedido mínimo y formato, embalaje y roturas, documentación, estabilidad y sustit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ndiciones que hay que conocer antes de decidir. Ninguna se sustituye por el precio 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lazo de entrega → ¿Qué plazo se compromete por escrito y cómo se avisa un re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dido mínimo → ¿Qué mínimo y formato se aplican y cómo afectan al stoc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cumentación → ¿Están la ficha técnica y la de seguridad vig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abilidad → ¿Con qué frecuencia cambia o se descataloga l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stituciones → ¿Qué producto propone y quién valida la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turas → ¿Cómo se documenta y se repone una unidad dañ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cada condición se convierte en una pregunta verificable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rtido-y-proveedores-que-pedir-a-quien-y-con-que-condicio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valuar con hechos: plazo, incidencias, documentación y respuesta»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valuar con hechos: plazo, incidencias, documentación y respuesta»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evaluar-proveedo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para evaluar un proveedor: fijar periodo, medir plazo, registrar incidencias, comprobar documentación y leer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valuar no es puntuar: es contar hechos comparables y decidir qué conversación 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un provee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Delimitar la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periodo y todos los pedidos recibidos en él. Sin denominador, un retraso parece una catástrofe o no pare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un provee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ntar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la fecha comprometida con la de recepción. Anota los días de retraso y si hubo aviso previo. Un retraso avisado y compensado no se gestiona igual que uno silenc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un provee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Clasificar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rotura, error de referencia, falta de cantidad, documentación ausente y problema de embalaje. Cada tipo tiene una conversación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un provee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Verificar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que la ficha técnica y la de seguridad corresponden a la referencia y a la versión vigente. Una ficha antigua no sirve para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un provee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Medir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uánto tarda una respuesta útil a una consulta o incidencia. El acuse automático no resuelve el problema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un provee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Decidi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os hechos, decide si se mantiene, se condiciona o se busca alternativa. La decisión se escribe con su motivo y se revisa en el siguiente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unitario es solo una parte del coste. Los retrasos fuerzan duplicados y ventas perdidas; la falta de ficha impide recomendar y puede obligar a retirar el producto. La evaluación se hace por plazo, incidencias, documentación y respuesta, no por la etiqueta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4 y 5: coste total y criterios verificables de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rtido-y-proveedores-que-pedir-a-quien-y-con-que-condicion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Negociar dentro de la facultad y el coste de comprar a varios»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Negociar dentro de la facultad y el coste de comprar a varios»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uno-o-vari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concentrar las compras en un proveedor y repartirlas entre varios, con sus ventajas y costes de 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ncentrar simplifica; repartir protege. Ninguna de las dos opciones es gratis: se elige por función crítica y coste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poner · conceder ·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poner y argumentar forma parte del papel; conceder precios o condiciones exige autorización. Escalar con datos mantiene la relación y evita comprometer a la empresa en algo que no ha a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ímites de la negociación y respuesta ante una petición fuera de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rtido-y-proveedores-que-pedir-a-quien-y-con-que-condicion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ordinar tiendas, evitar errores y medir»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ordinar tiendas, evitar errores y medir» (3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el surtid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Ordenar por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grupa las referencias por la función que resuelven, no por proveedor ni por marca. Detecta funciones sin cobertura y funciones con dupl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el surtid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Poner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e venta por formato, roturas, demanda no servida, rotación y cobertura del periodo. Sin datos, la discusión vuelve a la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el surtid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Marcar lo crí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ñala las referencias cuya falta impide terminar un trabajo. Comprueba si tienen sustituto compatible y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el surtid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Decidir por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ta, más profundidad, baja o condicional. Cada decisión se escribe con el dato que la sostiene y l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visar el surtid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oordina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te la decisión con las otras tiendas, aprueba excepciones con datos y revisa el resultado en el siguiente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dar de alta una referencia, compruebo que cubre una función y que tenemos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altad sin evaluación mantiene referencias que no rinden; aceptar un precio y cambiar el surtido sin consultar supera la facultad del encargado; y dos referencias idénticas son un duplicado con coste de gestión, no variedad. Las otras dos frases aplican el criterio de función y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6 y 7: errores frecuentes, facultad de negociación y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rtido-y-proveedores-que-pedir-a-quien-y-con-que-condicion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oncepto de surtido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oncepto de surtido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cide el su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unción que resuelve y los datos de venta, rotura y demanda no servida; no la costumbre ni la presión d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amplitud y profun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mplitud es cuántas funciones se cubren; la profundidad es cuántas opciones hay dentro de cad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 revela demanda que la venta esc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roturas y la demanda no servida: el cliente que preguntó, aceptó un sustituto o s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rueba en un sustit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cubra la misma función, sobre el mismo soporte, dentro del sistema y con compatibilidad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negociar el en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joras operativas dentro de su facultad: entrega, embalaje, formato, documentación o respuesta. Precios y condiciones comerciales se esca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dica una referencia dup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ste de gestión y confusión, no variedad: dos lotes, dos fichas y dos facturas para la mism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cidir surtido y evaluar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rtido-y-proveedores-que-pedir-a-quien-y-con-que-condicione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cidir surtido y evaluar proveedores»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29" r:id="rId1"/>
    <p:sldLayoutId id="2482430730" r:id="rId2"/>
    <p:sldLayoutId id="2482430731" r:id="rId3"/>
    <p:sldLayoutId id="24824307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2df0f607f3a909e85fd811cbca5d67746de2ed83fc3f60a1.jpg"/>
  <Relationship Id="rId3" Type="http://schemas.openxmlformats.org/officeDocument/2006/relationships/hyperlink" Target="https://pinturasespecializadas.lumbre.lat/object/surtido-y-proveedores-que-pedir-a-quien-y-con-que-condi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mapa-de-funciones2.jpg"/>
  <Relationship Id="rId3" Type="http://schemas.openxmlformats.org/officeDocument/2006/relationships/hyperlink" Target="https://pinturasespecializadas.lumbre.lat/object/surtido-y-proveedores-que-pedir-a-quien-y-con-que-condiciones" TargetMode="External"/>
  <Relationship Id="rId4" Type="http://schemas.openxmlformats.org/officeDocument/2006/relationships/hyperlink" Target="https://pinturasespecializadas.lumbre.lat/object/surtido-y-proveedores-que-pedir-a-quien-y-con-que-condicione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amplitud-frente-a-profundidad3.jpg"/>
  <Relationship Id="rId3" Type="http://schemas.openxmlformats.org/officeDocument/2006/relationships/hyperlink" Target="https://pinturasespecializadas.lumbre.lat/object/surtido-y-proveedores-que-pedir-a-quien-y-con-que-condiciones" TargetMode="External"/>
  <Relationship Id="rId4" Type="http://schemas.openxmlformats.org/officeDocument/2006/relationships/hyperlink" Target="https://pinturasespecializadas.lumbre.lat/object/surtido-y-proveedores-que-pedir-a-quien-y-con-que-condiciones"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de-la-senal-a-la-decision4.jpg"/>
  <Relationship Id="rId3" Type="http://schemas.openxmlformats.org/officeDocument/2006/relationships/hyperlink" Target="https://pinturasespecializadas.lumbre.lat/object/surtido-y-proveedores-que-pedir-a-quien-y-con-que-condiciones" TargetMode="External"/>
  <Relationship Id="rId4" Type="http://schemas.openxmlformats.org/officeDocument/2006/relationships/hyperlink" Target="https://pinturasespecializadas.lumbre.lat/object/surtido-y-proveedores-que-pedir-a-quien-y-con-que-condicione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seis-condiciones5.jpg"/>
  <Relationship Id="rId3" Type="http://schemas.openxmlformats.org/officeDocument/2006/relationships/hyperlink" Target="https://pinturasespecializadas.lumbre.lat/object/surtido-y-proveedores-que-pedir-a-quien-y-con-que-condiciones" TargetMode="External"/>
  <Relationship Id="rId4" Type="http://schemas.openxmlformats.org/officeDocument/2006/relationships/hyperlink" Target="https://pinturasespecializadas.lumbre.lat/object/surtido-y-proveedores-que-pedir-a-quien-y-con-que-condiciones"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evaluar-proveedor6.jpg"/>
  <Relationship Id="rId3" Type="http://schemas.openxmlformats.org/officeDocument/2006/relationships/hyperlink" Target="https://pinturasespecializadas.lumbre.lat/object/surtido-y-proveedores-que-pedir-a-quien-y-con-que-condiciones" TargetMode="External"/>
  <Relationship Id="rId4" Type="http://schemas.openxmlformats.org/officeDocument/2006/relationships/hyperlink" Target="https://pinturasespecializadas.lumbre.lat/object/surtido-y-proveedores-que-pedir-a-quien-y-con-que-condiciones"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uno-o-varios7.jpg"/>
  <Relationship Id="rId3" Type="http://schemas.openxmlformats.org/officeDocument/2006/relationships/hyperlink" Target="https://pinturasespecializadas.lumbre.lat/object/surtido-y-proveedores-que-pedir-a-quien-y-con-que-condiciones" TargetMode="External"/>
  <Relationship Id="rId4" Type="http://schemas.openxmlformats.org/officeDocument/2006/relationships/hyperlink" Target="https://pinturasespecializadas.lumbre.lat/object/surtido-y-proveedores-que-pedir-a-quien-y-con-que-condiciones" TargetMode="External"/>
  <Relationship Id="rId5"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hyperlink" Target="https://pinturasespecializadas.lumbre.lat/object/surtido-y-proveedores-que-pedir-a-quien-y-con-que-condiciones" TargetMode="External"/>
  <Relationship Id="rId4"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rtido-y-proveedores-que-pedir-a-quien-y-con-que-condiciones" TargetMode="External"/>
  <Relationship Id="rId3"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rt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veedo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di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urtido-y-proveedores-que-pedir-a-quien-y-con-que-condicion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qué referencias mantiene, incorpora, retira o profundiza una tienda por función y rotación; leer los datos de venta y rotura; y evaluar proveedores por plazo, incidencias, documentación y respuesta, negociando solo dentro de la facultad autoriza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urtido y compras en una tienda de pinturas. Enseña a organizar el surtido por funciones, distinguir amplitud de profundidad, decidir altas y bajas con datos, evaluar proveedores con hechos verificables y separar lo que el encargado puede negociar de lo que debe escala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rtido · proveedores · compras · rotación · referencias · negociac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rtido y proveedores: qué pedir, a quién y con qué condicion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tes por la mañana, en la trastienda de la tienda del centro, el comercial de un proveedor enseña una línea nueva y ofrece «condiciones especiales si entramos con un pedido grande». En el mostrador, un profesional pregunta por una función que la tienda no cubre y se va a otra. En el sistema, dos referencias distintas compiten por la misma función y una de ellas lleva meses sin vender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rtido y proveedores: qué pedir, a quién y con qué condicion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tiene tres decisiones delante: qué hacer con la línea nueva, cómo cubrir la función que falta y qué hacer con la referencia que no rota. Ninguna se resuelve por simpatía, por lealtad ni por el precio unitario. Esta lección ordena esas decisiones con funciones, datos y criterios de proveedor, y fija el límite de lo que se puede negociar en tien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rtido y proveedores: qué pedir, a quién y con qué condicion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dir qué referencias mantiene, incorpora, retira o profundiza una tienda por función y rotación; leer los datos de venta y rotura; y evaluar proveedores por plazo, incidencias, documentación y respuesta, negociando solo dentro de la facultad autorizada.]]></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la documentación del fabricante citada.]]></a:t>
            </a:r>
          </a:p>
        </p:txBody>
      </p:sp>
      <p:sp>
        <p:nvSpPr>
          <p:cNvPr id="13" name=""/>
          <p:cNvSpPr txBox="1"/>
          <p:nvPr/>
        </p:nvSpPr>
        <p:spPr>
          <a:xfrm>
            <a:off x="514350" y="3676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676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método de dirección razonado; no es, por sí solo, una polític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rtido y proveedores: qué pedir, a quién y con qué condicion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importes, plazos y responsables que debe confirmar direc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rtido y proveedores: qué pedir, a quién y con qué condicion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criterios internos de alta y baja de referencias: periodos sin venta, funciones mínimas y excepciones por ti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rtido y proveedores: qué pedir, a quién y con qué condicion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4]]></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autoriza las compras y las condiciones comerciales, y con qué límite escrito por importe o por proveedor. Los pedidos mínimos, formatos y plazos comprometidos por cada proveedor del catálogo. La política de sustituciones: quién valida la compatibilidad y qué se comunica al cliente.]]></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urtido común entre las cuatro tiendas y el cauce para aprobar excepciones loc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surtido se decide por función, no por costumbr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pinturas, el surtido no es la lista de lo que el proveedor empuja ni la suma de lo que se ha vendido alguna vez. Es el conjunto de ]]></a:t>
            </a:r>
            <a:r>
              <a:rPr lang="en-US" b="1"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que la tienda puede resolver cuando un cliente entra por la puerta: pintar una pared interior, renovar una puerta de madera, proteger una barandilla de metal, impermeabilizar una fachada que da al mar o preparar un soporte antes de pintar. Una referencia aislada no resuelve nada si falta el preparador, la herramienta o la ficha técnica que permite recomendar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surtido se decide por función, no por costumbr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rtido se organiza por familias funcionales: ]]></a:t>
            </a:r>
            <a:r>
              <a:rPr lang="en-US" b="1" strike="noStrike" sz="2100" spc="0" u="none" cap="none">
                <a:solidFill>
                  <a:srgbClr val="1B2438">
                    <a:alpha val="100000"/>
                  </a:srgbClr>
                </a:solidFill>
                <a:latin typeface="Calibri"/>
              </a:rPr>
              <a:t><![CDATA[pintura decorativa]]></a:t>
            </a:r>
            <a:r>
              <a:rPr lang="en-US" strike="noStrike" sz="2100" spc="0" u="none" cap="none">
                <a:solidFill>
                  <a:srgbClr val="1B2438">
                    <a:alpha val="100000"/>
                  </a:srgbClr>
                </a:solidFill>
                <a:latin typeface="Calibri"/>
              </a:rPr>
              <a:t><![CDATA[ para paredes y techos; ]]></a:t>
            </a:r>
            <a:r>
              <a:rPr lang="en-US" b="1" strike="noStrike" sz="2100" spc="0" u="none" cap="none">
                <a:solidFill>
                  <a:srgbClr val="1B2438">
                    <a:alpha val="100000"/>
                  </a:srgbClr>
                </a:solidFill>
                <a:latin typeface="Calibri"/>
              </a:rPr>
              <a:t><![CDATA[esmalte]]></a:t>
            </a:r>
            <a:r>
              <a:rPr lang="en-US" strike="noStrike" sz="2100" spc="0" u="none" cap="none">
                <a:solidFill>
                  <a:srgbClr val="1B2438">
                    <a:alpha val="100000"/>
                  </a:srgbClr>
                </a:solidFill>
                <a:latin typeface="Calibri"/>
              </a:rPr>
              <a:t><![CDATA[ para acabados directos; ]]></a:t>
            </a:r>
            <a:r>
              <a:rPr lang="en-US" b="1" strike="noStrike" sz="2100" spc="0" u="none" cap="none">
                <a:solidFill>
                  <a:srgbClr val="1B2438">
                    <a:alpha val="100000"/>
                  </a:srgbClr>
                </a:solidFill>
                <a:latin typeface="Calibri"/>
              </a:rPr>
              <a:t><![CDATA[madera]]></a:t>
            </a:r>
            <a:r>
              <a:rPr lang="en-US" strike="noStrike" sz="2100" spc="0" u="none" cap="none">
                <a:solidFill>
                  <a:srgbClr val="1B2438">
                    <a:alpha val="100000"/>
                  </a:srgbClr>
                </a:solidFill>
                <a:latin typeface="Calibri"/>
              </a:rPr>
              <a:t><![CDATA[ para proteger y dar color a puertas, ventanas y muebles; ]]></a:t>
            </a:r>
            <a:r>
              <a:rPr lang="en-US" b="1" strike="noStrike" sz="2100" spc="0" u="none" cap="none">
                <a:solidFill>
                  <a:srgbClr val="1B2438">
                    <a:alpha val="100000"/>
                  </a:srgbClr>
                </a:solidFill>
                <a:latin typeface="Calibri"/>
              </a:rPr>
              <a:t><![CDATA[metal]]></a:t>
            </a:r>
            <a:r>
              <a:rPr lang="en-US" strike="noStrike" sz="2100" spc="0" u="none" cap="none">
                <a:solidFill>
                  <a:srgbClr val="1B2438">
                    <a:alpha val="100000"/>
                  </a:srgbClr>
                </a:solidFill>
                <a:latin typeface="Calibri"/>
              </a:rPr>
              <a:t><![CDATA[ para protección anticorrosiva y acabado; ]]></a:t>
            </a:r>
            <a:r>
              <a:rPr lang="en-US" b="1" strike="noStrike" sz="2100" spc="0" u="none" cap="none">
                <a:solidFill>
                  <a:srgbClr val="1B2438">
                    <a:alpha val="100000"/>
                  </a:srgbClr>
                </a:solidFill>
                <a:latin typeface="Calibri"/>
              </a:rPr>
              <a:t><![CDATA[impermeabilización]]></a:t>
            </a:r>
            <a:r>
              <a:rPr lang="en-US" strike="noStrike" sz="2100" spc="0" u="none" cap="none">
                <a:solidFill>
                  <a:srgbClr val="1B2438">
                    <a:alpha val="100000"/>
                  </a:srgbClr>
                </a:solidFill>
                <a:latin typeface="Calibri"/>
              </a:rPr>
              <a:t><![CDATA[ para fachadas, cubiertas y humedades; y ]]></a:t>
            </a:r>
            <a:r>
              <a:rPr lang="en-US" b="1" strike="noStrike" sz="2100" spc="0" u="none" cap="none">
                <a:solidFill>
                  <a:srgbClr val="1B2438">
                    <a:alpha val="100000"/>
                  </a:srgbClr>
                </a:solidFill>
                <a:latin typeface="Calibri"/>
              </a:rPr>
              <a:t><![CDATA[accesorios]]></a:t>
            </a:r>
            <a:r>
              <a:rPr lang="en-US" strike="noStrike" sz="2100" spc="0" u="none" cap="none">
                <a:solidFill>
                  <a:srgbClr val="1B2438">
                    <a:alpha val="100000"/>
                  </a:srgbClr>
                </a:solidFill>
                <a:latin typeface="Calibri"/>
              </a:rPr>
              <a:t><![CDATA[ para preparar, aplicar y limpiar. La familia no es una marca ni un pasillo: es una promesa de servicio. Si la tienda vende el bote pero no el preparador compatible ni la herramienta, la función queda a medi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surtido se decide por función, no por costumbr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stumbre —«esto siempre lo hemos tenido»— puede explicar por qué una referencia sigue en el lineal, pero no demuestra que cubra una función ni que rote. En el litoral mediterráneo, la humedad ambiental, la salinidad de la costa y la estacionalidad turística cambian la mezcla de funciones que pide cada tienda; no cambian el criterio: primero la función, después la referencia y el forma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surtido se decide por función, no por costumbre]]></a:t>
            </a:r>
          </a:p>
        </p:txBody>
      </p:sp>
      <p:pic>
        <p:nvPicPr>
          <p:cNvPr id="3" name="" descr="Matriz de seis familias de producto con la función que resuelven, la profundidad mínima orientativa y el riesgo de no cubrirlas.">
            <a:hlinkClick r:id="rId3" tooltip="Matriz de seis familias de producto con la función que resuelven, la profundidad mínima orientativa y el riesgo de no cubrirlas."/>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surtido se lee por funciones. Cada familia promete resolver un trabajo completo, no solo vender un envas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rtido-y-proveedores-que-pedir-a-quien-y-con-que-condicione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surtido se decide por función, no por costumbr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ercial propone dar de alta una referencia nueva. ¿Qué criterio debe pesar primero en la decisión?]]></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oveedor insista y ofrezca una condición atractiva por el pedi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ubra una función que hoy no se resuelve o que los datos muestren demanda no atendid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a más barata por unidad que la referencia que ya se vende.]]></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envase sea más llamativo en el line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mplitud y profundidad: dos decisiones que se confunde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amplitud]]></a:t>
            </a:r>
            <a:r>
              <a:rPr lang="en-US" strike="noStrike" sz="2100" spc="0" u="none" cap="none">
                <a:solidFill>
                  <a:srgbClr val="1B2438">
                    <a:alpha val="100000"/>
                  </a:srgbClr>
                </a:solidFill>
                <a:latin typeface="Calibri"/>
              </a:rPr>
              <a:t><![CDATA[ es el número de funciones que la tienda cubre. La ]]></a:t>
            </a:r>
            <a:r>
              <a:rPr lang="en-US" b="1" strike="noStrike" sz="2100" spc="0" u="none" cap="none">
                <a:solidFill>
                  <a:srgbClr val="1B2438">
                    <a:alpha val="100000"/>
                  </a:srgbClr>
                </a:solidFill>
                <a:latin typeface="Calibri"/>
              </a:rPr>
              <a:t><![CDATA[profundidad]]></a:t>
            </a:r>
            <a:r>
              <a:rPr lang="en-US" strike="noStrike" sz="2100" spc="0" u="none" cap="none">
                <a:solidFill>
                  <a:srgbClr val="1B2438">
                    <a:alpha val="100000"/>
                  </a:srgbClr>
                </a:solidFill>
                <a:latin typeface="Calibri"/>
              </a:rPr>
              <a:t><![CDATA[ es el número de opciones dentro de una misma función: formatos, bases, acabados, niveles de prestación y productos complementarios. Son decisiones distintas y se equivocan de forma distin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mplitud y profundidad: dos decisiones que se confunde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plitud sin profundidad produce un escaparate que no termina los trabajos: hay un bote de cada cosa, pero falta el formato que pide el profesional o el preparador compatible. Profundidad sin amplitud produce un almacén especializado que pierde al cliente que venía por otra función. El equilibrio no se elige de una vez para siempre: se revisa con la venta, las roturas y las solicitudes que no se pueden aten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mplitud y profundidad: dos decisiones que se confunde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eferencias ]]></a:t>
            </a:r>
            <a:r>
              <a:rPr lang="en-US" b="1" strike="noStrike" sz="2100" spc="0" u="none" cap="none">
                <a:solidFill>
                  <a:srgbClr val="1B2438">
                    <a:alpha val="100000"/>
                  </a:srgbClr>
                </a:solidFill>
                <a:latin typeface="Calibri"/>
              </a:rPr>
              <a:t><![CDATA[críticas]]></a:t>
            </a:r>
            <a:r>
              <a:rPr lang="en-US" strike="noStrike" sz="2100" spc="0" u="none" cap="none">
                <a:solidFill>
                  <a:srgbClr val="1B2438">
                    <a:alpha val="100000"/>
                  </a:srgbClr>
                </a:solidFill>
                <a:latin typeface="Calibri"/>
              </a:rPr>
              <a:t><![CDATA[: si faltan, la tienda no puede terminar un trabajo y el cliente se va, aunque el resto del surtido sea amplio. Una referencia crítica no se retira solo porque venda poco; se retira cuando existe un sustituto aceptable y comprobado. Y un ]]></a:t>
            </a:r>
            <a:r>
              <a:rPr lang="en-US" b="1" strike="noStrike" sz="2100" spc="0" u="none" cap="none">
                <a:solidFill>
                  <a:srgbClr val="1B2438">
                    <a:alpha val="100000"/>
                  </a:srgbClr>
                </a:solidFill>
                <a:latin typeface="Calibri"/>
              </a:rPr>
              <a:t><![CDATA[sustituto aceptable]]></a:t>
            </a:r>
            <a:r>
              <a:rPr lang="en-US" strike="noStrike" sz="2100" spc="0" u="none" cap="none">
                <a:solidFill>
                  <a:srgbClr val="1B2438">
                    <a:alpha val="100000"/>
                  </a:srgbClr>
                </a:solidFill>
                <a:latin typeface="Calibri"/>
              </a:rPr>
              <a:t><![CDATA[ no es el bote más parecido: debe cubrir la misma función, sobre el mismo soporte, dentro del mismo sistema y con compatibilidad documentada. Si no hay ficha o no se puede comprobar, no es un sustituto: es una apues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mplitud y profundidad: dos decisiones que se confunde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a larga también cuesta. Cada referencia de más ocupa estantería, inmoviliza dinero, caduca, obliga a formar a quien atiende y compite por la atención en el mostrador. Dos referencias que hacen lo mismo no son variedad: son un duplicado con dos lotes, dos fichas y dos factur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mplitud y profundidad: dos decisiones que se confunden]]></a:t>
            </a:r>
          </a:p>
        </p:txBody>
      </p:sp>
      <p:pic>
        <p:nvPicPr>
          <p:cNvPr id="3" name="" descr="Comparación entre ganar amplitud, cubriendo más funciones, y ganar profundidad, ofreciendo más opciones dentro de una función.">
            <a:hlinkClick r:id="rId3" tooltip="Comparación entre ganar amplitud, cubriendo más funciones, y ganar profundidad, ofreciendo más opciones dentro de una función."/>
          </p:cNvPr>
          <p:cNvPicPr>
            <a:picLocks noChangeAspect="1"/>
          </p:cNvPicPr>
          <p:nvPr>
            <p:ph type="pic" idx="1"/>
          </p:nvPr>
        </p:nvPicPr>
        <p:blipFill>
          <a:blip r:embed="rId2"/>
          <a:stretch>
            <a:fillRect/>
          </a:stretch>
        </p:blipFill>
        <p:spPr>
          <a:xfrm>
            <a:off x="990600" y="1257300"/>
            <a:ext cx="7153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mplitud y profundidad no son lo mismo. La primera abre funciones; la segunda complica la elección dentro de una fun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rtido-y-proveedores-que-pedir-a-quien-y-con-que-condiciones"/>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Amplitud y profundidad: dos decisiones que se confund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decisión de surtido que sugiere. Son supuestos didáctic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t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justar profundidad]]></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aja]]></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cliente profesional pide cada semana una función que la tienda no cubre y se va a ot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referencia vende de forma estable y se agota en cada campañ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s referencias cubren la misma función, formato y acabado, y una apenas rot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formato grande de una referencia no se vende y el pequeño se agot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función nueva aparece en las solicitudes de reforma y ninguna referencia la cubre.]]></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a referencia lleva varias temporadas sin venderse, no es crítica y tiene sustituto compat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datos que deciden: venta, rotura y demanda no serv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ecidir un alta, una baja o un cambio de profundidad hacen falta tres señales, no una. La primera es la ]]></a:t>
            </a:r>
            <a:r>
              <a:rPr lang="en-US" b="1"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por referencia y formato: unidades, no solo euros, y separada por familia. La segunda es la ]]></a:t>
            </a:r>
            <a:r>
              <a:rPr lang="en-US" b="1" strike="noStrike" sz="2100" spc="0" u="none" cap="none">
                <a:solidFill>
                  <a:srgbClr val="1B2438">
                    <a:alpha val="100000"/>
                  </a:srgbClr>
                </a:solidFill>
                <a:latin typeface="Calibri"/>
              </a:rPr>
              <a:t><![CDATA[rotura]]></a:t>
            </a:r>
            <a:r>
              <a:rPr lang="en-US" strike="noStrike" sz="2100" spc="0" u="none" cap="none">
                <a:solidFill>
                  <a:srgbClr val="1B2438">
                    <a:alpha val="100000"/>
                  </a:srgbClr>
                </a:solidFill>
                <a:latin typeface="Calibri"/>
              </a:rPr>
              <a:t><![CDATA[: cuántas veces y cuántos días faltó la referencia. Una rotura no es solo una venta perdida; es la prueba de que la demanda existía y el surtido no la cubrió. La tercera es la ]]></a:t>
            </a:r>
            <a:r>
              <a:rPr lang="en-US" b="1" strike="noStrike" sz="2100" spc="0" u="none" cap="none">
                <a:solidFill>
                  <a:srgbClr val="1B2438">
                    <a:alpha val="100000"/>
                  </a:srgbClr>
                </a:solidFill>
                <a:latin typeface="Calibri"/>
              </a:rPr>
              <a:t><![CDATA[demanda no servida]]></a:t>
            </a:r>
            <a:r>
              <a:rPr lang="en-US" strike="noStrike" sz="2100" spc="0" u="none" cap="none">
                <a:solidFill>
                  <a:srgbClr val="1B2438">
                    <a:alpha val="100000"/>
                  </a:srgbClr>
                </a:solidFill>
                <a:latin typeface="Calibri"/>
              </a:rPr>
              <a:t><![CDATA[: el cliente que preguntó, no encontró, aceptó un sustituto o se fue. Si no se anota en el mostrador, desaparece del anális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datos que deciden: venta, rotura y demanda no serv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s datos se calculan dos medidas sencillas. La ]]></a:t>
            </a:r>
            <a:r>
              <a:rPr lang="en-US" b="1" strike="noStrike" sz="2100" spc="0" u="none" cap="none">
                <a:solidFill>
                  <a:srgbClr val="1B2438">
                    <a:alpha val="100000"/>
                  </a:srgbClr>
                </a:solidFill>
                <a:latin typeface="Calibri"/>
              </a:rPr>
              <a:t><![CDATA[rotación]]></a:t>
            </a:r>
            <a:r>
              <a:rPr lang="en-US" strike="noStrike" sz="2100" spc="0" u="none" cap="none">
                <a:solidFill>
                  <a:srgbClr val="1B2438">
                    <a:alpha val="100000"/>
                  </a:srgbClr>
                </a:solidFill>
                <a:latin typeface="Calibri"/>
              </a:rPr>
              <a:t><![CDATA[ del periodo es unidades vendidas divididas por el stock medio; la ]]></a:t>
            </a:r>
            <a:r>
              <a:rPr lang="en-US" b="1" strike="noStrike" sz="2100" spc="0" u="none" cap="none">
                <a:solidFill>
                  <a:srgbClr val="1B2438">
                    <a:alpha val="100000"/>
                  </a:srgbClr>
                </a:solidFill>
                <a:latin typeface="Calibri"/>
              </a:rPr>
              <a:t><![CDATA[cobertura]]></a:t>
            </a:r>
            <a:r>
              <a:rPr lang="en-US" strike="noStrike" sz="2100" spc="0" u="none" cap="none">
                <a:solidFill>
                  <a:srgbClr val="1B2438">
                    <a:alpha val="100000"/>
                  </a:srgbClr>
                </a:solidFill>
                <a:latin typeface="Calibri"/>
              </a:rPr>
              <a:t><![CDATA[ es el stock disponible dividido por la venta media diaria. Un supuesto didáctico: una referencia vende 120 unidades en 90 días y mantiene un stock medio de 20. La rotación es 120 / 20 = 6 veces en el periodo; la venta media es 120 / 90 = 1,33 unidades al día; la cobertura es 20 / 1,33 = 15 días. Si el plazo de reposición declarado supera esos 15 días, la rotura está programa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datos que deciden: venta, rotura y demanda no serv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cambia la decisión. Una venta alta con roturas repetidas pide ]]></a:t>
            </a:r>
            <a:r>
              <a:rPr lang="en-US" b="1" strike="noStrike" sz="2100" spc="0" u="none" cap="none">
                <a:solidFill>
                  <a:srgbClr val="1B2438">
                    <a:alpha val="100000"/>
                  </a:srgbClr>
                </a:solidFill>
                <a:latin typeface="Calibri"/>
              </a:rPr>
              <a:t><![CDATA[profundidad]]></a:t>
            </a:r>
            <a:r>
              <a:rPr lang="en-US" strike="noStrike" sz="2100" spc="0" u="none" cap="none">
                <a:solidFill>
                  <a:srgbClr val="1B2438">
                    <a:alpha val="100000"/>
                  </a:srgbClr>
                </a:solidFill>
                <a:latin typeface="Calibri"/>
              </a:rPr>
              <a:t><![CDATA[, no alta: la función ya está cubierta y lo que falta es cantidad o formato. Una venta baja sin roturas y con sustituto pide ]]></a:t>
            </a:r>
            <a:r>
              <a:rPr lang="en-US" b="1"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salvo que sea crítica. Una función sin referencia y con solicitudes repetidas pide ]]></a:t>
            </a:r>
            <a:r>
              <a:rPr lang="en-US" b="1" strike="noStrike" sz="2100" spc="0" u="none" cap="none">
                <a:solidFill>
                  <a:srgbClr val="1B2438">
                    <a:alpha val="100000"/>
                  </a:srgbClr>
                </a:solidFill>
                <a:latin typeface="Calibri"/>
              </a:rPr>
              <a:t><![CDATA[alta]]></a:t>
            </a:r>
            <a:r>
              <a:rPr lang="en-US" strike="noStrike" sz="2100" spc="0" u="none" cap="none">
                <a:solidFill>
                  <a:srgbClr val="1B2438">
                    <a:alpha val="100000"/>
                  </a:srgbClr>
                </a:solidFill>
                <a:latin typeface="Calibri"/>
              </a:rPr>
              <a:t><![CDATA[. Y comparar un mes de temporada con uno valle sin ajustar lleva a decisiones equivocadas, sobre todo en una zona costera con campaña de exterior y llegada de profesiona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datos que deciden: venta, rotura y demanda no servida]]></a:t>
            </a:r>
          </a:p>
        </p:txBody>
      </p:sp>
      <p:pic>
        <p:nvPicPr>
          <p:cNvPr id="3" name="" descr="Flujo de cinco casillas: venta por referencia y formato, roturas y demanda no servida, función crítica y sustituto, rotación y cobertura, y decisión de alta, profundidad o baja.">
            <a:hlinkClick r:id="rId3" tooltip="Flujo de cinco casillas: venta por referencia y formato, roturas y demanda no servida, función crítica y sustituto, rotación y cobertura, y decisión de alta, profundidad o baj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venta sola esconde demanda. La rotura y la solicitud no atendida completan la señal que lleva a la deci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rtido-y-proveedores-que-pedir-a-quien-y-con-que-condicione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os datos que deciden: venta, rotura y demanda no servi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una referencia vende 120 unidades en 90 días y el stock medio del periodo es de 20 unidades. ¿Cuál es la rotación del periodo, en vece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veces): ________________]]></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oveedor no es una caja: es parte del sis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veedor no es solo quien entrega un producto a un precio. Sus condiciones deciden qué puede prometer la tienda y a qué coste. El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importa en su versión real, no en la del catálogo: el que se cumple y el que se avisa cuando falla. El ]]></a:t>
            </a:r>
            <a:r>
              <a:rPr lang="en-US" b="1" strike="noStrike" sz="2100" spc="0" u="none" cap="none">
                <a:solidFill>
                  <a:srgbClr val="1B2438">
                    <a:alpha val="100000"/>
                  </a:srgbClr>
                </a:solidFill>
                <a:latin typeface="Calibri"/>
              </a:rPr>
              <a:t><![CDATA[pedido mínimo]]></a:t>
            </a:r>
            <a:r>
              <a:rPr lang="en-US" strike="noStrike" sz="2100" spc="0" u="none" cap="none">
                <a:solidFill>
                  <a:srgbClr val="1B2438">
                    <a:alpha val="100000"/>
                  </a:srgbClr>
                </a:solidFill>
                <a:latin typeface="Calibri"/>
              </a:rPr>
              <a:t><![CDATA[ no es una cifra neutral: puede obligar a comprar más de lo que rota y a inmovilizar dinero. El ]]></a:t>
            </a:r>
            <a:r>
              <a:rPr lang="en-US" b="1"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debe encajar con el cliente: el particular y el profesional no compran el mismo tamaño ni la misma present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oveedor no es una caja: es parte del sis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embalaje]]></a:t>
            </a:r>
            <a:r>
              <a:rPr lang="en-US" strike="noStrike" sz="2100" spc="0" u="none" cap="none">
                <a:solidFill>
                  <a:srgbClr val="1B2438">
                    <a:alpha val="100000"/>
                  </a:srgbClr>
                </a:solidFill>
                <a:latin typeface="Calibri"/>
              </a:rPr>
              <a:t><![CDATA[ protege o genera roturas, y con él cambia el coste de recepción. La ]]></a:t>
            </a:r>
            <a:r>
              <a:rPr lang="en-US" b="1" strike="noStrike" sz="2100" spc="0" u="none" cap="none">
                <a:solidFill>
                  <a:srgbClr val="1B2438">
                    <a:alpha val="100000"/>
                  </a:srgbClr>
                </a:solidFill>
                <a:latin typeface="Calibri"/>
              </a:rPr>
              <a:t><![CDATA[documentación técnica y de seguridad]]></a:t>
            </a:r>
            <a:r>
              <a:rPr lang="en-US" strike="noStrike" sz="2100" spc="0" u="none" cap="none">
                <a:solidFill>
                  <a:srgbClr val="1B2438">
                    <a:alpha val="100000"/>
                  </a:srgbClr>
                </a:solidFill>
                <a:latin typeface="Calibri"/>
              </a:rPr>
              <a:t><![CDATA[ —ficha técnica y, cuando el producto lo requiera, ficha de datos de seguridad— permite recomendar, aplicar y cumplir; sin ella, el producto no está completo para la venta. La ]]></a:t>
            </a:r>
            <a:r>
              <a:rPr lang="en-US" b="1" strike="noStrike" sz="2100" spc="0" u="none" cap="none">
                <a:solidFill>
                  <a:srgbClr val="1B2438">
                    <a:alpha val="100000"/>
                  </a:srgbClr>
                </a:solidFill>
                <a:latin typeface="Calibri"/>
              </a:rPr>
              <a:t><![CDATA[estabilidad de la referencia]]></a:t>
            </a:r>
            <a:r>
              <a:rPr lang="en-US" strike="noStrike" sz="2100" spc="0" u="none" cap="none">
                <a:solidFill>
                  <a:srgbClr val="1B2438">
                    <a:alpha val="100000"/>
                  </a:srgbClr>
                </a:solidFill>
                <a:latin typeface="Calibri"/>
              </a:rPr>
              <a:t><![CDATA[ evita que una referencia desaparezca sin plan y obliga a prever sustituto. Y la ]]></a:t>
            </a:r>
            <a:r>
              <a:rPr lang="en-US" b="1" strike="noStrike" sz="2100" spc="0" u="none" cap="none">
                <a:solidFill>
                  <a:srgbClr val="1B2438">
                    <a:alpha val="100000"/>
                  </a:srgbClr>
                </a:solidFill>
                <a:latin typeface="Calibri"/>
              </a:rPr>
              <a:t><![CDATA[sustitución]]></a:t>
            </a:r>
            <a:r>
              <a:rPr lang="en-US" strike="noStrike" sz="2100" spc="0" u="none" cap="none">
                <a:solidFill>
                  <a:srgbClr val="1B2438">
                    <a:alpha val="100000"/>
                  </a:srgbClr>
                </a:solidFill>
                <a:latin typeface="Calibri"/>
              </a:rPr>
              <a:t><![CDATA[ que propone el proveedor debe validarse: un equivalente comercial no siempre es compatible con el soporte, el sistema o el acabado que el cliente ya tie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oveedor no es una caja: es parte del sis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unitario más bajo puede ser el coste total más alto. Si el pedido mínimo inmoviliza stock, si el embalaje llega dañado, si el plazo obliga a mantener duplicados o si la falta de ficha obliga a devolver al cliente, la compra barata sale cara. El coste total incluye lo que se paga, lo que se almacena, lo que se rompe, lo que se gestiona y lo que se pierde por no poder serv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oveedor no es una caja: es parte del sistema]]></a:t>
            </a:r>
          </a:p>
        </p:txBody>
      </p:sp>
      <p:pic>
        <p:nvPicPr>
          <p:cNvPr id="3" name="" descr="Seis tarjetas con las condiciones del proveedor que afectan al surtido: plazo, pedido mínimo y formato, embalaje y roturas, documentación, estabilidad y sustituciones.">
            <a:hlinkClick r:id="rId3" tooltip="Seis tarjetas con las condiciones del proveedor que afectan al surtido: plazo, pedido mínimo y formato, embalaje y roturas, documentación, estabilidad y sustituciones."/>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ndiciones que hay que conocer antes de decidir. Ninguna se sustituye por el precio unitar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rtido-y-proveedores-que-pedir-a-quien-y-con-que-condiciones"/>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proveedor no es una caja: es parte del sis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dición del proveedor con la pregunta que la comprueb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lazo de entreg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dido mínim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cument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abilidad]]></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stituci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oturas]]></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mínimo y formato se aplican y cómo afectan al stock?]]></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án la ficha técnica y la de seguridad vigente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qué frecuencia cambia o se descataloga la referenci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producto propone y quién valida la compatibilidad?]]></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ómo se documenta y se repone una unidad dañada?]]></a:t>
            </a:r>
          </a:p>
        </p:txBody>
      </p:sp>
      <p:sp>
        <p:nvSpPr>
          <p:cNvPr id="14" name=""/>
          <p:cNvSpPr txBox="1"/>
          <p:nvPr/>
        </p:nvSpPr>
        <p:spPr>
          <a:xfrm>
            <a:off x="628650" y="36099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Qué plazo se compromete por escrito y cómo se avisa un retra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valuar con hechos: plazo, incidencias, documentación y respues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veedor se evalúa con hechos del periodo, no con la simpatía del comercial ni con el recuerdo de la última entrega. La norma ]]></a:t>
            </a:r>
            <a:r>
              <a:rPr lang="en-US" b="1" strike="noStrike" sz="2100" spc="0" u="none" cap="none">
                <a:solidFill>
                  <a:srgbClr val="1B2438">
                    <a:alpha val="100000"/>
                  </a:srgbClr>
                </a:solidFill>
                <a:latin typeface="Calibri"/>
              </a:rPr>
              <a:t><![CDATA[ISO 9001:2015]]></a:t>
            </a:r>
            <a:r>
              <a:rPr lang="en-US" strike="noStrike" sz="2100" spc="0" u="none" cap="none">
                <a:solidFill>
                  <a:srgbClr val="1B2438">
                    <a:alpha val="100000"/>
                  </a:srgbClr>
                </a:solidFill>
                <a:latin typeface="Calibri"/>
              </a:rPr>
              <a:t><![CDATA[, en su apartado 8.4, pide criterios para la selección, evaluación, seguimiento y reevaluación de los proveedores externos; no impone una fórmula concreta. La fórmula, el periodo y el umbral son una decisión interna que debe estar escri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valuar con hechos: plazo, incidencias, documentación y respues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e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mpl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vi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r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idenc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vi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o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cument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omi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valuar con hechos: plazo, incidencias, documentación y respues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ficticio: de 10 pedidos, 8 llegan en la fecha comprometida y 2 con 3 y 6 días de retraso; el cumplimiento es 8 / 10 = 80 %. Un pedido llega con una rotura y otro sin la ficha técnica: dos incidencias en diez pedidos, 20 %. El dato no se convierte en una nota: se convierte en una pregunta concreta y en un plan. Si el retraso se repite, se valora un segundo proveedor; si la documentación falta, no se da el producto por completo hasta tener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valuar con hechos: plazo, incidencias, documentación y respuesta]]></a:t>
            </a:r>
          </a:p>
        </p:txBody>
      </p:sp>
      <p:pic>
        <p:nvPicPr>
          <p:cNvPr id="3" name="" descr="Secuencia de cinco pasos para evaluar un proveedor: fijar periodo, medir plazo, registrar incidencias, comprobar documentación y leer la respuesta.">
            <a:hlinkClick r:id="rId3" tooltip="Secuencia de cinco pasos para evaluar un proveedor: fijar periodo, medir plazo, registrar incidencias, comprobar documentación y leer la respuesta."/>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valuar no es puntuar: es contar hechos comparables y decidir qué conversación ten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rtido-y-proveedores-que-pedir-a-quien-y-con-que-condiciones"/>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valuar con hechos: plazo, incidencias, documentación y respuesta · Revisar un proveedor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limitar la muest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periodo y todos los pedidos recibidos en él. Sin denominador, un retraso parece una catástrofe o no parece n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valuar con hechos: plazo, incidencias, documentación y respuesta · Revisar un proveedor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ntar el plaz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a fecha comprometida con la de recepción. Anota los días de retraso y si hubo aviso previo. Un retraso avisado y compensado no se gestiona igual que uno silencio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valuar con hechos: plazo, incidencias, documentación y respuesta · Revisar un proveedor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lasificar incidenci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rotura, error de referencia, falta de cantidad, documentación ausente y problema de embalaje. Cada tipo tiene una conversación disti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valuar con hechos: plazo, incidencias, documentación y respuesta · Revisar un proveedor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Verificar document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la ficha técnica y la de seguridad corresponden a la referencia y a la versión vigente. Una ficha antigua no sirve para recomend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valuar con hechos: plazo, incidencias, documentación y respuesta · Revisar un proveedor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Medir la respues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uánto tarda una respuesta útil a una consulta o incidencia. El acuse automático no resuelve el problema del mostrado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valuar con hechos: plazo, incidencias, documentación y respuesta · Revisar un proveedor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ecidir y registr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hechos, decide si se mantiene, se condiciona o se busca alternativa. La decisión se escribe con su motivo y se revisa en el siguiente perio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valuar con hechos: plazo, incidencias, documentación y respues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veedor con el precio unitario más bajo sigue siendo la mejor opción aunque acumule retrasos y no entregue la ficha técnic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Negociar dentro de la facultad y el coste de comprar a vari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egocia con datos y dentro de un marco; no negocia la empresa. Puede preparar una conversación con el proveedor, pedir mejoras operativas —día de entrega, embalaje, formato, documentación, protocolo de sustitución o respuesta a incidencias— y proponerlas con su motivo. Lo que no puede es conceder precios, bonificaciones, condiciones de pago, exclusividades o garantías que no estén dentro de la facultad escrita. Una condición concedida sin autoridad no es una mejora: es un compromiso que la empresa no ha aprobado y que alguien tendrá que deshac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Negociar dentro de la facultad y el coste de comprar a vari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correcta ante una petición fuera de facultad es concreta: «lo planteo a dirección con estos datos». No es una negativa ni una promesa; es una forma de no cerrar en falso. El encargado puede argumentar con rotación, cobertura, incidencias y coste total, y puede pedir una prueba o un formato antes de comprometer un pedido grande. Lo que firma o acepta debe quedar registrado con la autorización correspondi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Negociar dentro de la facultad y el coste de comprar a vari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a varios proveedores tiene un efecto doble. Da continuidad cuando uno falla, permite comparar y puede mejorar el plazo o el formato. Pero también multiplica referencias duplicadas, lotes distintos, pedidos mínimos, facturas, fichas y tiempo de gestión. En productos de color, dos lotes pueden no coincidir y obligan a comprobar la trazabilidad; en accesorios, dos proveedores pueden vender el mismo artículo con códigos distintos. Repartir compras no es automáticamente mejor: es una decisión de coste total y de control, y la política de excepciones debe estar escri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Negociar dentro de la facultad y el coste de comprar a varios]]></a:t>
            </a:r>
          </a:p>
        </p:txBody>
      </p:sp>
      <p:pic>
        <p:nvPicPr>
          <p:cNvPr id="3" name="" descr="Comparación entre concentrar las compras en un proveedor y repartirlas entre varios, con sus ventajas y costes de gestión.">
            <a:hlinkClick r:id="rId3" tooltip="Comparación entre concentrar las compras en un proveedor y repartirlas entre varios, con sus ventajas y costes de gestión."/>
          </p:cNvPr>
          <p:cNvPicPr>
            <a:picLocks noChangeAspect="1"/>
          </p:cNvPicPr>
          <p:nvPr>
            <p:ph type="pic" idx="1"/>
          </p:nvPr>
        </p:nvPicPr>
        <p:blipFill>
          <a:blip r:embed="rId2"/>
          <a:stretch>
            <a:fillRect/>
          </a:stretch>
        </p:blipFill>
        <p:spPr>
          <a:xfrm>
            <a:off x="990600" y="1257300"/>
            <a:ext cx="7153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ncentrar simplifica; repartir protege. Ninguna de las dos opciones es gratis: se elige por función crítica y coste tot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rtido-y-proveedores-que-pedir-a-quien-y-con-que-condiciones"/>
              </a:rPr>
              <a:t><![CDATA[Ver imagen original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Negociar dentro de la facultad y el coste de comprar a vario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cargado puede ___ una mejora operativa al proveedor, pero no puede ___ un precio o una condición comercial fuera de la facultad escrita; cuando la petición supera su límite, la ___ con dat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ordinar tiendas, evitar errores y me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cuatro tiendas en el litoral mediterráneo, el surtido no puede ser una suma de decisiones aisladas. Hay una ]]></a:t>
            </a:r>
            <a:r>
              <a:rPr lang="en-US" b="1" strike="noStrike" sz="2100" spc="0" u="none" cap="none">
                <a:solidFill>
                  <a:srgbClr val="1B2438">
                    <a:alpha val="100000"/>
                  </a:srgbClr>
                </a:solidFill>
                <a:latin typeface="Calibri"/>
              </a:rPr>
              <a:t><![CDATA[base común]]></a:t>
            </a:r>
            <a:r>
              <a:rPr lang="en-US" strike="noStrike" sz="2100" spc="0" u="none" cap="none">
                <a:solidFill>
                  <a:srgbClr val="1B2438">
                    <a:alpha val="100000"/>
                  </a:srgbClr>
                </a:solidFill>
                <a:latin typeface="Calibri"/>
              </a:rPr>
              <a:t><![CDATA[ de funciones que todas deben poder resolver y ]]></a:t>
            </a:r>
            <a:r>
              <a:rPr lang="en-US" b="1" strike="noStrike" sz="2100" spc="0" u="none" cap="none">
                <a:solidFill>
                  <a:srgbClr val="1B2438">
                    <a:alpha val="100000"/>
                  </a:srgbClr>
                </a:solidFill>
                <a:latin typeface="Calibri"/>
              </a:rPr>
              <a:t><![CDATA[excepciones locales]]></a:t>
            </a:r>
            <a:r>
              <a:rPr lang="en-US" strike="noStrike" sz="2100" spc="0" u="none" cap="none">
                <a:solidFill>
                  <a:srgbClr val="1B2438">
                    <a:alpha val="100000"/>
                  </a:srgbClr>
                </a:solidFill>
                <a:latin typeface="Calibri"/>
              </a:rPr>
              <a:t><![CDATA[ que se justifican por cliente, ubicación o campaña. La tienda de la Tienda Polígono, con su atención temprana al profesional, puede necesitar profundidad en formatos que otra tienda no rota; una tienda de zona turística puede necesitar más exterior y menos mantenimiento de interior. La excepción se aprueba con datos, no por preferencia de quien pid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ordinar tiendas, evitar errores y me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entre tiendas resuelve una urgencia, pero no sustituye una decisión de surtido. Si una tienda pide siempre la misma referencia a otra, el problema es de surtido o de reposición, no de logística. Cuando una referencia se descataloga, la continuidad exige un plan común: sustituto validado, comunicación al cliente y retirada ordenada en todas las tiendas, no una solución distinta en cada mostrado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ordinar tiendas, evitar errores y me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frecuentes tienen consecuencia operativa. Comprar por ]]></a:t>
            </a:r>
            <a:r>
              <a:rPr lang="en-US" b="1" strike="noStrike" sz="2100" spc="0" u="none" cap="none">
                <a:solidFill>
                  <a:srgbClr val="1B2438">
                    <a:alpha val="100000"/>
                  </a:srgbClr>
                </a:solidFill>
                <a:latin typeface="Calibri"/>
              </a:rPr>
              <a:t><![CDATA[precio unitario]]></a:t>
            </a:r>
            <a:r>
              <a:rPr lang="en-US" strike="noStrike" sz="2100" spc="0" u="none" cap="none">
                <a:solidFill>
                  <a:srgbClr val="1B2438">
                    <a:alpha val="100000"/>
                  </a:srgbClr>
                </a:solidFill>
                <a:latin typeface="Calibri"/>
              </a:rPr>
              <a:t><![CDATA[ sin mirar el coste total acaba en stock inmovilizado o roturas. Mantener referencias por ]]></a:t>
            </a:r>
            <a:r>
              <a:rPr lang="en-US" b="1" strike="noStrike" sz="2100" spc="0" u="none" cap="none">
                <a:solidFill>
                  <a:srgbClr val="1B2438">
                    <a:alpha val="100000"/>
                  </a:srgbClr>
                </a:solidFill>
                <a:latin typeface="Calibri"/>
              </a:rPr>
              <a:t><![CDATA[lealtad al proveedor]]></a:t>
            </a:r>
            <a:r>
              <a:rPr lang="en-US" strike="noStrike" sz="2100" spc="0" u="none" cap="none">
                <a:solidFill>
                  <a:srgbClr val="1B2438">
                    <a:alpha val="100000"/>
                  </a:srgbClr>
                </a:solidFill>
                <a:latin typeface="Calibri"/>
              </a:rPr>
              <a:t><![CDATA[ impide liberar espacio y dinero. Dar de alta ]]></a:t>
            </a:r>
            <a:r>
              <a:rPr lang="en-US" b="1" strike="noStrike" sz="2100" spc="0" u="none" cap="none">
                <a:solidFill>
                  <a:srgbClr val="1B2438">
                    <a:alpha val="100000"/>
                  </a:srgbClr>
                </a:solidFill>
                <a:latin typeface="Calibri"/>
              </a:rPr>
              <a:t><![CDATA[sin ficha técnica]]></a:t>
            </a:r>
            <a:r>
              <a:rPr lang="en-US" strike="noStrike" sz="2100" spc="0" u="none" cap="none">
                <a:solidFill>
                  <a:srgbClr val="1B2438">
                    <a:alpha val="100000"/>
                  </a:srgbClr>
                </a:solidFill>
                <a:latin typeface="Calibri"/>
              </a:rPr>
              <a:t><![CDATA[ deja al vendedor sin argumentos y al cliente sin garantía de uso. Aceptar ]]></a:t>
            </a:r>
            <a:r>
              <a:rPr lang="en-US" b="1" strike="noStrike" sz="2100" spc="0" u="none" cap="none">
                <a:solidFill>
                  <a:srgbClr val="1B2438">
                    <a:alpha val="100000"/>
                  </a:srgbClr>
                </a:solidFill>
                <a:latin typeface="Calibri"/>
              </a:rPr>
              <a:t><![CDATA[sustituciones sin comprobar compatibilidad]]></a:t>
            </a:r>
            <a:r>
              <a:rPr lang="en-US" strike="noStrike" sz="2100" spc="0" u="none" cap="none">
                <a:solidFill>
                  <a:srgbClr val="1B2438">
                    <a:alpha val="100000"/>
                  </a:srgbClr>
                </a:solidFill>
                <a:latin typeface="Calibri"/>
              </a:rPr>
              <a:t><![CDATA[ traslada el problema al soporte y vuelve como reclamación. Ninguno de los cuatro se corrige con más catálogo: se corrige con criterio y regist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ordinar tiendas, evitar errores y me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dicadores propuestos con fórmula, fuente y límite. La cadencia y los umbrales son criterios internos pendientes; no son política de la empre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4]]></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524000"/>
                <a:gridCol w="1524000"/>
                <a:gridCol w="1400175"/>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mi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recepción menos fecha de pedido, en días; media o mediana por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s de pedido y de albarán o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pedido y resumen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si el pedido llegó completo; festivos y transporte alteran la le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4]]></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524000"/>
                <a:gridCol w="1524000"/>
                <a:gridCol w="1400175"/>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mi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s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s con incidencia divididos por pedidos recibidos, por c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recepción (M4·O1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que la incidencia se registre; no pondera su grav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4]]></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524000"/>
                <a:gridCol w="1524000"/>
                <a:gridCol w="1400175"/>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mi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vendidas divididas por el stock medio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y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ual o por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tock medio puede ser estimado; no dice nada del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524000"/>
                <a:gridCol w="1524000"/>
                <a:gridCol w="1400175"/>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mi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ock disponible dividido por la venta medi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ock, reservas y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nta pasada no predice picos; hay que descontar reser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4]]></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524000"/>
                <a:gridCol w="1524000"/>
                <a:gridCol w="1400175"/>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mi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s dupl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ento de referencias que cubren la misma función, formato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 surtido y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es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 comprobar compatibilidad, no solo comparar nom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oordinar tiendas, evitar errores y medir · Revisar el surtido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Ordenar por fun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upa las referencias por la función que resuelven, no por proveedor ni por marca. Detecta funciones sin cobertura y funciones con duplicad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oordinar tiendas, evitar errores y medir · Revisar el surtido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oner los da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venta por formato, roturas, demanda no servida, rotación y cobertura del periodo. Sin datos, la discusión vuelve a la costumb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oordinar tiendas, evitar errores y medir · Revisar el surtido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Marcar lo crític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a las referencias cuya falta impide terminar un trabajo. Comprueba si tienen sustituto compatible y document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oordinar tiendas, evitar errores y medir · Revisar el surtido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cidir por referenci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ta, más profundidad, baja o condicional. Cada decisión se escribe con el dato que la sostiene y la fecha de revis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oordinar tiendas, evitar errores y medir · Revisar el surtido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ordinar y revis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e la decisión con las otras tiendas, aprueba excepciones con datos y revisa el resultado en el siguiente perio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oordinar tiendas, evitar errores y med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encargado durante una revisión de surtid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empre hemos trabajado con este proveedor; aunque falle, no cambiam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dar de alta una referencia, compruebo que cubre una función y que tenemos ficha técnic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proveedor ofrece un precio más bajo, lo acepto y ajusto el surtido sin consult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una referencia se agota, compruebo si el sustituto es compatible antes de ofrecerl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os referencias que hacen lo mismo son una ventaja: siempre hay donde elegi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urtido y provee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una ficha por cada par referencia-proveedor y se revisa con el periodo cerrado. La ficha no decide sola: ordena la función, el dato, la condición y el límite para que la decisión se pueda explicar después. El ejemplo está cumplimentado con supuestos didáctic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urtido y provee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ficha de surtido y proveedor, pendiente de validar con dirección. Los ejemplos son ficticios, no datos de la empres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914525"/>
                <a:gridCol w="2047875"/>
                <a:gridCol w="2295525"/>
                <a:gridCol w="1857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famil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interno, familia funcional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intético, formato pequeño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ódigo real lo asigna l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ón que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uso y acabado que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ovar y proteger una puerta de madera ex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unción puede necesitar varios produ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914525"/>
                <a:gridCol w="2047875"/>
                <a:gridCol w="2295525"/>
                <a:gridCol w="1857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cular o profesional, frecuencia y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sional de mantenimiento, uso recurrente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ye el dat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por formato, no solo eu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 unidades en 90 días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uenta la demanda no ser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914525"/>
                <a:gridCol w="2047875"/>
                <a:gridCol w="2295525"/>
                <a:gridCol w="1857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ces y días sin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roturas en el trimestre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vale si se registra en e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 y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órmulas del apartado 3, con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veces y 15 días (cálculo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l stock medio y de la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plazo declarado y 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A; 8 de 10 pedidos en plazo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zo declarado no es el plaz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914525"/>
                <a:gridCol w="2047875"/>
                <a:gridCol w="2295525"/>
                <a:gridCol w="1857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ínimo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mínimo, formatos y embal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ínimo y formato a confirmar con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negocia fuera de la 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técnica y de seguridad, 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y SDS vigentes (a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rsión cambia; hay que revis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 más profundidad, baja o condi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y ajustar profundidad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visa con el siguiente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urtido y provee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icha por referencia y proveedor, no una por familia. Si un campo no se puede rellenar con un dato, se escribe «pendiente» y se explica qué falta; no se completa con una suposición. La ficha sirve para decidir y para rendir cuentas, no para acumular papel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de surtido y signifi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l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funciones que cubre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und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ciones dentro de una misma fu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cr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 falta impide terminar un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to acep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e función y compatibilidad com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vendidas entre stock 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de venta que cubre el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de surtido y significa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urtido-y-proveedores-que-pedir-a-quien-y-con-que-condiciones"/>
              </a:rPr>
              <a:t><![CDATA[Abrir el juego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surtido y proveedore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cide el surtid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surtido y proveedore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unción que resuelve y los datos de venta, rotura y demanda no servida; no la costumbre ni la presión del proveedo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surtido y proveedore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amplitud y profundidad?]]></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surtido y proveedore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mplitud es cuántas funciones se cubren; la profundidad es cuántas opciones hay dentro de cada funció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surtido y proveedore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 revela demanda que la venta escond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surtido y proveedore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roturas y la demanda no servida: el cliente que preguntó, aceptó un sustituto o se fu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surtido y proveedore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rueba en un sustitut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surtido y proveedore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cubra la misma función, sobre el mismo soporte, dentro del sistema y con compatibilidad documentad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surtido y proveedore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negociar el encargad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surtido y proveedore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joras operativas dentro de su facultad: entrega, embalaje, formato, documentación o respuesta. Precios y condiciones comerciales se escala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surtido y proveedore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dica una referencia duplicad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surtido y proveedore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ste de gestión y confusión, no variedad: dos lotes, dos fichas y dos facturas para la misma funció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surtido y evaluar proveed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surtido y evaluar proveed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ordenar el surtido por funciones, decidir altas, bajas y profundidad con datos, y evaluar un proveedor por plazo, incidencias, documentación y respuesta. Siguiente paso: aplicar la ficha en la revisión del próximo periodo.]]></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5. Los errores más frecuentes son decidir por costumbre, mirar solo la venta y confundir el precio unitario con el coste total.]]></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rtido no se decide por costumbre ni por el catálogo del proveedor: se decide por función y por datos. La amplitud abre funciones; la profundidad resuelve dentro de una función; la referencia crítica se protege y el duplicado se revisa. La venta sola esconde demanda: las roturas y la demanda no servida muestran lo que el cliente pidió y no encontró.]]></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veedor forma parte del sistema. Su plazo, pedido mínimo, formato, embalaje, roturas, documentación y estabilidad cambian lo que la tienda puede prometer y cuánto le cuesta. Se evalúa con hechos —plazo, incidencias, documentación y respuesta—, no con simpatía ni con una puntuación inventada. El encargado puede proponer y argumentar; los precios y las condiciones comerciales se negocian solo dentro de la facultad escrita, y lo que la supera se escala con dato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ninguna referencia sin función, ninguna decisión sin dato y ninguna condición fuera de facultad]]></a:t>
            </a:r>
            <a:r>
              <a:rPr lang="en-US" strike="noStrike" sz="2100" spc="0" u="none" cap="none">
                <a:solidFill>
                  <a:srgbClr val="1B2438">
                    <a:alpha val="100000"/>
                  </a:srgbClr>
                </a:solidFill>
                <a:latin typeface="Calibri"/>
              </a:rPr>
              <a:t><![CDATA[. Si mañana aparece una referencia nueva, una queja de plazo o una petición de excepción, vuelve a la ficha: función, venta, rotura, documentación y coste total. Lo que no se puede explicar con esos campos todavía no es una decisión de surtid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4]]></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9001:2015, apartado 8.4 «Control de los procesos, productos y servicios suministrados externamente»: criterios de selección, evaluación, seguimiento y reevaluación de proveedores. https://www.iso.org/iso-9001-quality-management.html (consulta 2026-10-24).]]></a:t>
            </a:r>
          </a:p>
        </p:txBody>
      </p:sp>
      <p:sp>
        <p:nvSpPr>
          <p:cNvPr id="9" name=""/>
          <p:cNvSpPr txBox="1"/>
          <p:nvPr/>
        </p:nvSpPr>
        <p:spPr>
          <a:xfrm>
            <a:off x="514350" y="32575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575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fichas de datos de seguridad de los fabricantes del catálogo: fuente operativa para función, compatibilidad, formato, condiciones de uso y documentació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iterios internos de alta y baja de referencias, autorización de compras, pedidos mínimos, sustituciones y surtido común: pendientes de confirmar con dirección; no se presentan como política vigen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Controlar la disponibilidad, las reservas y la reposición» (M4·O14), «Detectar pérdidas, daños y productos sin rotación» (M4·O15) y «Supervisar la recepción, la preparación y la entrega» (M4·O16).]]></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rtido-y-proveedores-que-pedir-a-quien-y-con-que-condiciones"/>
              </a:rPr>
              <a:t><![CDATA[Surtido y proveedores: qué pedir, a quién y con qué condi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unidade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2026-10-31T02:40:56Z</dcterms:created>
  <dcterms:modified xsi:type="dcterms:W3CDTF">2026-10-31T02:40:56Z</dcterms:modified>
  <dc:title>Surtido y proveedores: qué pedir, a quién y con qué condiciones</dc:title>
  <dc:description>Presentación editable del OA «Surtido y proveedores: qué pedir, a quién y con qué condiciones». Enlace: https://pinturasespecializadas.lumbre.lat/object/surtido-y-proveedores-que-pedir-a-quien-y-con-que-condiciones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