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presProps" Target="presProps.xml"/>
  <Relationship Id="rId93" Type="http://schemas.openxmlformats.org/officeDocument/2006/relationships/viewProps" Target="viewProps.xml"/>
  <Relationship Id="rId9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presupuestos-y-oportunidades-pendien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presupuestos y oportunidades pendientes»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presupuestos y oportunidades pendientes»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presupuestos y oportunidades pendientes»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presupuestos y oportunidades pendientes»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a oportunidad no es un presupuesto»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a oportunidad no es un presupuesto»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oportunid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etapas: consulta, oportunidad, presupuesto y pedido, con la obligación principal de cad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etapa tiene una obligación distinta. El error habitual es tratar una consulta como presupuesto o un presupuesto enviado como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consulta: falta fecha de decisión y alcance; se responde y se pide lo que falta antes de invertir en un presupuesto detal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y una necesidad y una medida, pero faltan alcance (colores, estado de la pared, manos) y fecha de decisión. Registrarlo como presupuesto enviado infla la carpeta y crea una obligación de seguimiento que el cliente no ha pedido. Lo correcto es responder, pedir los datos que faltan y convertir la consulta en oportunidad cuando exista una decisión próx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ferencia entre consulta, oportunidad, presupuesto y pedido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presupuestos-y-oportunidades-pendient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Seis estados y una regla: cada uno tiene entrada y salida»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Seis estados y una regla: cada uno tiene entrada y salida»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estad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seis estados del presupuesto con la condición de entrada, la siguiente acción y el riesgo de dejarlo mal clas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estado tiene una condición de entrada y una acción asociada. Un estado sin acción es una carpeta, no un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cliente recibió el presupuesto ayer y todavía no ha respondido. → Env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cliente pide cambiar el color y saber si llegará antes del viernes. → En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cliente confirma por correo que acepta y pide fecha de entrega. → Acep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presupuesto venció el viernes y no hubo respuesta. → Cadu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cliente comunica que ha elegido otra oferta y no seguirá. → Recha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versión nueva se envió esta mañana y aún no hay respuesta. → Env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de estados y condiciones de entrada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presupuestos-y-oportunidades-pendient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esponsable y siguiente acción: la ficha que evita el limbo»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esponsable y siguiente acción: la ficha que evita el limbo»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fich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responsable, siguiente acción, fecha y dato que falta, con la idea de que sin esos campos el presupuesto queda en el lim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icha mínima de una oportunidad pendiente. Si falta el responsable o la fecha, no hay seguimiento: hay una lista de des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ada presupuesto pendiente tiene un responsable y una siguiente acc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silencio con vida: sin siguiente acción, el presupuesto está abandonado. La tercera fija un plazo arbitrario y no distingue una oportunidad viva de una pérdida. La cuarta convierte el seguimiento en presión, que es la forma más rápida de perder al cliente. La quinta reenvía un precio que puede haber cambiado y promete algo que ya no está vigente. Las otras dos describen el control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cha mínima del apartado 3 y regla de validez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presupuestos-y-oportunidades-pendien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adencia de seguimiento sin hostigar»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adencia de seguimiento sin hostigar»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adenc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ínea de cuatro contactos de seguimiento: confirmación, información nueva, aviso de validez y cierre, cada uno con su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encia propuesta como buena práctica: cada contacto tiene un motivo distinto y ninguno se limita a preguntar por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seguir una fachada de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Envía y confirm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unes se envía el presupuesto al administrador con validez escrita. El miércoles se llama para comprobar que lo ha recibido y preguntar si necesita la ficha técnica del producto para la j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seguir una fachada de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Aporta información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dministrador dice que la junta se reúne el jueves siguiente. El lunes se envía un resumen de una página con el alcance, las exclusiones y el plazo de ejecución. No se pregunta «¿ya está decidido?»: se facilit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seguir una fachada de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Responde a la objeción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junta pregunta por una oferta más barata. En lugar de bajar el precio, se explica qué incluye la propuesta y qué no incluye la otra: preparación, imprimación, protección o retirada. Si el cliente solo compara el total, se le ayuda a comparar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seguir una fachada de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Avisa de la val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días antes del vencimiento se recuerda la fecha y se ofrece actualizar el precio si la junta se retrasa. El aviso es útil: evita que el cliente llegue tarde a un precio que ya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seguir una fachada de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ierr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cepta, se convierte en pedido y se comprueba disponibilidad antes de prometer plazo. Si no acepta, se registra la causa (precio, plazo, alcance o aplazamiento) y se fija una fecha de revisión si el proyecto sigue v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firmar la recepción y resolver dudas de alcance o medidas → Anotar la fecha del siguiente contacto y el responsable → Aportar información nueva y preguntar qué falta para decidir → Avisar de la validez y ofrecer actualización antes del vencimiento → Cerrar por escrito y registrar el resultado o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onfirma que el documento se ha recibido y se entiende. Después se fija por escrito el siguiente contacto, se aporta información nueva, se avisa de la validez y se cierra. La secuencia evita dos extremos: perseguir sin motivo y desaparecer hasta que el presupuesto cadu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encia de seguimiento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presupuestos-y-oportunidades-pendient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Presupuesto vivo, presupuesto abandonado»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Presupuesto vivo, presupuesto abandonado»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lasificar cinco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Fachada de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junta se reúne el jueves, el administrador ha pedido la ficha técnica y hay una oferta competidora. Necesidad, decisor y fecha: vivo. Siguiente acción: enviar el resumen de alcance antes d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lasificar cinco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Seis botes para un pin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jo que pasaría el viernes, no apareció y no responde. La necesidad era inmediata. Señal de abandono: se marca como perdido por silencio y se hace un último mensaje con disponibilidad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lasificar cinco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Presupuesto de interior para un parti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cambiar el color y pregunta si puede empezar en dos semanas. En revisión y vivo: la siguiente acción es responder con la nueva referencia y el plazo confi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lasificar cinco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Obra de un reform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supuesto venció hace diez días y el cliente dice que la obra se ha aplazado a septiembre. No está perdido: está dormido. Se archiva con fecha de revisión en agosto y precio a actua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lasificar cinco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Presupuesto de una empresa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tres ofertas y solo pregunta el precio total. No hay fecha ni decisor identificado. Se cualifica antes de invertir más tiempo: si solo compara precio, la propuesta debe centrarse en alcance y servicio, no en bajar el im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ilencio puede significar pérdida, aplazamiento o una decisión que depende de un tercero. Borrarlo elimina la información y la posibilidad de retomarlo. Lo correcto es marcarlo como abandonado o dormido con el motivo, la fecha de revisión y una última acción; se archiva, no se bo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ferencia entre presupuesto vivo y abandonado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presupuestos-y-oportunidades-pendient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Por qué se pierden y qué se puede corregir» (2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Por qué se pierden y qué se puede corregir» (3 de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Por qué se pierden y qué se puede corregir» (4 de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cliente percibió el precio como alto → Explicar alcance y valor antes de bajar el importe; revisar margen con la calcul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lazo prometido no se cumplió → Confirmar disponibilidad y preparación antes de dar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entendió otro alcance → Rehacer el documento con inclusiones, exclusiones y una comparación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ompetencia presentó una oferta más clara → Averiguar qué valora el cliente y mejorar la propuesta, no igualar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royecto se aplazó sin fecha → Marcarlo como dormido con fecha de revisión y precio a actua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die hizo seguimiento → Asignar responsable y siguiente acción con fecha en el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usas de pérdida y correcciones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presupuestos-y-oportunidades-pendient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3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registro de conversión y sus límites» (2 de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registro de conversión y sus límites» (3 de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registro de conversión y sus límites» (4 de 5).]]></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registro de conversión y sus límites» (5 de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6.2 %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1 dividido entre 42 es 0,2619, es decir, un 26,2 %. Si 6 de los 42 no eran oportunidades reales, la base ajustada sería 36 y la conversión 30,6 %. Ninguna de las dos cifras permite comparar personas con volúmenes muy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álculo y límites del registro de conversión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presupuestos-y-oportunidades-pendient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stado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estado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consulta y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oportunidad tiene cliente, necesidad, alcance y fecha de decisión; la consulta es una pregunta sin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is campos tiene la fich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liente y presupuesto, estado, días sin respuesta, siguiente acción, fecha y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vivo a u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ecesidad real, decisor identificado, fecha próxima, alguna señal del cliente y una siguiente acción aco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sigue sin hosti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da contacto aporta información nueva y tiene un motivo; si el cliente pide espacio, se anota la fecha y se resp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ímites tiene la co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ase mezclada, desfase temporal, muestras pequeñas y diferencia entre número y valor. No compara personas con volúmene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al perder u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usa concreta: precio, plazo, alcance, competencia, aplazamiento o falta de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ada presupuesto, con estado y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presupuestos-y-oportunidades-pendient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ada presupuesto, con estado y siguiente paso»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394" r:id="rId1"/>
    <p:sldLayoutId id="2482438395" r:id="rId2"/>
    <p:sldLayoutId id="2482438396" r:id="rId3"/>
    <p:sldLayoutId id="248243839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fe0370e30f1f3d585b82eedf4285e9f8d74c2fcc86850581.jpg"/>
  <Relationship Id="rId3" Type="http://schemas.openxmlformats.org/officeDocument/2006/relationships/hyperlink" Target="https://pinturasespecializadas.lumbre.lat/object/supervisar-presupuestos-y-oportunidades-pendient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oportunidad2.jpg"/>
  <Relationship Id="rId3" Type="http://schemas.openxmlformats.org/officeDocument/2006/relationships/hyperlink" Target="https://pinturasespecializadas.lumbre.lat/object/supervisar-presupuestos-y-oportunidades-pendientes" TargetMode="External"/>
  <Relationship Id="rId4" Type="http://schemas.openxmlformats.org/officeDocument/2006/relationships/hyperlink" Target="https://pinturasespecializadas.lumbre.lat/object/supervisar-presupuestos-y-oportunidades-pendientes"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estados3.jpg"/>
  <Relationship Id="rId3" Type="http://schemas.openxmlformats.org/officeDocument/2006/relationships/hyperlink" Target="https://pinturasespecializadas.lumbre.lat/object/supervisar-presupuestos-y-oportunidades-pendientes" TargetMode="External"/>
  <Relationship Id="rId4" Type="http://schemas.openxmlformats.org/officeDocument/2006/relationships/hyperlink" Target="https://pinturasespecializadas.lumbre.lat/object/supervisar-presupuestos-y-oportunidades-pendiente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ficha4.jpg"/>
  <Relationship Id="rId3" Type="http://schemas.openxmlformats.org/officeDocument/2006/relationships/hyperlink" Target="https://pinturasespecializadas.lumbre.lat/object/supervisar-presupuestos-y-oportunidades-pendientes" TargetMode="External"/>
  <Relationship Id="rId4" Type="http://schemas.openxmlformats.org/officeDocument/2006/relationships/hyperlink" Target="https://pinturasespecializadas.lumbre.lat/object/supervisar-presupuestos-y-oportunidades-pendiente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adencia5.jpg"/>
  <Relationship Id="rId3" Type="http://schemas.openxmlformats.org/officeDocument/2006/relationships/hyperlink" Target="https://pinturasespecializadas.lumbre.lat/object/supervisar-presupuestos-y-oportunidades-pendientes" TargetMode="External"/>
  <Relationship Id="rId4" Type="http://schemas.openxmlformats.org/officeDocument/2006/relationships/hyperlink" Target="https://pinturasespecializadas.lumbre.lat/object/supervisar-presupuestos-y-oportunidades-pendientes"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hyperlink" Target="https://pinturasespecializadas.lumbre.lat/object/supervisar-presupuestos-y-oportunidades-pendientes" TargetMode="External"/>
  <Relationship Id="rId4"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presupuestos-y-oportunidades-pendientes" TargetMode="External"/>
  <Relationship Id="rId3" Type="http://schemas.openxmlformats.org/officeDocument/2006/relationships/notesSlide" Target="../notesSlides/notesSlide8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ervis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portunidad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ndient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supervisar-presupuestos-y-oportunidades-pendient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 presupuesto vivo de uno abandonado, asignar estado, responsable y siguiente acción a cada oportunidad pendiente, seguir sin hostigar al cliente, registrar la conversión y leer ese registro sin sacar conclusiones que los datos no sostien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supervisión comercial para el encargado. Ordena el control de presupuestos por estados, responsables y siguiente acción, propone una cadencia de seguimiento como buena práctica, explica las causas de pérdida y advierte de los límites del registro de conversión. Incluye una tabla de control con ejemplo ficticio.]]></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upuestos · oportunidades · seguimiento comercial · conversión · clientes profesionale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presupuestos y oportunidades pendiente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jueves y el encargado revisa la carpeta de presupuestos de la semana. Hay catorce documentos enviados. Uno es una fachada de comunidad que el administrador está comparando con otra oferta; otro son seis botes para un pintor que dijo que pasaría el viernes; uno más lleva veinte días sin respuesta y otro venció ayer sin que nadie lo haya tocado. En el mostrador, un compañero comenta que «los presupuestos no sirven para nada, la gente pide precio y desapare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presupuestos y oportunidades pendiente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que los clientes desaparezcan: es que nadie sabe cuál de los catorce sigue vivo, quién lo lleva y qué toca hacer esta semana. Sin esa información, el seguimiento se convierte en llamadas sueltas que molestan a unos y olvidan a otros. Este OA enseña a montar un control mínimo para que cada oportunidad tenga un estado, un responsable y una siguiente acción con fec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presupuestos y oportunidades pendiente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un presupuesto vivo de uno abandonado, asignar estado, responsable y siguiente acción a cada oportunidad pendiente, seguir sin hostigar al cliente, registrar la conversión y leer ese registro sin sacar conclusiones que los datos no sostienen.]]></a:t>
            </a:r>
          </a:p>
        </p:txBody>
      </p:sp>
      <p:sp>
        <p:nvSpPr>
          <p:cNvPr id="11" name=""/>
          <p:cNvSpPr txBox="1"/>
          <p:nvPr/>
        </p:nvSpPr>
        <p:spPr>
          <a:xfrm>
            <a:off x="514350" y="2952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presupuestos y oportunidades pendiente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presupuestos y oportunidades pendiente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9]]></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tiempo de validez estándar de los presupuestos y quién puede prorrogarlo. La cadencia de seguimiento que espera la empresa y el canal autorizado para contactar. El registro donde se anotan estados, responsables, siguientes acciones y resultados. El criterio para considerar una oportunidad perdida y para calcular la convers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a oportunidad no es un presupues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nversación diaria se llaman igual, pero no son lo mismo. Una ]]></a:t>
            </a:r>
            <a:r>
              <a:rPr lang="en-US" b="1"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es una pregunta sin compromiso: «¿cuánto costaría pintar la escalera?». Una ]]></a:t>
            </a:r>
            <a:r>
              <a:rPr lang="en-US" b="1" strike="noStrike" sz="2100" spc="0" u="none" cap="none">
                <a:solidFill>
                  <a:srgbClr val="1B2438">
                    <a:alpha val="100000"/>
                  </a:srgbClr>
                </a:solidFill>
                <a:latin typeface="Calibri"/>
              </a:rPr>
              <a:t><![CDATA[oportunidad]]></a:t>
            </a:r>
            <a:r>
              <a:rPr lang="en-US" strike="noStrike" sz="2100" spc="0" u="none" cap="none">
                <a:solidFill>
                  <a:srgbClr val="1B2438">
                    <a:alpha val="100000"/>
                  </a:srgbClr>
                </a:solidFill>
                <a:latin typeface="Calibri"/>
              </a:rPr>
              <a:t><![CDATA[ es una necesidad concreta con un cliente identificado, un alcance y un momento de decisión. Un ]]></a:t>
            </a:r>
            <a:r>
              <a:rPr lang="en-US" b="1"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es el documento que pone precio a esa oportunidad. Un ]]></a:t>
            </a:r>
            <a:r>
              <a:rPr lang="en-US" b="1"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es la aceptación que convierte el presupuesto en trabaj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a oportunidad no es un presupues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importa porque cada paso tiene una obligación distinta. La consulta se responde; la oportunidad se cualifica; el presupuesto se envía con validez y se sigue; el pedido se prepara y se confirma. Cuando todo se mete en la misma carpeta, el encargado no puede saber cuántas oportunidades reales tiene, cuántas están esperando una respuesta suya y cuántas ya no tienen senti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a oportunidad no es un presupues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ol empieza por una pregunta sencilla: ]]></a:t>
            </a:r>
            <a:r>
              <a:rPr lang="en-US" b="1" strike="noStrike" sz="2100" spc="0" u="none" cap="none">
                <a:solidFill>
                  <a:srgbClr val="1B2438">
                    <a:alpha val="100000"/>
                  </a:srgbClr>
                </a:solidFill>
                <a:latin typeface="Calibri"/>
              </a:rPr>
              <a:t><![CDATA[¿este presupuesto tiene un cliente, un alcance y una fecha de decisión?]]></a:t>
            </a:r>
            <a:r>
              <a:rPr lang="en-US" strike="noStrike" sz="2100" spc="0" u="none" cap="none">
                <a:solidFill>
                  <a:srgbClr val="1B2438">
                    <a:alpha val="100000"/>
                  </a:srgbClr>
                </a:solidFill>
                <a:latin typeface="Calibri"/>
              </a:rPr>
              <a:t><![CDATA[ Si falta alguno de los tres, no es una oportunidad: es una consulta o un documento sin destinatario. Se puede trabajar, pero no se cuenta igual ni se sigue con la misma priori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a oportunidad no es un presupuesto]]></a:t>
            </a:r>
          </a:p>
        </p:txBody>
      </p:sp>
      <p:pic>
        <p:nvPicPr>
          <p:cNvPr id="3" name="" descr="Flujo de cuatro etapas: consulta, oportunidad, presupuesto y pedido, con la obligación principal de cada etapa.">
            <a:hlinkClick r:id="rId3" tooltip="Flujo de cuatro etapas: consulta, oportunidad, presupuesto y pedido, con la obligación principal de cada etap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etapa tiene una obligación distinta. El error habitual es tratar una consulta como presupuesto o un presupuesto enviado como ped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presupuestos-y-oportunidades-pendientes"/>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Una oportunidad no es un presupues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llama y pregunta cuánto cuesta pintar una habitación de 12 m². No tiene fecha, no ha visto colores y dice que «lo está mirando». ¿Cómo se registr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presupuesto enviado, porque ya hay una petición de preci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oportunidad cualificada, porque el cliente ya quiere comprar.]]></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consulta: falta fecha de decisión y alcance; se responde y se pide lo que falta antes de invertir en un presupuesto detall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pedido, porque el cliente ha dado las medid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eis estados y una regla: cada uno tiene entrada y sal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ntrol de presupuestos no necesita veinte estados. Necesita pocos y bien definidos, con una condición clara para entrar y otra para salir. Los seis que cubren casi todo son: ]]></a:t>
            </a:r>
            <a:r>
              <a:rPr lang="en-US" b="1" strike="noStrike" sz="2100" spc="0" u="none" cap="none">
                <a:solidFill>
                  <a:srgbClr val="1B2438">
                    <a:alpha val="100000"/>
                  </a:srgbClr>
                </a:solidFill>
                <a:latin typeface="Calibri"/>
              </a:rPr>
              <a:t><![CDATA[borrador]]></a:t>
            </a:r>
            <a:r>
              <a:rPr lang="en-US" strike="noStrike" sz="2100" spc="0" u="none" cap="none">
                <a:solidFill>
                  <a:srgbClr val="1B2438">
                    <a:alpha val="100000"/>
                  </a:srgbClr>
                </a:solidFill>
                <a:latin typeface="Calibri"/>
              </a:rPr>
              <a:t><![CDATA[ (en preparación, no enviado), ]]></a:t>
            </a:r>
            <a:r>
              <a:rPr lang="en-US" b="1" strike="noStrike" sz="2100" spc="0" u="none" cap="none">
                <a:solidFill>
                  <a:srgbClr val="1B2438">
                    <a:alpha val="100000"/>
                  </a:srgbClr>
                </a:solidFill>
                <a:latin typeface="Calibri"/>
              </a:rPr>
              <a:t><![CDATA[enviado]]></a:t>
            </a:r>
            <a:r>
              <a:rPr lang="en-US" strike="noStrike" sz="2100" spc="0" u="none" cap="none">
                <a:solidFill>
                  <a:srgbClr val="1B2438">
                    <a:alpha val="100000"/>
                  </a:srgbClr>
                </a:solidFill>
                <a:latin typeface="Calibri"/>
              </a:rPr>
              <a:t><![CDATA[ (entregado al cliente con fecha y validez), ]]></a:t>
            </a:r>
            <a:r>
              <a:rPr lang="en-US" b="1" strike="noStrike" sz="2100" spc="0" u="none" cap="none">
                <a:solidFill>
                  <a:srgbClr val="1B2438">
                    <a:alpha val="100000"/>
                  </a:srgbClr>
                </a:solidFill>
                <a:latin typeface="Calibri"/>
              </a:rPr>
              <a:t><![CDATA[en revisión]]></a:t>
            </a:r>
            <a:r>
              <a:rPr lang="en-US" strike="noStrike" sz="2100" spc="0" u="none" cap="none">
                <a:solidFill>
                  <a:srgbClr val="1B2438">
                    <a:alpha val="100000"/>
                  </a:srgbClr>
                </a:solidFill>
                <a:latin typeface="Calibri"/>
              </a:rPr>
              <a:t><![CDATA[ (el cliente ha preguntado o ha pedido un cambio), ]]></a:t>
            </a:r>
            <a:r>
              <a:rPr lang="en-US" b="1" strike="noStrike" sz="2100" spc="0" u="none" cap="none">
                <a:solidFill>
                  <a:srgbClr val="1B2438">
                    <a:alpha val="100000"/>
                  </a:srgbClr>
                </a:solidFill>
                <a:latin typeface="Calibri"/>
              </a:rPr>
              <a:t><![CDATA[aceptado]]></a:t>
            </a:r>
            <a:r>
              <a:rPr lang="en-US" strike="noStrike" sz="2100" spc="0" u="none" cap="none">
                <a:solidFill>
                  <a:srgbClr val="1B2438">
                    <a:alpha val="100000"/>
                  </a:srgbClr>
                </a:solidFill>
                <a:latin typeface="Calibri"/>
              </a:rPr>
              <a:t><![CDATA[ (hay confirmación escrita o pedido), ]]></a:t>
            </a:r>
            <a:r>
              <a:rPr lang="en-US" b="1" strike="noStrike" sz="2100" spc="0" u="none" cap="none">
                <a:solidFill>
                  <a:srgbClr val="1B2438">
                    <a:alpha val="100000"/>
                  </a:srgbClr>
                </a:solidFill>
                <a:latin typeface="Calibri"/>
              </a:rPr>
              <a:t><![CDATA[rechazado]]></a:t>
            </a:r>
            <a:r>
              <a:rPr lang="en-US" strike="noStrike" sz="2100" spc="0" u="none" cap="none">
                <a:solidFill>
                  <a:srgbClr val="1B2438">
                    <a:alpha val="100000"/>
                  </a:srgbClr>
                </a:solidFill>
                <a:latin typeface="Calibri"/>
              </a:rPr>
              <a:t><![CDATA[ (el cliente ha dicho que no) y ]]></a:t>
            </a:r>
            <a:r>
              <a:rPr lang="en-US" b="1" strike="noStrike" sz="2100" spc="0" u="none" cap="none">
                <a:solidFill>
                  <a:srgbClr val="1B2438">
                    <a:alpha val="100000"/>
                  </a:srgbClr>
                </a:solidFill>
                <a:latin typeface="Calibri"/>
              </a:rPr>
              <a:t><![CDATA[caducado]]></a:t>
            </a:r>
            <a:r>
              <a:rPr lang="en-US" strike="noStrike" sz="2100" spc="0" u="none" cap="none">
                <a:solidFill>
                  <a:srgbClr val="1B2438">
                    <a:alpha val="100000"/>
                  </a:srgbClr>
                </a:solidFill>
                <a:latin typeface="Calibri"/>
              </a:rPr>
              <a:t><![CDATA[ (venció la validez sin respues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eis estados y una regla: cada uno tiene entrada y sal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que un presupuesto no puede estar en dos estados a la vez ni quedarse sin estado. Si el cliente pide un cambio, pasa a revisión y la siguiente acción es responder con el dato que falta; si acepta, pasa a aceptado y se convierte en pedido; si vence, pasa a caducado y solo se revive con precio y disponibilidad actualizados. Un presupuesto que sigue «enviado» tres semanas después de su validez no está vivo: está mal clasific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eis estados y una regla: cada uno tiene entrada y sal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squema es una buena práctica de gestión, no una política de Pinturas Especializadas. Los nombres concretos, el sistema donde se registran y el tiempo de validez deben confirmarse con la empresa. Lo que no cambia con la política es la necesidad de que cada estado tenga una salida y un responsa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eis estados y una regla: cada uno tiene entrada y salida]]></a:t>
            </a:r>
          </a:p>
        </p:txBody>
      </p:sp>
      <p:pic>
        <p:nvPicPr>
          <p:cNvPr id="3" name="" descr="Matriz de seis estados del presupuesto con la condición de entrada, la siguiente acción y el riesgo de dejarlo mal clasificado.">
            <a:hlinkClick r:id="rId3" tooltip="Matriz de seis estados del presupuesto con la condición de entrada, la siguiente acción y el riesgo de dejarlo mal clasificad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estado tiene una condición de entrada y una acción asociada. Un estado sin acción es una carpeta, no un contro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presupuestos-y-oportunidades-pendiente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Seis estados y una regla: cada uno tiene entrada y sali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en el estad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viad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revis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eptado]]></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hazado]]></a:t>
            </a:r>
          </a:p>
        </p:txBody>
      </p:sp>
      <p:sp>
        <p:nvSpPr>
          <p:cNvPr id="14" name=""/>
          <p:cNvSpPr txBox="1"/>
          <p:nvPr/>
        </p:nvSpPr>
        <p:spPr>
          <a:xfrm>
            <a:off x="628650" y="36766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ducado]]></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liente recibió el presupuesto ayer y todavía no ha respondi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liente pide cambiar el color y saber si llegará antes del viern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liente confirma por correo que acepta y pide fecha de entreg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presupuesto venció el viernes y no hubo respuest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liente comunica que ha elegido otra oferta y no seguirá.]]></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versión nueva se envió esta mañana y aún no hay respuest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sponsable y siguiente acción: la ficha que evita el limb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pendiente sin responsable es un presupuesto de nadie. Y un presupuesto con responsable pero sin siguiente acción es un presupuesto en el limbo: todos saben que existe, nadie sabe qué toca hacer. La ficha mínima tiene seis campos: cliente y presupuesto, estado, días sin respuesta, siguiente acción, fecha de esa acción y responsa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sponsable y siguiente acción: la ficha que evita el limb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guiente acción no puede ser «hacer seguimiento». Eso no es una acción: es una intención. Tiene que ser algo que se pueda ejecutar y comprobar: llamar para confirmar que llegó la muestra de color, enviar la disponibilidad de la referencia que faltaba, responder a la duda del administrador, revisar el precio con dirección o cerrar el presupuesto con una alternativa. Cada acción lleva una fecha y un nomb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sponsable y siguiente acción: la ficha que evita el limb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ponsable debe ser una persona, no un equipo. «La tienda» no hace seguimiento; lo hace alguien. Si el encargado delega el seguimiento en un compañero, delega también la información: el estado, lo que se dijo, lo que falta y hasta cuándo. La ficha es el soporte de esa conversación, no un trámite para llenar el tiemp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sponsable y siguiente acción: la ficha que evita el limbo]]></a:t>
            </a:r>
          </a:p>
        </p:txBody>
      </p:sp>
      <p:pic>
        <p:nvPicPr>
          <p:cNvPr id="3" name="" descr="Cuatro tarjetas: responsable, siguiente acción, fecha y dato que falta, con la idea de que sin esos campos el presupuesto queda en el limbo.">
            <a:hlinkClick r:id="rId3" tooltip="Cuatro tarjetas: responsable, siguiente acción, fecha y dato que falta, con la idea de que sin esos campos el presupuesto queda en el limb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icha mínima de una oportunidad pendiente. Si falta el responsable o la fecha, no hay seguimiento: hay una lista de dese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presupuestos-y-oportunidades-pendiente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sponsable y siguiente acción: la ficha que evita el limb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9]]></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legar no es solt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legar el seguimiento significa transferir la ficha completa, no solo el nombre del cliente. Si el compañero recibe «llama a este señor», volverá a preguntar lo mismo que ya se habló. La información que no se escribe se pierde en el cambio de turn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Responsable y siguiente acción: la ficha que evita el limb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sobre la gestión de pendiente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ientras nadie pregunte, el presupuesto sigue viv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da presupuesto pendiente tiene un responsable y una siguiente acción con fech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cliente no contesta en dos días, lo doy por perdid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seguimiento sirve para presionar hasta que el cliente contes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ando el cliente pide un cambio, el presupuesto pasa a revisión y respondo con el dato que falt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i vence la validez, reenvío el mismo precio sin comprobar na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dencia de seguimiento sin hostig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tiene mala fama porque se hace mal: llamadas repetidas para preguntar «¿lo has decidido?», mensajes sin información nueva y silencios largos seguidos de una urgencia. Una cadencia razonable hace lo contrario: cada contacto aporta algo y tiene un motivo. La regla que se propone aquí es una ]]></a:t>
            </a:r>
            <a:r>
              <a:rPr lang="en-US" b="1" strike="noStrike" sz="2100" spc="0" u="none" cap="none">
                <a:solidFill>
                  <a:srgbClr val="1B2438">
                    <a:alpha val="100000"/>
                  </a:srgbClr>
                </a:solidFill>
                <a:latin typeface="Calibri"/>
              </a:rPr>
              <a:t><![CDATA[buena práctica de método]]></a:t>
            </a:r>
            <a:r>
              <a:rPr lang="en-US" strike="noStrike" sz="2100" spc="0" u="none" cap="none">
                <a:solidFill>
                  <a:srgbClr val="1B2438">
                    <a:alpha val="100000"/>
                  </a:srgbClr>
                </a:solidFill>
                <a:latin typeface="Calibri"/>
              </a:rPr>
              <a:t><![CDATA[, no una política de Pinturas Especializadas: confirma la recepción en las primeras 48-72 horas, aporta información nueva a la semana, comprueba la validez antes del vencimiento y cierra por escrito al venc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dencia de seguimiento sin hostig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contacto no pregunta por la decisión: pregunta si el documento se entiende, si falta alguna medida y si la muestra de color es la correcta. El segundo aporta algo útil: disponibilidad de la referencia, una alternativa de acabado, el plazo real de una transferencia o una ficha técnica. El tercero avisa de que la validez se acerca y ofrece actualizar el precio si hace falta. El cierre, cuando vence, deja la puerta abierta con una frase concreta y registra el motiv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dencia de seguimiento sin hostig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oro es que ]]></a:t>
            </a:r>
            <a:r>
              <a:rPr lang="en-US" b="1" strike="noStrike" sz="2100" spc="0" u="none" cap="none">
                <a:solidFill>
                  <a:srgbClr val="1B2438">
                    <a:alpha val="100000"/>
                  </a:srgbClr>
                </a:solidFill>
                <a:latin typeface="Calibri"/>
              </a:rPr>
              <a:t><![CDATA[ningún contacto se hace solo para preguntar «¿qué tal?»]]></a:t>
            </a:r>
            <a:r>
              <a:rPr lang="en-US" strike="noStrike" sz="2100" spc="0" u="none" cap="none">
                <a:solidFill>
                  <a:srgbClr val="1B2438">
                    <a:alpha val="100000"/>
                  </a:srgbClr>
                </a:solidFill>
                <a:latin typeface="Calibri"/>
              </a:rPr>
              <a:t><![CDATA[. Si no hay información nueva, no hay motivo para interrumpir. Y si el cliente pide espacio, se respeta: se anota la fecha en que quiere que se le llame y se cumple. Eso es seguimiento profesional, no insistenc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dencia de seguimiento sin hostigar]]></a:t>
            </a:r>
          </a:p>
        </p:txBody>
      </p:sp>
      <p:pic>
        <p:nvPicPr>
          <p:cNvPr id="3" name="" descr="Línea de cuatro contactos de seguimiento: confirmación, información nueva, aviso de validez y cierre, cada uno con su objetivo.">
            <a:hlinkClick r:id="rId3" tooltip="Línea de cuatro contactos de seguimiento: confirmación, información nueva, aviso de validez y cierre, cada uno con su objetiv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encia propuesta como buena práctica: cada contacto tiene un motivo distinto y ninguno se limita a preguntar por la deci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presupuestos-y-oportunidades-pendientes"/>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adencia de seguimiento sin hostigar · Ejemplo resuelto (caso ficticio): seguir una fachada de comunidad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nvía y confirma recep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se envía el presupuesto al administrador con validez escrita. El miércoles se llama para comprobar que lo ha recibido y preguntar si necesita la ficha técnica del producto para la jun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adencia de seguimiento sin hostigar · Ejemplo resuelto (caso ficticio): seguir una fachada de comunidad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porta información nue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dministrador dice que la junta se reúne el jueves siguiente. El lunes se envía un resumen de una página con el alcance, las exclusiones y el plazo de ejecución. No se pregunta «¿ya está decidido?»: se facilita la decis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adencia de seguimiento sin hostigar · Ejemplo resuelto (caso ficticio): seguir una fachada de comunidad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sponde a la objeción con dat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junta pregunta por una oferta más barata. En lugar de bajar el precio, se explica qué incluye la propuesta y qué no incluye la otra: preparación, imprimación, protección o retirada. Si el cliente solo compara el total, se le ayuda a comparar el alca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adencia de seguimiento sin hostigar · Ejemplo resuelto (caso ficticio): seguir una fachada de comunidad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visa de la validez]]></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ías antes del vencimiento se recuerda la fecha y se ofrece actualizar el precio si la junta se retrasa. El aviso es útil: evita que el cliente llegue tarde a un precio que ya no exis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adencia de seguimiento sin hostigar · Ejemplo resuelto (caso ficticio): seguir una fachada de comunidad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ierra y regist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cepta, se convierte en pedido y se comprueba disponibilidad antes de prometer plazo. Si no acepta, se registra la causa (precio, plazo, alcance o aplazamiento) y se fija una fecha de revisión si el proyecto sigue viv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adencia de seguimiento sin hostig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una cadencia de seguimiento razonable para un presupuesto envia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irmar la recepción y resolver dudas de alcance o medida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errar por escrito y registrar el resultado o la caus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la fecha del siguiente contacto y el responsable]]></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visar de la validez y ofrecer actualización antes del vencimient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portar información nueva y preguntar qué falta para decidi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resupuesto vivo, presupuesto abandon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 presupuesto sin respuesta está muerto, y no todo presupuesto con respuesta está vivo. Un presupuesto ]]></a:t>
            </a:r>
            <a:r>
              <a:rPr lang="en-US" b="1" strike="noStrike" sz="2100" spc="0" u="none" cap="none">
                <a:solidFill>
                  <a:srgbClr val="1B2438">
                    <a:alpha val="100000"/>
                  </a:srgbClr>
                </a:solidFill>
                <a:latin typeface="Calibri"/>
              </a:rPr>
              <a:t><![CDATA[vivo]]></a:t>
            </a:r>
            <a:r>
              <a:rPr lang="en-US" strike="noStrike" sz="2100" spc="0" u="none" cap="none">
                <a:solidFill>
                  <a:srgbClr val="1B2438">
                    <a:alpha val="100000"/>
                  </a:srgbClr>
                </a:solidFill>
                <a:latin typeface="Calibri"/>
              </a:rPr>
              <a:t><![CDATA[ tiene una necesidad real, un decisor identificado, una fecha próxima, una respuesta del cliente y una siguiente acción acordada. Uno ]]></a:t>
            </a:r>
            <a:r>
              <a:rPr lang="en-US" b="1" strike="noStrike" sz="2100" spc="0" u="none" cap="none">
                <a:solidFill>
                  <a:srgbClr val="1B2438">
                    <a:alpha val="100000"/>
                  </a:srgbClr>
                </a:solidFill>
                <a:latin typeface="Calibri"/>
              </a:rPr>
              <a:t><![CDATA[abandonado]]></a:t>
            </a:r>
            <a:r>
              <a:rPr lang="en-US" strike="noStrike" sz="2100" spc="0" u="none" cap="none">
                <a:solidFill>
                  <a:srgbClr val="1B2438">
                    <a:alpha val="100000"/>
                  </a:srgbClr>
                </a:solidFill>
                <a:latin typeface="Calibri"/>
              </a:rPr>
              <a:t><![CDATA[ ha perdido alguno de esos elementos: el proyecto se aplazó sin fecha, el cliente solo comparaba precios, la necesidad desapareció o se ha incumplido la cadencia sin que nadie lo haya not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resupuesto vivo, presupuesto abandon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no se decide por los días transcurridos, sino por la evidencia. Un presupuesto de una obra que empieza en marzo puede estar vivo en enero aunque el cliente no conteste cada semana. Un presupuesto de seis botes que el cliente necesitaba el viernes y no ha respondido el miércoles siguiente está abandonado, aunque solo hayan pasado cinco días. El estado debe reflejar la realidad, no la antigüedad del docume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resupuesto vivo, presupuesto abandon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revisa los pendientes con tres preguntas: ]]></a:t>
            </a:r>
            <a:r>
              <a:rPr lang="en-US" b="1" strike="noStrike" sz="2100" spc="0" u="none" cap="none">
                <a:solidFill>
                  <a:srgbClr val="1B2438">
                    <a:alpha val="100000"/>
                  </a:srgbClr>
                </a:solidFill>
                <a:latin typeface="Calibri"/>
              </a:rPr>
              <a:t><![CDATA[¿la necesidad sigue existien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y una fecha de decisión?]]></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el cliente ha dado alguna señal?]]></a:t>
            </a:r>
            <a:r>
              <a:rPr lang="en-US" strike="noStrike" sz="2100" spc="0" u="none" cap="none">
                <a:solidFill>
                  <a:srgbClr val="1B2438">
                    <a:alpha val="100000"/>
                  </a:srgbClr>
                </a:solidFill>
                <a:latin typeface="Calibri"/>
              </a:rPr>
              <a:t><![CDATA[. Con las tres respuestas se decide si se mantiene vivo, se marca como abandonado con motivo o se hace un último contacto con una propuesta concreta. Lo que no se hace es mantener vivo por inercia un presupuesto que ya no tiene comprad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resupuesto vivo, presupuesto abandon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es para distinguir un presupuesto vivo de uno abandonado. Los días son orientativos y forman parte de una buena práctica, no de una política de la empres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9]]></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390650"/>
                <a:gridCol w="2371725"/>
                <a:gridCol w="2171700"/>
                <a:gridCol w="2181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upuesto v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upuesto abandon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sigue previsto y ha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yecto se aplazó sin nuev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la fecha o arch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s quién decide y có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abes quién decide o ha camb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r al decisor antes de insis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 preguntado, pedido cambio o pedido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encio tras la cadencia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ltimo contacto con motivo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9]]></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1390650"/>
                <a:gridCol w="2371725"/>
                <a:gridCol w="2171700"/>
                <a:gridCol w="2181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upuesto v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upuesto abandon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ja con lo presupu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no encaja: ha cambiado 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hacer 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tro del plazo o reno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cida y sin actual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ualizar precio o cer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resupuesto vivo, presupuesto abandonado · Ejemplo resuelto (caso ficticio): clasificar cinco pendientes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Fachada de comunidad]]></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junta se reúne el jueves, el administrador ha pedido la ficha técnica y hay una oferta competidora. Necesidad, decisor y fecha: vivo. Siguiente acción: enviar el resumen de alcance antes del lun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resupuesto vivo, presupuesto abandonado · Ejemplo resuelto (caso ficticio): clasificar cinco pendiente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Seis botes para un pinto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jo que pasaría el viernes, no apareció y no responde. La necesidad era inmediata. Señal de abandono: se marca como perdido por silencio y se hace un último mensaje con disponibilidad y fech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resupuesto vivo, presupuesto abandonado · Ejemplo resuelto (caso ficticio): clasificar cinco pendiente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resupuesto de interior para un particul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cambiar el color y pregunta si puede empezar en dos semanas. En revisión y vivo: la siguiente acción es responder con la nueva referencia y el plazo confirm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resupuesto vivo, presupuesto abandonado · Ejemplo resuelto (caso ficticio): clasificar cinco pendiente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Obra de un reformis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venció hace diez días y el cliente dice que la obra se ha aplazado a septiembre. No está perdido: está dormido. Se archiva con fecha de revisión en agosto y precio a actualiz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resupuesto vivo, presupuesto abandonado · Ejemplo resuelto (caso ficticio): clasificar cinco pendiente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resupuesto de una empresa de mantenimien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tres ofertas y solo pregunta el precio total. No hay fecha ni decisor identificado. Se cualifica antes de invertir más tiempo: si solo compara precio, la propuesta debe centrarse en alcance y servicio, no en bajar el impor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Presupuesto vivo, presupuesto abandon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esupuesto sin respuesta después de varios contactos es siempre una pérdida y debe borrarse del contro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or qué se pierden y qué se puede correg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presupuesto no se convierte, la causa importa más que el hecho. Las causas habituales se agrupan en seis: ]]></a:t>
            </a:r>
            <a:r>
              <a:rPr lang="en-US" b="1" strike="noStrike" sz="2100" spc="0" u="none" cap="none">
                <a:solidFill>
                  <a:srgbClr val="1B2438">
                    <a:alpha val="100000"/>
                  </a:srgbClr>
                </a:solidFill>
                <a:latin typeface="Calibri"/>
              </a:rPr>
              <a:t><![CDATA[precio percibido como al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 o disponibilidad]]></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cance mal entendi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etencia con una oferta mejor presenta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lazamiento del cliente]]></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falta de seguimiento]]></a:t>
            </a:r>
            <a:r>
              <a:rPr lang="en-US" strike="noStrike" sz="2100" spc="0" u="none" cap="none">
                <a:solidFill>
                  <a:srgbClr val="1B2438">
                    <a:alpha val="100000"/>
                  </a:srgbClr>
                </a:solidFill>
                <a:latin typeface="Calibri"/>
              </a:rPr>
              <a:t><![CDATA[. Las cuatro primeras se pueden corregir en el siguiente presupuesto; las dos últimas se corrigen en el méto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or qué se pierden y qué se puede correg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ausa tiene una respuesta distinta y no todas se resuelven bajando el precio. Si el cliente no entendió el alcance, el problema es el documento y se corrige con exclusiones y una comparación visible. Si el plazo no era real, el problema es la confirmación de disponibilidad. Si la competencia ofrece algo mejor, hay que saber qué valora el cliente antes de igualar a ciegas. Si el cliente aplaza, se mantiene vivo con una fecha. Si nadie hizo seguimiento, el problema es del control, no del merc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or qué se pierden y qué se puede correg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la causa es lo que permite mejorar. Un comercial que solo anota «perdido» no puede saber si el problema es de precio, de plazo o de documento. Un encargado que anota la causa y la contrasta con el cliente puede cambiar el siguiente presupuesto, no solo lamentar el anterior.]]></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el cliente compara el total o el alcance? ¿Hay una alternativa de valor antes de bajar el importe?]]></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 ¿se prometió una fecha sin confirmar disponibilidad o prepar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or qué se pierden y qué se puede correg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cance: ¿el presupuesto excluye lo que no incluye y explica lo que sí incluy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tencia: ¿qué valora el cliente además del precio: plazo, asesoramiento, entrega o garantía?]]></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azamiento: ¿hay una fecha nueva o solo un «más adelante»?]]></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miento: ¿hubo cadencia, responsable y siguiente acción, o el presupuesto se quedó en la carpe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Por qué se pierden y qué se puede correg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usa de pérdida con la corrección que corresponde al siguiente presupues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liente percibió el precio como alt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plazo prometido no se cumplió]]></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liente entendió otro alcanc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ompetencia presentó una oferta más clar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royecto se aplazó sin fech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adie hizo seguimient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irmar disponibilidad y preparación antes de dar fecha]]></a:t>
            </a:r>
          </a:p>
        </p:txBody>
      </p:sp>
      <p:sp>
        <p:nvSpPr>
          <p:cNvPr id="10" name=""/>
          <p:cNvSpPr txBox="1"/>
          <p:nvPr/>
        </p:nvSpPr>
        <p:spPr>
          <a:xfrm>
            <a:off x="628650" y="2200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hacer el documento con inclusiones, exclusiones y una comparación visible]]></a:t>
            </a:r>
          </a:p>
        </p:txBody>
      </p:sp>
      <p:sp>
        <p:nvSpPr>
          <p:cNvPr id="11" name=""/>
          <p:cNvSpPr txBox="1"/>
          <p:nvPr/>
        </p:nvSpPr>
        <p:spPr>
          <a:xfrm>
            <a:off x="628650" y="2867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veriguar qué valora el cliente y mejorar la propuesta, no igualar a ciegas]]></a:t>
            </a:r>
          </a:p>
        </p:txBody>
      </p:sp>
      <p:sp>
        <p:nvSpPr>
          <p:cNvPr id="12" name=""/>
          <p:cNvSpPr txBox="1"/>
          <p:nvPr/>
        </p:nvSpPr>
        <p:spPr>
          <a:xfrm>
            <a:off x="628650" y="35337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rcarlo como dormido con fecha de revisión y precio a actualizar]]></a:t>
            </a:r>
          </a:p>
        </p:txBody>
      </p:sp>
      <p:sp>
        <p:nvSpPr>
          <p:cNvPr id="13" name=""/>
          <p:cNvSpPr txBox="1"/>
          <p:nvPr/>
        </p:nvSpPr>
        <p:spPr>
          <a:xfrm>
            <a:off x="628650" y="4200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signar responsable y siguiente acción con fecha en el contro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xplicar alcance y valor antes de bajar el importe; revisar margen con la calculador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registro de conversión y sus límite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ión se calcula dividiendo los presupuestos aceptados entre los enviados en un periodo. En el ejemplo ficticio del trimestre, 42 enviados y 11 aceptados dan un 26,2 %. Es una cifra útil para ver una tendencia, no para juzgar a una persona ni para decidir una política por sí sola. Antes de usarla hay que responder tres preguntas: ¿qué se cuenta como enviado?, ¿en qué periodo se atribuye la aceptación? y ¿los presupuestos son comparabl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registro de conversión y sus límite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límite es la base. Si de los 42 enviados 6 eran consultas sin decisión ni alcance, la conversión ajustada sería 11 / 36 = 30,6 %. El segundo es el tiempo: un presupuesto enviado en diciembre puede aceptarse en enero; si se mide por meses naturales, el numerador y el denominador no hablan del mismo grupo. El tercero es el tamaño: 11 de 42 permite una lectura; 1 de 4 no permite comparar personas ni meses. El cuarto es el valor: 11 presupuestos aceptados pueden ser el 26 % del número y solo el 18 % del importe, o al contrari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registro de conversión y sus límite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correcta es ]]></a:t>
            </a:r>
            <a:r>
              <a:rPr lang="en-US" b="1" strike="noStrike" sz="2100" spc="0" u="none" cap="none">
                <a:solidFill>
                  <a:srgbClr val="1B2438">
                    <a:alpha val="100000"/>
                  </a:srgbClr>
                </a:solidFill>
                <a:latin typeface="Calibri"/>
              </a:rPr>
              <a:t><![CDATA[comparar cohortes equivalentes, distinguir número y valor y no convertir una diferencia pequeña en una conclusión]]></a:t>
            </a:r>
            <a:r>
              <a:rPr lang="en-US" strike="noStrike" sz="2100" spc="0" u="none" cap="none">
                <a:solidFill>
                  <a:srgbClr val="1B2438">
                    <a:alpha val="100000"/>
                  </a:srgbClr>
                </a:solidFill>
                <a:latin typeface="Calibri"/>
              </a:rPr>
              <a:t><![CDATA[. El registro sirve para detectar patrones: qué tipo de cliente convierte, qué causa de pérdida se repite, qué presupuestos tardan más. No sirve para afirmar que un compañero «vende peor» con cuatro presupuestos, ni para fijar una cuota que la empresa no ha valida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registro de conversión y sus límite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9]]></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versión no es calidad de vent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conversión alta puede venir de presupuestar solo a clientes que ya iban a comprar; una baja, de invertir tiempo en consultas que nunca fueron oportunidades. El indicador mide el resultado de un proceso, no el esfuerzo ni la habilidad de una persona. Se lee junto con el valor, el tipo de cliente y la causa de pérdida.]]></a:t>
            </a:r>
          </a:p>
        </p:txBody>
      </p:sp>
      <p:sp>
        <p:nvSpPr>
          <p:cNvPr id="11"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estados, días sin respuesta, validez, responsable y siguiente ac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registro de conversión y sus límite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si la necesidad sigue, quién decide y qué falta para avanz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mantener vivo, dejar dormido, cerrar o archivar con motiv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estado, contacto, causa, fecha de revisión y result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egar o escalar: asignar el seguimiento con la ficha completa; escalar precio, plazo o condiciones que superen la faculta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l registro de conversión y sus límit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ficticio: en el trimestre se enviaron 42 presupuestos y se aceptaron 11. ¿Cuál es la conversión en porcentaje sobre los enviados? Responde solo con el númer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ontrol de presupuestos pendi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esta tabla en una hoja de cálculo o en el cuaderno del mostrador y revísala dos veces por semana. Las filas son un ejemplo ficticio con estados, días sin respuesta, siguiente acción y responsable; los nombres, importes y fechas no son datos de Pinturas Especializadas. La política de validez y el sistema de registro deben confirmarse con direc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ontrol de presupuestos pendi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 semanal con ejemplo ficticio. La columna «Días sin respuesta» se cuenta desde el último contacto, no desde el enví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9]]></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571625"/>
                <a:gridCol w="990600"/>
                <a:gridCol w="1571625"/>
                <a:gridCol w="1571625"/>
                <a:gridCol w="1095375"/>
                <a:gridCol w="1314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upuesto y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ías sin 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guiente 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1042 · Comunidad Son Ro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recepción y enviar ficha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ércoles 1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9]]></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571625"/>
                <a:gridCol w="990600"/>
                <a:gridCol w="1571625"/>
                <a:gridCol w="1571625"/>
                <a:gridCol w="1095375"/>
                <a:gridCol w="1314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upuesto y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ías sin 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guiente 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1038 · Pintor A. Ferr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r al cambio de color y confirmar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y 17: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571625"/>
                <a:gridCol w="990600"/>
                <a:gridCol w="1571625"/>
                <a:gridCol w="1571625"/>
                <a:gridCol w="1095375"/>
                <a:gridCol w="1314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upuesto y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ías sin 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guiente 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1031 · Reformista P. 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rm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en agosto y actualizar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 de ag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1027 · Particular J. Ri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r en pedido y comprobar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y 1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9]]></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571625"/>
                <a:gridCol w="990600"/>
                <a:gridCol w="1571625"/>
                <a:gridCol w="1571625"/>
                <a:gridCol w="1095375"/>
                <a:gridCol w="1314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upuesto y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ías sin 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guiente 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1019 · Empresa de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u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por escrito y registrar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ernes 1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9]]></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571625"/>
                <a:gridCol w="990600"/>
                <a:gridCol w="1571625"/>
                <a:gridCol w="1571625"/>
                <a:gridCol w="1095375"/>
                <a:gridCol w="1314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upuesto y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ías sin 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guiente 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1044 · Obra Cala Maj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que la muestra de color es la cor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eves 9: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control de presupuestos pendi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9]]></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ila no tiene responsable o fecha, no está controlada: está esperando. Si el estado es «enviado» pero los días superan la validez, corrígelo antes de la reunión. La tabla no sustituye al sistema de la empresa: lo resume para decidir qué se hace esta sema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stado y signifi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do pero todavía no env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do con fecha y validez, sin respuesta aú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pregunta o pide un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confirmación escrita o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ha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ha dicho que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u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ció la validez sin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stado y significa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supervisar-presupuestos-y-oportunidades-pendientes"/>
              </a:rPr>
              <a:t><![CDATA[Abrir el juego en el O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consulta y oportunida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oportunidad tiene cliente, necesidad, alcance y fecha de decisión; la consulta es una pregunta sin compromis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is campos tiene la ficha mínim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liente y presupuesto, estado, días sin respuesta, siguiente acción, fecha y responsabl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vivo a un presupuest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ecesidad real, decisor identificado, fecha próxima, alguna señal del cliente y una siguiente acción acordad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sigue sin hostiga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contacto aporta información nueva y tiene un motivo; si el cliente pide espacio, se anota la fecha y se respet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ímites tiene la conversió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ase mezclada, desfase temporal, muestras pequeñas y diferencia entre número y valor. No compara personas con volúmenes distinto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al perder un presupuest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usa concreta: precio, plazo, alcance, competencia, aplazamiento o falta de seguimient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ada presupuesto, con estado y siguiente pa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5]]></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ada presupuesto, con estado y siguiente pa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7]]></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clasificar un presupuesto, asignarle responsable y siguiente acción, seguirlo sin presionar y leer la conversión con sus límites. Siguiente paso: coordinar clientes profesionales y pedidos complejos.]]></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3 y 5. Los errores más frecuentes son dejar presupuestos sin siguiente acción, confundir silencio con vida y usar la conversión como juicio sobre persona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pendiente no es una venta ni un fracaso: es una decisión que todavía no ha ocurrido. El encargado que lo controla sabe en qué estado está, quién lo lleva, qué toca hacer y cuándo. Esa claridad permite seguir sin hostigar, cerrar sin abandonar y aprender de las pérdidas sin convertirlas en reproche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estado no hay control, sin siguiente acción no hay seguimiento y sin causa no hay aprendizaje]]></a:t>
            </a:r>
            <a:r>
              <a:rPr lang="en-US" strike="noStrike" sz="2100" spc="0" u="none" cap="none">
                <a:solidFill>
                  <a:srgbClr val="1B2438">
                    <a:alpha val="100000"/>
                  </a:srgbClr>
                </a:solidFill>
                <a:latin typeface="Calibri"/>
              </a:rPr>
              <a:t><![CDATA[. La conversión se registra, se compara con cuidado y se lee con sus límites. Los estados, la cadencia y los umbrales son un método propuesto: la política y los tiempos de Pinturas Especializadas deben confirmarse con dirección.]]></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Preparar un presupuesto verificable» (OA 28457), para el documento, la validez y las autorizacion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presupuestos-y-oportunidades-pendientes"/>
              </a:rPr>
              <a:t><![CDATA[Supervisar presupuestos y oportunidades pend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8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Confirmar, reservar y comunicar plazos» (28475), para no prometer disponibilidad sin comprob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Presupuestos para obras y mantenimiento» (28510), para el alcance y las exclusiones.]]></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stados, días, importes y situaciones marcados como ficticios son supuestos didácticos; no son políticas de Pinturas Especializad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2026-10-31T04:48:41Z</dcterms:created>
  <dcterms:modified xsi:type="dcterms:W3CDTF">2026-10-31T04:48:41Z</dcterms:modified>
  <dc:title>Supervisar presupuestos y oportunidades pendientes</dc:title>
  <dc:description>Presentación editable del OA «Supervisar presupuestos y oportunidades pendientes». Enlace: https://pinturasespecializadas.lumbre.lat/object/supervisar-presupuestos-y-oportunidades-pendientes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