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presProps" Target="presProps.xml"/>
  <Relationship Id="rId94" Type="http://schemas.openxmlformats.org/officeDocument/2006/relationships/viewProps" Target="viewProps.xml"/>
  <Relationship Id="rId9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recepcion-la-preparacion-y-la-entreg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recepción, la preparación y la entrega»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recepción, la preparación y la entrega»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recepción, la preparación y la entrega»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recepción, la preparación y la entrega»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puertas y una sola trazabilidad»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res-puert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tres puertas: recepción, preparación y entrega, cada una con su control y su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puertas, tres controles y tres evidencias. La trazabilidad se rompe en la puerta que no deja r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Recepción: qué controla el encargad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a recepción con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Tener el pedido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lbarán dice 24 botes de 15 L de un blanco mate. El pedido confirmado dice 24. Se coteja referencia, formato y cantidad antes de tocar el pal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a recepción con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ontar y mirar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uentan 22 botes. Uno tiene una fuga seca en la tapa y otro está abollado. No se firma conforme: se separa lo dañado y se cuenta lo ve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a recepción con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Clasificar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una falta de 2 unidades y un problema de estado en 1 de las recibidas. Son dos diferencias distintas: una de cantidad y otra de condición. Se nombran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a recepción con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Registrar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qué referencia, qué cantidad real, qué estado y qué tipo de diferencia, con fecha. La firma refleja lo contado, no lo que dice el albar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a recepción con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Decidir el dest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dañado se aísla e identifica; lo que falta se reclama por el cauce correspondiente. La mercancía en duda no se ubica en la estantería ni se promete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a recepción con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omunicar y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visa a quien corresponda y se deja el seguimiento abierto. La recepción no termina cuando el transportista se va: termina cuando la diferencia está registrada y tiene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firmar conforme hasta cotejar el albarán con el pedido, contar y revisar el estado; registrar la diferencia si la hay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rma conforme da por buena una cantidad y un estado que no se han comprobado. Lo correcto es cotejar, contar y mirar antes de firmar, y registrar la diferencia si aparece. Firmar y reclamar después debilita la prueba; rechazar sin contar es una decisión sin dato; pedir que vuelva otro día no resuelve la diferencia que puede estar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rden de la recepción del apartado 2 y procedimiento operativo del OA 2846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recepcion-la-preparacion-y-la-entreg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reparación: los seis campos que no se delegan a la memori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 lee el código impreso en el envase y se coteja con la línea del pedido.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 entrega un bote de 15 L porque no quedaba el de 4 L y el cliente lo aceptará. → Error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 marca el pedido como entregado al terminar de prepararlo. → Error de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 anota la cantidad real entregada y la pendiente en una entrega parcial.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 selecciona por el color del envase porque el nombre coincide. → Error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 registra la salida con fecha y con quién entrega.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is campos de la preparación del apartado 3 y estados preparado, entregado y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recepcion-la-preparacion-y-la-entreg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ntrega: el recibí y la salida, las dos pruebas»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ntrega: el recibí y la salida, las dos pruebas»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parado y entregado son estados distintos. Marcarlo como entregado sin que haya salido ni recibí crea stock fantasma y oculta el pedido real. Si ocupa sitio, se rotula y se ubica en la zona de preparados, no se cierra en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ferencia entre preparado y entregado del apartado 1 y pruebas de la entrega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recepcion-la-preparacion-y-la-entreg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Pedidos incompletos y errores de prepara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uatro-incomplet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tipos de pedido incompleto: cantidad, referencia o formato, color y documentación o dest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edido incompleto tiene una corrección distinta. Tratarlos todos como «falta stock» impide corregi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a entreg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Confirmar lo qu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era de 24 botes de 15 L y 2 cubos de 4 L. En la zona de salida hay 18 botes y los 2 cubos. Se cuenta y se confirma que los 18 son de la referencia y el formato corr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a entreg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Separar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altan 6 botes de 15 L. Se comprueba si están en tienda, en tránsito o pendientes de reposición. No se entregan «los que aparezcan» ni se sustituyen por otro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a entreg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Comprobar la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ntrega parcial necesita la autorización que fije el procedimiento. Si el encargado no la tiene, la prepara con los datos y la escala antes de que el transportista car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a entreg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Documentar las do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gistra lo entregado con cantidad real y lo pendiente con referencia, cantidad y situación. El cliente firma lo que recibe; el pendiente qued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a entreg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omunicar co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xplica al cliente qué recibe hoy y qué falta, sin prometer una fecha que no esté confirmada. La comunicación es parte de la entrega, no un ex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una entreg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errar la parcial cuando llegue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entran los 6 botes, se comprueban, se registran y se cierra el pendiente. La parcial no se convierte en completo por el paso d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 botes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4 − 18 = 6 botes pendientes. La resta es sencilla; lo importante es que esos 6 queden registrados con su referencia, cantidad y situación, y que la entrega no se cierre como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álculo y registro de la entrega parcial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recepcion-la-preparacion-y-la-entreg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 checklist de recepción y prepara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barán · estado ·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barán, estado y firmar son el orden mínimo: el documento se coteja, la mercancía se mira y la diferencia se registra antes de dar por buena l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de recepción del apartado 2 y checklist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recepcion-la-preparacion-y-la-entreg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upervisión por muestreo y escalamiento»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muestre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uatro filas con lo que se muestrea, qué se revisa y cuándo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uestreo se concentra donde el error cuesta más: pedidos profesionales, tintados, parciales y recepciones con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upervisión por muestreo y escalamiento»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diferencia de recepción se registra antes de firmar con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nto no sustituye el conteo, marcar preparado como entregado crea stock fantasma y la confianza no sustituye el recibí. Las otras dos describen el control correcto: registrar antes de firmar y documentar l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troles de recepción y entrega de los apartados 2 y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recepcion-la-preparacion-y-la-entreg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Preguntas que ordenan la supervis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transportista de siempre entrega el palé con prisa. → Cotejar y contar igualmente: la confianza no sustituye l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pedido profesional de 24 botes sale para obra. → Segunda pasada independiente y anotada antes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envía a un transportista propio. → Comprobar quién recibe y dejar constancia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lta un bote y el cliente tiene prisa. → Registrar la entrega parcial y el pendiente antes de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etiqueta no coincide con la línea del pedido. → Aislar el producto, no ubicarlo por parecido y registrar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troles de las tres puertas y regla de evidencia del apartado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recepcion-la-preparacion-y-la-entreg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uerta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puerta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mprueba antes de firmar un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albarán se ha cotejado con el pedido, que se ha contado y que se ha revisado el estado; la diferencia se registra antes de la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seis campos de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erencia, formato, cantidad, color o tintado, destin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preparado y entre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parado sigue en existencias y no ha salido; entregado ha salido con constancia de quién lo rec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datos sostienen una entreg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entrega, qué falta, quién lo autoriza y qué documento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pruebas tiene un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onformidad de quien recibe y el registro de la salida. Las dos, no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la etiqueta no coincide con la línea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islar el producto, no ubicarlo por parecido y registrar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upervisar recepción, preparación y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recepcion-la-preparacion-y-la-entrega]]></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upervisar recepción, preparación y entrega» (2 de 2).]]></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294" r:id="rId1"/>
    <p:sldLayoutId id="2482433295" r:id="rId2"/>
    <p:sldLayoutId id="2482433296" r:id="rId3"/>
    <p:sldLayoutId id="248243329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b734c09dbe064ce68857600769e0ae4e375bec82bd686911.jpg"/>
  <Relationship Id="rId3" Type="http://schemas.openxmlformats.org/officeDocument/2006/relationships/hyperlink" Target="https://pinturasespecializadas.lumbre.lat/object/supervisar-la-recepcion-la-preparacion-y-la-entreg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res-puertas2.jpg"/>
  <Relationship Id="rId3" Type="http://schemas.openxmlformats.org/officeDocument/2006/relationships/hyperlink" Target="https://pinturasespecializadas.lumbre.lat/object/supervisar-la-recepcion-la-preparacion-y-la-entrega" TargetMode="External"/>
  <Relationship Id="rId4" Type="http://schemas.openxmlformats.org/officeDocument/2006/relationships/hyperlink" Target="https://pinturasespecializadas.lumbre.lat/object/supervisar-la-recepcion-la-preparacion-y-la-entrega"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uatro-incompletos5.jpg"/>
  <Relationship Id="rId3" Type="http://schemas.openxmlformats.org/officeDocument/2006/relationships/hyperlink" Target="https://pinturasespecializadas.lumbre.lat/object/supervisar-la-recepcion-la-preparacion-y-la-entrega" TargetMode="External"/>
  <Relationship Id="rId4" Type="http://schemas.openxmlformats.org/officeDocument/2006/relationships/hyperlink" Target="https://pinturasespecializadas.lumbre.lat/object/supervisar-la-recepcion-la-preparacion-y-la-entreg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muestreo10.jpg"/>
  <Relationship Id="rId3" Type="http://schemas.openxmlformats.org/officeDocument/2006/relationships/hyperlink" Target="https://pinturasespecializadas.lumbre.lat/object/supervisar-la-recepcion-la-preparacion-y-la-entrega" TargetMode="External"/>
  <Relationship Id="rId4" Type="http://schemas.openxmlformats.org/officeDocument/2006/relationships/hyperlink" Target="https://pinturasespecializadas.lumbre.lat/object/supervisar-la-recepcion-la-preparacion-y-la-entrega" TargetMode="External"/>
  <Relationship Id="rId5"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hyperlink" Target="https://pinturasespecializadas.lumbre.lat/object/supervisar-la-recepcion-la-preparacion-y-la-entrega" TargetMode="External"/>
  <Relationship Id="rId4"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recepcion-la-preparacion-y-la-entrega" TargetMode="External"/>
  <Relationship Id="rId3" Type="http://schemas.openxmlformats.org/officeDocument/2006/relationships/notesSlide" Target="../notesSlides/notesSlide9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ervis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ep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par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g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supervisar-la-recepcion-la-preparacion-y-la-entreg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visar los tres puntos de control de la mercancía —recepción, preparación y entrega— comprobando que cada uno deja evidencia; detectar diferencias de recepción, pedidos incompletos y errores de preparación; y decidir qué se corrige, qué se registra y qué se escala sin repetir el procedimiento operativ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supervisión de la cadena de pedidos. Desarrolla la mirada del encargado sobre la recepción, la preparación y la entrega: puntos de control, trazabilidad, diferencias, pedidos incompletos y evidencias, reutilizando las lecciones operativas 28464 y 28458.]]></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epción · preparación de pedidos · entrega · trazabilidad · diferencias · supervisión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recepción, la preparación y la entreg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8:10 llega un palé del PBA con el albarán y el transportista pidiendo firma. A las 10:00 hay que entregar un pedido profesional de 24 botes de 15 litros y 2 cubos de 4 litros; el cliente envía a un transportista propio. En la zona de salida hay dos pedidos preparados y una caja abierta que nadie sabe a cuál pertene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recepción, la preparación y la entreg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no va a contar cada bote ni a preparar cada pedido: su trabajo es que las tres puertas —recepción, preparación y entrega— dejen el rastro suficiente para saber qué entró, qué salió y quién responde. Este OA supervisa esos controles; los procedimientos operativos ya se trabajan en las lecciones 28464 y 2845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recepción, la preparación y la entreg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pervisar los tres puntos de control de la mercancía —recepción, preparación y entrega— comprobando que cada uno deja evidencia; detectar diferencias de recepción, pedidos incompletos y errores de preparación; y decidir qué se corrige, qué se registra y qué se escala sin repetir el procedimiento operativo.]]></a:t>
            </a:r>
          </a:p>
        </p:txBody>
      </p:sp>
      <p:sp>
        <p:nvSpPr>
          <p:cNvPr id="11"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recepción, la preparación y la entreg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recepción, la preparación y la entreg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0]]></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documento interno que acredita la recepción y el que acredita la entrega al cliente. Quién puede autorizar una entrega parcial y cómo se documenta el pendiente. Si la doble comprobación es obligatoria siempre o solo en ciertos pedidos o importes. La frecuencia y el alcance de la supervisión por muestreo que espera direc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puertas y una sola traza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rcancía de una tienda de pinturas entra por la recepción, se transforma en pedido en la preparación y sale por la entrega. Cada una de esas tres puertas tiene un control distinto y un error típico. En la ]]></a:t>
            </a:r>
            <a:r>
              <a:rPr lang="en-US" b="1" strike="noStrike" sz="2100" spc="0" u="none" cap="none">
                <a:solidFill>
                  <a:srgbClr val="1B2438">
                    <a:alpha val="100000"/>
                  </a:srgbClr>
                </a:solidFill>
                <a:latin typeface="Calibri"/>
              </a:rPr>
              <a:t><![CDATA[recepción]]></a:t>
            </a:r>
            <a:r>
              <a:rPr lang="en-US" strike="noStrike" sz="2100" spc="0" u="none" cap="none">
                <a:solidFill>
                  <a:srgbClr val="1B2438">
                    <a:alpha val="100000"/>
                  </a:srgbClr>
                </a:solidFill>
                <a:latin typeface="Calibri"/>
              </a:rPr>
              <a:t><![CDATA[, el riesgo es firmar conforme lo que no se ha contado ni mirado. En la ]]></a:t>
            </a:r>
            <a:r>
              <a:rPr lang="en-US" b="1" strike="noStrike" sz="2100" spc="0" u="none" cap="none">
                <a:solidFill>
                  <a:srgbClr val="1B2438">
                    <a:alpha val="100000"/>
                  </a:srgbClr>
                </a:solidFill>
                <a:latin typeface="Calibri"/>
              </a:rPr>
              <a:t><![CDATA[preparación]]></a:t>
            </a:r>
            <a:r>
              <a:rPr lang="en-US" strike="noStrike" sz="2100" spc="0" u="none" cap="none">
                <a:solidFill>
                  <a:srgbClr val="1B2438">
                    <a:alpha val="100000"/>
                  </a:srgbClr>
                </a:solidFill>
                <a:latin typeface="Calibri"/>
              </a:rPr>
              <a:t><![CDATA[, el riesgo es seleccionar por parecido, confundir el formato o marcar como entregado lo que solo está preparado. En la ]]></a:t>
            </a:r>
            <a:r>
              <a:rPr lang="en-US" b="1"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el riesgo es que el material salga sin constancia de quién lo recibió o que una parcial se cierre como comple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puertas y una sola traza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no sustituye a quien ejecuta: comprueba que el control se hizo y que dejó evidencia. Pregunta por el albarán cotejado, por la lista de preparación marcada y por el recibí de la entrega. Decide qué se corrige en el momento y qué se escala. Registra la diferencia o la parcial. Delega el conteo y la preparación, pero no delega la comprobación de que el rastro existe. Y escala cuando la diferencia afecta a un pedido profesional, cuando falta una autorización o cuando el patrón se rep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puertas y una sola trazabilidad]]></a:t>
            </a:r>
          </a:p>
        </p:txBody>
      </p:sp>
      <p:pic>
        <p:nvPicPr>
          <p:cNvPr id="3" name="" descr="Flujo de tres puertas: recepción, preparación y entrega, cada una con su control y su evidencia.">
            <a:hlinkClick r:id="rId3" tooltip="Flujo de tres puertas: recepción, preparación y entrega, cada una con su control y su evidenci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puertas, tres controles y tres evidencias. La trazabilidad se rompe en la puerta que no deja ras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la-recepcion-la-preparacion-y-la-entrega"/>
              </a:rPr>
              <a:t><![CDATA[Ver imagen original en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puertas y una sola traza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0]]></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do no es entregad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edido preparado sigue siendo existencia de la tienda: no ha salido, no está cobrado y no está entregado. Marcarlo como entregado para que desaparezca de la lista es una de las formas más rápidas de crear stock fantas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Recepción: qué controla el encarg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operativa (OA 28464) explica el procedimiento: cotejar, contar, mirar el estado, clasificar la diferencia, registrar y solo después firmar y colocar. La mirada del encargado añade tres preguntas: ]]></a:t>
            </a:r>
            <a:r>
              <a:rPr lang="en-US" b="1" strike="noStrike" sz="2100" spc="0" u="none" cap="none">
                <a:solidFill>
                  <a:srgbClr val="1B2438">
                    <a:alpha val="100000"/>
                  </a:srgbClr>
                </a:solidFill>
                <a:latin typeface="Calibri"/>
              </a:rPr>
              <a:t><![CDATA[¿se ha cotejado el albarán contra el pedido o solo se ha mirado el tot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 ha contado lo suficiente para detectar una caja ligera o un precinto rot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la diferencia está registrada antes de la firma?]]></a:t>
            </a:r>
            <a:r>
              <a:rPr lang="en-US" strike="noStrike" sz="2100" spc="0" u="none" cap="none">
                <a:solidFill>
                  <a:srgbClr val="1B2438">
                    <a:alpha val="100000"/>
                  </a:srgbClr>
                </a:solidFill>
                <a:latin typeface="Calibri"/>
              </a:rPr>
              <a:t><![CDATA[. No se trata de repetir el conteo, sino de comprobar que el conteo ocurrió y que su resultado está donde debe es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Recepción: qué controla el encarg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revisa especialmente las recepciones con palé precintado, las que llegan con el transportista con prisa y las que traen una referencia que no estaba en el pedido. Pregunta por la diferencia concreta: «¿qué referencia, qué cantidad y qué estado?». Decide si se acepta con reserva, se aísla o se rechaza según el procedimiento; registra la decisión y la comunica. Y escala si la diferencia afecta a un pedido profesional comprometido o si el mismo proveedor repite el patr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cepción: qué controla el encargado · Ejemplo resuelto (datos ficticios): una recepción con diferenci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Tener el pedido dela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barán dice 24 botes de 15 L de un blanco mate. El pedido confirmado dice 24. Se coteja referencia, formato y cantidad antes de tocar el palé.]]></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cepción: qué controla el encargado · Ejemplo resuelto (datos ficticios): una recepción con diferenci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ntar y mirar el est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uentan 22 botes. Uno tiene una fuga seca en la tapa y otro está abollado. No se firma conforme: se separa lo dañado y se cuenta lo vendi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cepción: qué controla el encargado · Ejemplo resuelto (datos ficticios): una recepción con diferenci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lasificar la difer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falta de 2 unidades y un problema de estado en 1 de las recibidas. Son dos diferencias distintas: una de cantidad y otra de condición. Se nombran por separ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cepción: qué controla el encargado · Ejemplo resuelto (datos ficticios): una recepción con diferenci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gistrar antes de firm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qué referencia, qué cantidad real, qué estado y qué tipo de diferencia, con fecha. La firma refleja lo contado, no lo que dice el albará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cepción: qué controla el encargado · Ejemplo resuelto (datos ficticios): una recepción con diferenci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ir el destin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dañado se aísla e identifica; lo que falta se reclama por el cauce correspondiente. La mercancía en duda no se ubica en la estantería ni se promete al clie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cepción: qué controla el encargado · Ejemplo resuelto (datos ficticios): una recepción con diferenci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omunicar y segu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visa a quien corresponda y se deja el seguimiento abierto. La recepción no termina cuando el transportista se va: termina cuando la diferencia está registrada y tiene una decis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Recepción: qué controla el encarg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ransportista pide la firma conforme antes de descargar porque «el palé viene precintado y hay prisa». ¿Qué hace el encargad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rmar conforme y reclamar después si falta algo, para no retener al transportist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firmar conforme hasta cotejar el albarán con el pedido, contar y revisar el estado; registrar la diferencia si la hay antes de firmar.]]></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hazar el palé entero sin contarlo, porque un precinto no garantiza n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amar al proveedor y pedir que vuelva otro día con el pedido comple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ción: los seis campos que no se delegan a la memor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paración operativa se trabaja en el OA 28458. Aquí el encargado supervisa que la comprobación cubra seis campos y que el estado del pedido sea el real. ]]></a:t>
            </a:r>
            <a:r>
              <a:rPr lang="en-US" b="1"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el código impreso en el envase, no el nombre comercial. ]]></a:t>
            </a:r>
            <a:r>
              <a:rPr lang="en-US" b="1"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15 L no es 4 L aunque el bote se parezca. ]]></a:t>
            </a:r>
            <a:r>
              <a:rPr lang="en-US" b="1" strike="noStrike" sz="2100" spc="0" u="none" cap="none">
                <a:solidFill>
                  <a:srgbClr val="1B2438">
                    <a:alpha val="100000"/>
                  </a:srgbClr>
                </a:solidFill>
                <a:latin typeface="Calibri"/>
              </a:rPr>
              <a:t><![CDATA[Cantidad]]></a:t>
            </a:r>
            <a:r>
              <a:rPr lang="en-US" strike="noStrike" sz="2100" spc="0" u="none" cap="none">
                <a:solidFill>
                  <a:srgbClr val="1B2438">
                    <a:alpha val="100000"/>
                  </a:srgbClr>
                </a:solidFill>
                <a:latin typeface="Calibri"/>
              </a:rPr>
              <a:t><![CDATA[: unidades contadas y recontadas. ]]></a:t>
            </a:r>
            <a:r>
              <a:rPr lang="en-US" b="1" strike="noStrike" sz="2100" spc="0" u="none" cap="none">
                <a:solidFill>
                  <a:srgbClr val="1B2438">
                    <a:alpha val="100000"/>
                  </a:srgbClr>
                </a:solidFill>
                <a:latin typeface="Calibri"/>
              </a:rPr>
              <a:t><![CDATA[Color o tintado]]></a:t>
            </a:r>
            <a:r>
              <a:rPr lang="en-US" strike="noStrike" sz="2100" spc="0" u="none" cap="none">
                <a:solidFill>
                  <a:srgbClr val="1B2438">
                    <a:alpha val="100000"/>
                  </a:srgbClr>
                </a:solidFill>
                <a:latin typeface="Calibri"/>
              </a:rPr>
              <a:t><![CDATA[: el código que figura en el pedido, no un tono «casi igual». ]]></a:t>
            </a:r>
            <a:r>
              <a:rPr lang="en-US" b="1" strike="noStrike" sz="2100" spc="0" u="none" cap="none">
                <a:solidFill>
                  <a:srgbClr val="1B2438">
                    <a:alpha val="100000"/>
                  </a:srgbClr>
                </a:solidFill>
                <a:latin typeface="Calibri"/>
              </a:rPr>
              <a:t><![CDATA[Destino]]></a:t>
            </a:r>
            <a:r>
              <a:rPr lang="en-US" strike="noStrike" sz="2100" spc="0" u="none" cap="none">
                <a:solidFill>
                  <a:srgbClr val="1B2438">
                    <a:alpha val="100000"/>
                  </a:srgbClr>
                </a:solidFill>
                <a:latin typeface="Calibri"/>
              </a:rPr>
              <a:t><![CDATA[: quién recoge, a dónde va y quién puede recibir. ]]></a:t>
            </a:r>
            <a:r>
              <a:rPr lang="en-US" b="1"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qué está comprometido y qué sigue pendie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ción: los seis campos que no se delegan a la memor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no comprueba todas las líneas de todos los pedidos: muestrea los pedidos profesionales, los que llevan tintado, los que se entregan a medias y los que salen para obra. Pregunta por la segunda comprobación cuando el caso la pide y comprueba que su resultado está anotado. Decide si un pedido puede salir o debe esperar. Registra el estado preparado, no entregado. Y delega la selección y el rótulo, pero no la decisión de declarar que un pedido está lis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ción: los seis campos que no se delegan a la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campos de la comprobación de preparación y el error que evita cada un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524000"/>
                <a:gridCol w="3200400"/>
                <a:gridCol w="3390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impreso en el envase contra la línea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un producto parecido que no es 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tros o kilos del envase contra el formato de l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15 L cuando se pidieron 4 L, o al rev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contadas y recontadas, abriendo lo dud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aja de menos que el cliente descubre en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0]]></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524000"/>
                <a:gridCol w="3200400"/>
                <a:gridCol w="3390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o ti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de color y referencia de tintado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ono casi igual que no iguala lo ya a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dirección y persona autorizada a recib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que llega a la dirección o a la persona equivo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comprometida y si el material puede salir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r una entrega que aún no está prep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Preparación: los seis campos que no se delegan a la memori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áctica de preparación o entreg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rror de prepar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rror de documentación]]></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 lee el código impreso en el envase y se coteja con la línea del pedido.]]></a:t>
            </a:r>
          </a:p>
        </p:txBody>
      </p:sp>
      <p:sp>
        <p:nvSpPr>
          <p:cNvPr id="14" name=""/>
          <p:cNvSpPr txBox="1"/>
          <p:nvPr/>
        </p:nvSpPr>
        <p:spPr>
          <a:xfrm>
            <a:off x="514350" y="4000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entrega un bote de 15 L porque no quedaba el de 4 L y el cliente lo aceptará.]]></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marca el pedido como entregado al terminar de prepararlo.]]></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anota la cantidad real entregada y la pendiente en una entrega parcial.]]></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 selecciona por el color del envase porque el nombre coincide.]]></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 registra la salida con fecha y con quién entrega.]]></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ntrega: el recibí y la salida, las dos prueb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ntrega tiene dos pruebas y las dos importan. La ]]></a:t>
            </a:r>
            <a:r>
              <a:rPr lang="en-US" b="1" strike="noStrike" sz="2100" spc="0" u="none" cap="none">
                <a:solidFill>
                  <a:srgbClr val="1B2438">
                    <a:alpha val="100000"/>
                  </a:srgbClr>
                </a:solidFill>
                <a:latin typeface="Calibri"/>
              </a:rPr>
              <a:t><![CDATA[conformidad de quien recibe]]></a:t>
            </a:r>
            <a:r>
              <a:rPr lang="en-US" strike="noStrike" sz="2100" spc="0" u="none" cap="none">
                <a:solidFill>
                  <a:srgbClr val="1B2438">
                    <a:alpha val="100000"/>
                  </a:srgbClr>
                </a:solidFill>
                <a:latin typeface="Calibri"/>
              </a:rPr>
              <a:t><![CDATA[ protege a la tienda frente a un «no me llegó esto»; el ]]></a:t>
            </a:r>
            <a:r>
              <a:rPr lang="en-US" b="1" strike="noStrike" sz="2100" spc="0" u="none" cap="none">
                <a:solidFill>
                  <a:srgbClr val="1B2438">
                    <a:alpha val="100000"/>
                  </a:srgbClr>
                </a:solidFill>
                <a:latin typeface="Calibri"/>
              </a:rPr>
              <a:t><![CDATA[registro de la salida]]></a:t>
            </a:r>
            <a:r>
              <a:rPr lang="en-US" strike="noStrike" sz="2100" spc="0" u="none" cap="none">
                <a:solidFill>
                  <a:srgbClr val="1B2438">
                    <a:alpha val="100000"/>
                  </a:srgbClr>
                </a:solidFill>
                <a:latin typeface="Calibri"/>
              </a:rPr>
              <a:t><![CDATA[ protege el inventario. Un papel firmado sin registrar no baja existencias; una salida registrada sin recibí no prueba quién recibió el material. El encargado comprueba que las dos existen y que coinciden en referencia, formato y cantid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ntrega: el recibí y la salida, las dos prueb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entrega es parcial, el control cambia: hay que dejar escrito ]]></a:t>
            </a:r>
            <a:r>
              <a:rPr lang="en-US" b="1" strike="noStrike" sz="2100" spc="0" u="none" cap="none">
                <a:solidFill>
                  <a:srgbClr val="1B2438">
                    <a:alpha val="100000"/>
                  </a:srgbClr>
                </a:solidFill>
                <a:latin typeface="Calibri"/>
              </a:rPr>
              <a:t><![CDATA[qué se entreg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fal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 lo autoriz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é documento queda]]></a:t>
            </a:r>
            <a:r>
              <a:rPr lang="en-US" strike="noStrike" sz="2100" spc="0" u="none" cap="none">
                <a:solidFill>
                  <a:srgbClr val="1B2438">
                    <a:alpha val="100000"/>
                  </a:srgbClr>
                </a:solidFill>
                <a:latin typeface="Calibri"/>
              </a:rPr>
              <a:t><![CDATA[. Un pedido parcial no es un pedido cerrado ni un pedido incumplido: es un pedido a medias que tiene que decirlo. El encargado no cierra como completo lo que está a medias ni entrega lo pendiente otro día sin anotarlo. Si la autorización de la parcial supera su facultad, la prepara y la escala antes de que el material salg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ntrega: el recibí y la salida, las dos prueb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0]]></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recibí no hay entrega; sin registro no hay salid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nfianza con el cliente o con el transportista no sustituye la constancia. Un recibí sin registro deja el stock intacto y el material fuera; un registro sin recibí deja la tienda sin prueba de quién lo recibió. Las dos pruebas se piden junt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ntrega: el recibí y la salida, las dos prueb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edido preparado puede marcarse como entregado aunque el cliente no lo haya recogido, para que deje de ocupar la zona de salid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edidos incompletos y errores de prepa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edidos incompletos no siempre son un fallo de stock. Pueden ser una ]]></a:t>
            </a:r>
            <a:r>
              <a:rPr lang="en-US" b="1" strike="noStrike" sz="2100" spc="0" u="none" cap="none">
                <a:solidFill>
                  <a:srgbClr val="1B2438">
                    <a:alpha val="100000"/>
                  </a:srgbClr>
                </a:solidFill>
                <a:latin typeface="Calibri"/>
              </a:rPr>
              <a:t><![CDATA[falta de cantidad]]></a:t>
            </a:r>
            <a:r>
              <a:rPr lang="en-US" strike="noStrike" sz="2100" spc="0" u="none" cap="none">
                <a:solidFill>
                  <a:srgbClr val="1B2438">
                    <a:alpha val="100000"/>
                  </a:srgbClr>
                </a:solidFill>
                <a:latin typeface="Calibri"/>
              </a:rPr>
              <a:t><![CDATA[ (se preparó menos de lo pedido), un ]]></a:t>
            </a:r>
            <a:r>
              <a:rPr lang="en-US" b="1" strike="noStrike" sz="2100" spc="0" u="none" cap="none">
                <a:solidFill>
                  <a:srgbClr val="1B2438">
                    <a:alpha val="100000"/>
                  </a:srgbClr>
                </a:solidFill>
                <a:latin typeface="Calibri"/>
              </a:rPr>
              <a:t><![CDATA[formato o referencia equivocados]]></a:t>
            </a:r>
            <a:r>
              <a:rPr lang="en-US" strike="noStrike" sz="2100" spc="0" u="none" cap="none">
                <a:solidFill>
                  <a:srgbClr val="1B2438">
                    <a:alpha val="100000"/>
                  </a:srgbClr>
                </a:solidFill>
                <a:latin typeface="Calibri"/>
              </a:rPr>
              <a:t><![CDATA[, un ]]></a:t>
            </a:r>
            <a:r>
              <a:rPr lang="en-US" b="1" strike="noStrike" sz="2100" spc="0" u="none" cap="none">
                <a:solidFill>
                  <a:srgbClr val="1B2438">
                    <a:alpha val="100000"/>
                  </a:srgbClr>
                </a:solidFill>
                <a:latin typeface="Calibri"/>
              </a:rPr>
              <a:t><![CDATA[color o tintado que no coincide]]></a:t>
            </a:r>
            <a:r>
              <a:rPr lang="en-US" strike="noStrike" sz="2100" spc="0" u="none" cap="none">
                <a:solidFill>
                  <a:srgbClr val="1B2438">
                    <a:alpha val="100000"/>
                  </a:srgbClr>
                </a:solidFill>
                <a:latin typeface="Calibri"/>
              </a:rPr>
              <a:t><![CDATA[, un ]]></a:t>
            </a:r>
            <a:r>
              <a:rPr lang="en-US" b="1" strike="noStrike" sz="2100" spc="0" u="none" cap="none">
                <a:solidFill>
                  <a:srgbClr val="1B2438">
                    <a:alpha val="100000"/>
                  </a:srgbClr>
                </a:solidFill>
                <a:latin typeface="Calibri"/>
              </a:rPr>
              <a:t><![CDATA[destino mal identificado]]></a:t>
            </a:r>
            <a:r>
              <a:rPr lang="en-US" strike="noStrike" sz="2100" spc="0" u="none" cap="none">
                <a:solidFill>
                  <a:srgbClr val="1B2438">
                    <a:alpha val="100000"/>
                  </a:srgbClr>
                </a:solidFill>
                <a:latin typeface="Calibri"/>
              </a:rPr>
              <a:t><![CDATA[ o una ]]></a:t>
            </a:r>
            <a:r>
              <a:rPr lang="en-US" b="1" strike="noStrike" sz="2100" spc="0" u="none" cap="none">
                <a:solidFill>
                  <a:srgbClr val="1B2438">
                    <a:alpha val="100000"/>
                  </a:srgbClr>
                </a:solidFill>
                <a:latin typeface="Calibri"/>
              </a:rPr>
              <a:t><![CDATA[documentación que no refleja lo que sale]]></a:t>
            </a:r>
            <a:r>
              <a:rPr lang="en-US" strike="noStrike" sz="2100" spc="0" u="none" cap="none">
                <a:solidFill>
                  <a:srgbClr val="1B2438">
                    <a:alpha val="100000"/>
                  </a:srgbClr>
                </a:solidFill>
                <a:latin typeface="Calibri"/>
              </a:rPr>
              <a:t><![CDATA[. Cada tipo tiene una corrección distinta y un momento distinto: cuanto antes se detecta, más barato es corregirl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edidos incompletos y errores de prepa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supervisa el pedido antes de que salga, no después de la queja. Cuando el error ya se ha producido, separa lo que se puede entregar de lo que queda pendiente, comprueba si la parcial está autorizada, registra ambas partes y comunica al cliente qué recibe hoy y qué falta. No promete el resto «para mañana» sin confirmación. Y busca la causa: si el mismo error se repite en los pedidos de 15 L, el problema puede estar en la lista, en el hueco o en la unidad de medi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edidos incompletos y errores de preparación]]></a:t>
            </a:r>
          </a:p>
        </p:txBody>
      </p:sp>
      <p:pic>
        <p:nvPicPr>
          <p:cNvPr id="3" name="" descr="Cuatro tarjetas con tipos de pedido incompleto: cantidad, referencia o formato, color y documentación o destino.">
            <a:hlinkClick r:id="rId3" tooltip="Cuatro tarjetas con tipos de pedido incompleto: cantidad, referencia o formato, color y documentación o destin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edido incompleto tiene una corrección distinta. Tratarlos todos como «falta stock» impide corregir la cau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la-recepcion-la-preparacion-y-la-entreg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edidos incompletos y errores de preparación · Ejemplo resuelto (datos ficticios): una entrega parcial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onfirmar lo que sa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era de 24 botes de 15 L y 2 cubos de 4 L. En la zona de salida hay 18 botes y los 2 cubos. Se cuenta y se confirma que los 18 son de la referencia y el formato correct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edidos incompletos y errores de preparación · Ejemplo resuelto (datos ficticios): una entrega parcial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Separar lo que f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an 6 botes de 15 L. Se comprueba si están en tienda, en tránsito o pendientes de reposición. No se entregan «los que aparezcan» ni se sustituyen por otro forma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edidos incompletos y errores de preparación · Ejemplo resuelto (datos ficticios): una entrega parcial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mprobar la autoriz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ga parcial necesita la autorización que fije el procedimiento. Si el encargado no la tiene, la prepara con los datos y la escala antes de que el transportista cargu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edidos incompletos y errores de preparación · Ejemplo resuelto (datos ficticios): una entrega parcial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cumentar las dos part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gistra lo entregado con cantidad real y lo pendiente con referencia, cantidad y situación. El cliente firma lo que recibe; el pendiente queda por escri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edidos incompletos y errores de preparación · Ejemplo resuelto (datos ficticios): una entrega parcial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omunicar con plaz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xplica al cliente qué recibe hoy y qué falta, sin prometer una fecha que no esté confirmada. La comunicación es parte de la entrega, no un ext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edidos incompletos y errores de preparación · Ejemplo resuelto (datos ficticios): una entrega parcial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errar la parcial cuando llegue el res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ntran los 6 botes, se comprueban, se registran y se cierra el pendiente. La parcial no se convierte en completo por el paso del tiemp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Pedidos incompletos y errores de prepar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un pedido de 24 botes de 15 L se entrega con 18 botes. ¿Cuántos botes quedan pendiente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botes): ________________]]></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hecklist de recepción y prepa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hecklist útil no es una lista de deseos: es una secuencia de comprobaciones con evidencia. En la recepción, cada línea responde a «¿qué he comprobado y qué queda anotado?». En la preparación, cada línea responde a «¿qué he seleccionado y quién lo ha comprobado?». El encargado la usa para supervisar, no para sustituir a quien ejecuta: pide la checklist firmada o el registro equivalente y comprueba que las casillas críticas no se han salt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hecklist de recepción y prepa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asillas críticas son pocas: albarán cotejado, conteo hecho, estado revisado, diferencia registrada antes de firmar, referencia y formato comprobados, cantidad recontada, destino identificado y recibí de la entrega. Si una de esas falta, el pedido no está cerrado aunque el cliente ya se haya ido. La checklist se adapta al tipo de pedido: un palé de PBA, un pedido profesional con tintado y una entrega parcial no necesitan las mismas líneas, pero sí el mismo rigo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hecklist de recepción y prepa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hecklist de recepción, preparación y entrega. Modelo general; el documento oficial lo fija la cas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57350"/>
                <a:gridCol w="2000250"/>
                <a:gridCol w="2686050"/>
                <a:gridCol w="1771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contra pedido: referencia, formato y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cotejado y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ltos y unidades, abriendo lo dud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 ano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lpes, fugas, precintos y cadu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 d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0]]></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657350"/>
                <a:gridCol w="2000250"/>
                <a:gridCol w="2686050"/>
                <a:gridCol w="1771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cantidad real y destino de lo dañ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antes de 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impreso contra la línea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mar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 y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tros y unidades contadas y recon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ento ano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57350"/>
                <a:gridCol w="2000250"/>
                <a:gridCol w="2686050"/>
                <a:gridCol w="1771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y 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de tintado, cliente y persona autor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y rót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ble 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a pasada independiente cuando el caso la p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y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recibe y qué cantidad ex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0]]></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657350"/>
                <a:gridCol w="2000250"/>
                <a:gridCol w="2686050"/>
                <a:gridCol w="1771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lo que sale de l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ta, en qué situación y quién lo autor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a checklist de recepción y preparació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secuencia de la recepción. En la recepción se coteja el ___ contra el pedido, se cuenta y se revisa el ___, y la diferencia se registra antes de ___.]]></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upervisión por muestreo y escala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no puede revisar todas las líneas de todos los pedidos, y no hace falta. La supervisión por muestreo elige los casos de mayor riesgo: pedidos profesionales, palés de PBA, pedidos con tintado, entregas parciales y cualquier operación en la que la persona que prepara es también la que entrega. En cada caso comprueba tres cosas: que el control se hizo, que quedó evidencia y que el estado registrado coincide con la realida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upervisión por muestreo y escala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uestreo tiene un límite: no sustituye la obligación de quien ejecuta. Si el encargado encuentra un pedido mal preparado, no lo arregla en silencio: lo registra, lo devuelve al control y busca la causa. Escala cuando la diferencia afecta a un pedido comprometido, cuando falta una autorización, cuando el mismo error se repite o cuando la entrega ya se ha producido y el cliente está esperando. La frecuencia y el tamaño de la muestra son una rutina propuesta; la política oficial la fija la ca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upervisión por muestreo y escalamiento]]></a:t>
            </a:r>
          </a:p>
        </p:txBody>
      </p:sp>
      <p:pic>
        <p:nvPicPr>
          <p:cNvPr id="3" name="" descr="Matriz de cuatro filas con lo que se muestrea, qué se revisa y cuándo se escala.">
            <a:hlinkClick r:id="rId3" tooltip="Matriz de cuatro filas con lo que se muestrea, qué se revisa y cuándo se escal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uestreo se concentra donde el error cuesta más: pedidos profesionales, tintados, parciales y recepciones con difer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la-recepcion-la-preparacion-y-la-entrega"/>
              </a:rPr>
              <a:t><![CDATA[Ver imagen original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upervisión por muestreo y escala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cada día las recepciones con diferencia y las entregas parcial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estrear pedidos profesionales y pedidos con tintado antes de que salga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que el estado registrado coincide con lo que hay en la zona de sali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por la segunda comprobación y por su resultado anot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upervisión por muestreo y escala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el error, devolverlo al control y buscar la causa en el proces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la diferencia que afecta a un cliente, a una autorización o a un patrón repeti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Supervisión por muestreo y escalami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sobre recepción, preparación y entreg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l palé viene precintado, no hace falta contar: el precinto garantiza la cantidad.»]]></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iferencia de recepción se registra antes de firmar conform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rcamos el pedido como entregado cuando está preparado, para que salga de la lis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una entrega parcial se anota lo entregado y lo pendiente, y se comunica al cliente.»]]></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cliente es de confianza, no hace falta recibí.»]]></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Preguntas que ordenan la super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encargado revisa una recepción, una preparación o una entrega, no necesita una lista interminable: necesita cuatro preguntas en orden. ]]></a:t>
            </a:r>
            <a:r>
              <a:rPr lang="en-US" b="1" strike="noStrike" sz="2100" spc="0" u="none" cap="none">
                <a:solidFill>
                  <a:srgbClr val="1B2438">
                    <a:alpha val="100000"/>
                  </a:srgbClr>
                </a:solidFill>
                <a:latin typeface="Calibri"/>
              </a:rPr>
              <a:t><![CDATA[¿Qué debía entrar o salir?]]></a:t>
            </a:r>
            <a:r>
              <a:rPr lang="en-US" strike="noStrike" sz="2100" spc="0" u="none" cap="none">
                <a:solidFill>
                  <a:srgbClr val="1B2438">
                    <a:alpha val="100000"/>
                  </a:srgbClr>
                </a:solidFill>
                <a:latin typeface="Calibri"/>
              </a:rPr>
              <a:t><![CDATA[ Sin el pedido o el albarán delante, no hay referencia contra la que comparar. ]]></a:t>
            </a:r>
            <a:r>
              <a:rPr lang="en-US" b="1" strike="noStrike" sz="2100" spc="0" u="none" cap="none">
                <a:solidFill>
                  <a:srgbClr val="1B2438">
                    <a:alpha val="100000"/>
                  </a:srgbClr>
                </a:solidFill>
                <a:latin typeface="Calibri"/>
              </a:rPr>
              <a:t><![CDATA[¿Qué ha entrado o salido de verdad?]]></a:t>
            </a:r>
            <a:r>
              <a:rPr lang="en-US" strike="noStrike" sz="2100" spc="0" u="none" cap="none">
                <a:solidFill>
                  <a:srgbClr val="1B2438">
                    <a:alpha val="100000"/>
                  </a:srgbClr>
                </a:solidFill>
                <a:latin typeface="Calibri"/>
              </a:rPr>
              <a:t><![CDATA[ Es la respuesta del conteo y del estado, no la del documento. ]]></a:t>
            </a:r>
            <a:r>
              <a:rPr lang="en-US" b="1" strike="noStrike" sz="2100" spc="0" u="none" cap="none">
                <a:solidFill>
                  <a:srgbClr val="1B2438">
                    <a:alpha val="100000"/>
                  </a:srgbClr>
                </a:solidFill>
                <a:latin typeface="Calibri"/>
              </a:rPr>
              <a:t><![CDATA[¿Dónde está la diferencia?]]></a:t>
            </a:r>
            <a:r>
              <a:rPr lang="en-US" strike="noStrike" sz="2100" spc="0" u="none" cap="none">
                <a:solidFill>
                  <a:srgbClr val="1B2438">
                    <a:alpha val="100000"/>
                  </a:srgbClr>
                </a:solidFill>
                <a:latin typeface="Calibri"/>
              </a:rPr>
              <a:t><![CDATA[ Referencia, formato, cantidad, color, destino o documento. ]]></a:t>
            </a:r>
            <a:r>
              <a:rPr lang="en-US" b="1" strike="noStrike" sz="2100" spc="0" u="none" cap="none">
                <a:solidFill>
                  <a:srgbClr val="1B2438">
                    <a:alpha val="100000"/>
                  </a:srgbClr>
                </a:solidFill>
                <a:latin typeface="Calibri"/>
              </a:rPr>
              <a:t><![CDATA[¿Qué evidencia queda y quién decide?]]></a:t>
            </a:r>
            <a:r>
              <a:rPr lang="en-US" strike="noStrike" sz="2100" spc="0" u="none" cap="none">
                <a:solidFill>
                  <a:srgbClr val="1B2438">
                    <a:alpha val="100000"/>
                  </a:srgbClr>
                </a:solidFill>
                <a:latin typeface="Calibri"/>
              </a:rPr>
              <a:t><![CDATA[ Si la evidencia no existe, el control no se ha cerrado; si la decisión supera la facultad del encargado, se escal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Preguntas que ordenan la super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cuatro preguntas valen para las tres puertas y para cualquier tipo de pedido. La respuesta se registra en el mismo sitio y con el mismo criterio, de modo que otra persona pueda continuar la revisión sin empezar de cero. La trazabilidad no es un documento más: es la posibilidad de reconstruir qué pasó cuando alguien pregun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Preguntas que ordenan la superv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el control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transportista de siempre entrega el palé con pris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pedido profesional de 24 botes sale para ob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liente envía a un transportista prop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alta un bote y el cliente tiene pris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etiqueta no coincide con la línea del pedi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gunda pasada independiente y anotada antes de la entreg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bar quién recibe y dejar constancia de la entreg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gistrar la entrega parcial y el pendiente antes de cerrar.]]></a:t>
            </a:r>
          </a:p>
        </p:txBody>
      </p:sp>
      <p:sp>
        <p:nvSpPr>
          <p:cNvPr id="9" name=""/>
          <p:cNvSpPr txBox="1"/>
          <p:nvPr/>
        </p:nvSpPr>
        <p:spPr>
          <a:xfrm>
            <a:off x="628650" y="19240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islar el producto, no ubicarlo por parecido y registrar la diferencia.]]></a:t>
            </a:r>
          </a:p>
        </p:txBody>
      </p:sp>
      <p:sp>
        <p:nvSpPr>
          <p:cNvPr id="10" name=""/>
          <p:cNvSpPr txBox="1"/>
          <p:nvPr/>
        </p:nvSpPr>
        <p:spPr>
          <a:xfrm>
            <a:off x="628650" y="2590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tejar y contar igualmente: la confianza no sustituye la comprob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hecklist de recepción y prepa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esta checklist y adáptala al tipo de pedido. Se pasa en el momento, no al final: una casilla marcada después de cerrar no es una comprobación, es un recuerdo. El modelo es general; el documento y el sistema oficiales los fija la cas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hecklist de recepción y prepa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hecklist de recepción, preparación y entrega. Modelo general, sin datos de la empre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495425"/>
                <a:gridCol w="1809750"/>
                <a:gridCol w="1809750"/>
                <a:gridCol w="1495425"/>
                <a:gridCol w="1504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contra pedido: referencia, formato y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cotejado y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0]]></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495425"/>
                <a:gridCol w="1809750"/>
                <a:gridCol w="1809750"/>
                <a:gridCol w="1495425"/>
                <a:gridCol w="1504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ltos y unidades, abriendo lo dud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 ano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lpes, fugas, precintos y cadu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 d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495425"/>
                <a:gridCol w="1809750"/>
                <a:gridCol w="1809750"/>
                <a:gridCol w="1495425"/>
                <a:gridCol w="1504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cantidad real y destino de lo dañ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antes de 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impreso contra la línea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mar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prep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0]]></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495425"/>
                <a:gridCol w="1809750"/>
                <a:gridCol w="1809750"/>
                <a:gridCol w="1495425"/>
                <a:gridCol w="1504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 y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tros y unidades contadas y recon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ento ano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prep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y 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de tintado, cliente y persona autor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y rót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prep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0]]></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495425"/>
                <a:gridCol w="1809750"/>
                <a:gridCol w="1809750"/>
                <a:gridCol w="1495425"/>
                <a:gridCol w="1504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ble 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a pasada independiente cuando el caso la p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y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o revis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recibe y qué cantidad ex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0]]></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495425"/>
                <a:gridCol w="1809750"/>
                <a:gridCol w="1809750"/>
                <a:gridCol w="1495425"/>
                <a:gridCol w="1504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lo que sale de l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ta, en qué situación y quién lo autor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hecklist de recepción y prepa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casilla crítica no está marcada, el pedido no está cerrado aunque el cliente ya se haya ido. La checklist se guarda con el pedido o en el registro que use la tienda; sin archivo, no hay trazabilida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uerta y ev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cotejado y diferencia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marcada y comprobación ano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í y salida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reunido que aún no ha sal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con pendiente escrito y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z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 quién, cuándo y quién lo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uerta y evidenc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supervisar-la-recepcion-la-preparacion-y-la-entrega"/>
              </a:rPr>
              <a:t><![CDATA[Abrir el juego en el O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recepción, preparación y entrega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mprueba antes de firmar una recepció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recepción, preparación y entrega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albarán se ha cotejado con el pedido, que se ha contado y que se ha revisado el estado; la diferencia se registra antes de la firm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recepción, preparación y entrega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seis campos de la preparac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recepción, preparación y entrega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erencia, formato, cantidad, color o tintado, destino y fech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recepción, preparación y entrega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preparado y entregad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recepción, preparación y entrega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parado sigue en existencias y no ha salido; entregado ha salido con constancia de quién lo recibió.]]></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recepción, preparación y entrega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datos sostienen una entrega parcial?]]></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recepción, preparación y entrega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entrega, qué falta, quién lo autoriza y qué documento qued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recepción, preparación y entrega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pruebas tiene una entreg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recepción, preparación y entrega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nformidad de quien recibe y el registro de la salida. Las dos, no un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recepción, preparación y entrega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la etiqueta no coincide con la línea del pedid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recepción, preparación y entrega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islar el producto, no ubicarlo por parecido y registrar la diferenci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upervisar recepción, preparación y entreg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upervisar recepción, preparación y entreg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8]]></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comprobar los tres puntos de control, distinguir preparado de entregado y documentar una parcial con su pendiente. Siguiente paso: cerrar el ciclo con el control de caja y la revisión de resultados.]]></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1 y a la checklist del apartado 6. Casi todos los errores vienen de firmar sin contar, marcar preparado como entregado o cerrar una parcial como complet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visar la recepción, la preparación y la entrega no es duplicar el trabajo de quien ejecuta: es comprobar que cada puerta dejó el rastro que permite reconstruir qué pasó. El encargado que distingue preparado de entregado, que exige el recibí y que documenta una parcial antes de cerrarla convierte una operación rápida en una operación fiabl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cotejo no hay recepción, sin comprobación no hay preparación y sin recibí no hay entrega]]></a:t>
            </a:r>
            <a:r>
              <a:rPr lang="en-US" strike="noStrike" sz="2100" spc="0" u="none" cap="none">
                <a:solidFill>
                  <a:srgbClr val="1B2438">
                    <a:alpha val="100000"/>
                  </a:srgbClr>
                </a:solidFill>
                <a:latin typeface="Calibri"/>
              </a:rPr>
              <a:t><![CDATA[. Si mañana un pedido sale con prisa y sin rastro, no lo tapes con una firma tardía: para, registra y decide antes de que la puerta se cierre.]]></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Recibir mercancía y gestionar diferencias» (OA 28464), para el procedimiento operativo de recepción y clasificación de diferencia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recepcion-la-preparacion-y-la-entrega"/>
              </a:rPr>
              <a:t><![CDATA[Supervisar la recepción, la preparación y la entre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Preparar, comprobar y entregar pedidos» (OA 28458), para la cadena de preparación, los estados y la trazabilidad de la entreg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Preparar y registrar transferencias» (28462) y «Existencias físicas, registradas y disponibles» (28461).]]></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ortes, cantidades y situaciones marcados como ficticios son supuestos didácticos; no son datos de la empresa.]]></a:t>
            </a:r>
          </a:p>
        </p:txBody>
      </p:sp>
      <p:sp>
        <p:nvSpPr>
          <p:cNvPr id="13" name=""/>
          <p:cNvSpPr txBox="1"/>
          <p:nvPr/>
        </p:nvSpPr>
        <p:spPr>
          <a:xfrm>
            <a:off x="514350" y="40576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40576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xto público: el escenario (tiendas y canales de la ca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2026-10-31T03:23:41Z</dcterms:created>
  <dcterms:modified xsi:type="dcterms:W3CDTF">2026-10-31T03:23:41Z</dcterms:modified>
  <dc:title>Supervisar la recepción, la preparación y la entrega</dc:title>
  <dc:description>Presentación editable del OA «Supervisar la recepción, la preparación y la entrega». Enlace: https://pinturasespecializadas.lumbre.lat/object/supervisar-la-recepcion-la-preparacion-y-la-entrega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