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lidad de atención en todos los canal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lidad de atención en todos los canal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lidad de atención en todos los canal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lidad de atención en todos los canal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lidad de atención en todos los canal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Supervisar conversaciones, no persona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Supervisar conversaciones, no persona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result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con cuatro cuadros: claridad, precisión, continuidad y compromiso, cada uno con la pregunta que responde la pauta de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uatro resultados que se supervisan en cualquier canal. Si una conversación falla en uno, la pauta debe decir en cuál y con qué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ide velocidad, no resultado: un caso de color o una reclamación requieren más tiempo y el atajo acaba en repeti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por cliente no distingue un caso resuelto de uno despachado. Un pedido de color con muestra física y una reclamación con producto aplicado consumen más minutos que una venta de rodillo, y ambos pueden estar bien hechos. Si el criterio premia terminar rápido, el equipo aprende a cortar la entrevista, a confirmar sin comprobar y a dejar pendientes sin dueño: el ahorro de hoy se paga en repetidos y reclamaciones. El tiempo sirve para dimensionar el turno, no para calificar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 unidad de observación es la conversación y sus cuatro resultados, no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laridad: lo que el cliente se lleva dich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laridad: lo que el cliente se lleva dich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laridad-por-can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canales con dos columnas: señal de claridad y señal de ruido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cualidad se demuestra de forma distinta en cada canal. La pauta busca la señal, no l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 confirmo: tres botes de 4 litros, mate, para el pasillo; el jueves te digo la hora. ¿Correcto?» → Evidencia de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í, sí, lo que tú digas, tú sabes más que yo.» → No permit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damos en que me traes la foto de la etiqueta y yo compruebo existencias hoy.» → Evidencia de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cibido, mañana a las 9 lo tienes preparado.» → Señal de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cuelga sin repetir la referencia y la conversación termina con «perfecto». → Señal de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liente pregunta dos veces cuánto cuesta antes de que se le haya confirmado el producto. → No permit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es de claridad por canal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cisión: el dato comprobado y el asesoramiento verificad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ecisión: el dato comprobado y el asesoramiento verificad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 el blanco que se llevó en mayo» → Referencia del albarán anterior en el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cuatro cubos disponibles» → Consulta de existencias y reserva a nombre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e esmalte va sobre barniz viejo» → Ficha del producto y consulta al servici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jueves a las 9 está preparado» → Disponibilidad, preparación de color y turno confirm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e gris es el de la foto» → Carta o muestra física comparada a la luz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afirmaciones y comprobaciones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tinuidad: la conversación que sobrevive al turno y al canal»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tinuidad: la conversación que sobrevive al turno y al canal»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asp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datos mínimos de un traspaso: quién continúa, qué está hecho, qué falta y cuándo respond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raspaso que se puede auditar. Si falta uno de los cuatro, el compañero reconstruye la historia y el cliente la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calizar el registro único del caso → Separar lo cerrado de lo que sigue abierto → Verificar dueño, estado, siguiente acción y fecha → Comprobar que el cliente no ha repetido datos entre canales → Corregir el traspaso con quien continúa y dejarl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localiza el caso único, porque revisar tres hilos paralelos garantiza conclusiones contradictorias. Después se separa lo cerrado de lo abierto, se comprueban los cuatro datos del pendiente y se contrasta con la experiencia del cliente: si tuvo que repetir la referencia, hubo una fuga entre canales. La corrección se escribe con la persona que continúa, no se le comunica de palabra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datos del traspaso y la regla de registro único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registro de compromisos: la promesa que se puede auditar»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registro de compromisos: la promesa que se puede auditar»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calizar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tes, 18:42. Un cliente profesional escribe por WhatsApp y la respuesta del turno de tarde dice: «mañana a las 9 lo tienes preparado». Es una frase con hora, cantidad y una obligación implícita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Buscar el dato que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revisa existencias y preparación del color: no hay consulta registrada a esa hora, no hay reserva a nombre del cliente y el pedido no aparece en la lista de preparación. La hora se eligió por cortesía, no por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omparar con el registro de compro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registro no hay línea para ese cliente. El pendiente vive solo en el chat, sin dueño ni fecha. La conversación se ve amable y no s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ecidir hoy, no el j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9:05 del miércoles el encargado escribe al cliente: confirma qué hay disponible, qué falta y a qué hora real puede recoger. No espera a que aparezca en el mostrador: una promesa que no se puede cumplir se corrige antes de que ve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errar con una regla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rrección no es «tener más cuidado». Es separar acuse y confirmación: el acuse dice qué se va a comprobar; la confirmación solo se escribe con existencias y preparación verificadas. Se acuerda con el turno de tarde y se anota en la pa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auditar un compromiso de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gistrar l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auta queda: criterio de compromiso, evidencia (captura del chat y ausencia de registro), decisión tomada y acuerdo. Sin nombre de cliente en el ejemplo público y sin adjetivos sobre la persona que a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ije que sí, que tranquilo, que mañana estaba; ya lo apunto mañana si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línea aplaza el registro y convierte la promesa en memoria: cuando venza, nadie sabrá qué se dijo ni con qué dato. La cuarta confunde la pauta con un castigo y sustituye la evidencia por un juicio sobre la persona, que no se puede comprobar ni corrige el sistema. Las otras tres describen qué se prometió, quién lo asumió, con qué dato y qué ocurrió, incluido el retraso a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datos del compromiso y la regla de observar resultados, no personas,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Observar sin cronómetro: por qué el tiempo por cliente no es un criterio»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Observar sin cronómetro: por qué el tiempo por cliente no es un criterio»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ronometro-pau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valuar con cronómetro por cliente y evaluar con una pauta de resultados y ev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formas de mirar el mismo turno. Una mide prisa; la otra mide lo que el cliente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2 %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5 menos 7 son 18 conversaciones con compromiso registrado. 18 dividido entre 25 es 0,72, es decir, el 72 %. El dato por sí solo no dice si el servicio es bueno: hay que mirar también si esos compromisos se cumplieron y si los 7 casos sin registro eran consultas que no generaban ning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dicadores de la pauta del apartado 6 y cálculo de porcentaje sobre la muestra obser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consultar a un especialista y cómo cerrar el ciclo»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ándo consultar a un especialista y cómo cerrar el ciclo»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una recomendación que necesi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quiere pintar una barandilla de exterior que tiene varias capas de barniz viejo. Pregunta si puede aplicar directamente un esmalte que le gusta. La compañera del mostrador responde: «lija un poco y p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una recomendación que necesi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Separar lo que se sabe de lo que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cho: hay barniz de edad desconocida y exposición al exterior. Duda: compatibilidad y preparación. Expectativa: que no se desconche en un año. La frase de la compañera no distingue las tre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una recomendación que necesi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nsultar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reúne referencia del esmalte, foto del estado, antigüedad aproximada del barniz y uso previsto, y consulta la ficha y el servicio técnico del fabricante. No pregunta «¿vale o no?»: pregunta por la preparación y las limitaciones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una recomendación que necesi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sponder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respuesta del fabricante, se explica a la clienta qué preparación necesita, qué no garantiza el producto y qué prueba pequeña conviene hacer. Si la ficha pide algo que la tienda no puede verificar, se dice y se a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una recomendación que necesi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r y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sulta se anota con fecha, referencia, respuesta y quién la dio. En la reunión de equipo se cuenta el caso sin nombre de cliente: qué se preguntó, qué se aprendió y qué frase del mostrador no se deb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otar una recomendación sin base no protege a nadie: crea una prueba de que se aconsejó sin fundamento. Cuando la ficha no alcanza, se consulta al servicio técnico o se aplaza la respuesta explicando qué falta. La pauta de calidad no premia tener siempre una respuesta: premia que la respuesta se pueda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consulta al especialista del apartado 7 y verificación del asesoramiento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lidad-de-atencion-en-todos-los-cana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riterio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riterio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resultados que se supervi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ridad, precisión, continuidad y compromiso. Se observan en la conversación, no e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tiene un compromiso au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prometió, a quién, quién lo asumió, para cuándo y con qué dato se sos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fija un tiempo máximo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caso exige un procedimiento distinto y el reloj premia cortar la entrevista y confirmar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lleva un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continúa, qué está hecho, qué falta y cuándo responde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ulta a un especi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producto aplicado y daño, sospecha de lote, seguridad, compensación fuera de política o ficha que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e una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iterio, evidencia, decisión y acuerdo con la persona; sin adjetivos ni datos de cliente en el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upervisar con criterios, no con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lidad-de-atencion-en-todos-los-canal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upervisar con criterios, no con reloj»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2" r:id="rId1"/>
    <p:sldLayoutId id="2482433343" r:id="rId2"/>
    <p:sldLayoutId id="2482433344" r:id="rId3"/>
    <p:sldLayoutId id="24824333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6a9aa4265a69abdc14c22751133f3c5cc842102c2f4b721.jpg"/>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resultados2.jpg"/>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hyperlink" Target="https://pinturasespecializadas.lumbre.lat/object/supervisar-la-calidad-de-atencion-en-todos-los-canal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laridad-por-canal3.jpg"/>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hyperlink" Target="https://pinturasespecializadas.lumbre.lat/object/supervisar-la-calidad-de-atencion-en-todos-los-canale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aspaso6.jpg"/>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hyperlink" Target="https://pinturasespecializadas.lumbre.lat/object/supervisar-la-calidad-de-atencion-en-todos-los-canale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ronometro-pauta7.jpg"/>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hyperlink" Target="https://pinturasespecializadas.lumbre.lat/object/supervisar-la-calidad-de-atencion-en-todos-los-canales"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hyperlink" Target="https://pinturasespecializadas.lumbre.lat/object/supervisar-la-calidad-de-atencion-en-todos-los-canales"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lidad-de-atencion-en-todos-los-canales"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upervisar-la-calidad-de-atencion-en-todos-los-cana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a atención de mostrador, teléfono, WhatsApp y correo con una pauta que valora claridad, precisión, continuidad y cumplimiento de compromisos, verificar el asesoramiento con evidencia en lugar de cronometrar al equipo, y decidir cuándo un caso debe consultarse con un especiali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del servicio para el encargado de una tienda de pinturas. Sustituye la vigilancia por una pauta de observación de conversaciones: qué se revisa en cada canal, cómo se comprueba una promesa, qué se registra y cuándo se consulta a un especialista. No fija tiempos máximos por cliente ni políticas de la cas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ervisión · calidad de atención · multicanal · compromisos · pauta de observ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10:40, tienda de la Tienda Centro. Tienes tres conversaciones abiertas sobre la mesa: un WhatsApp de un profesional que dice «mañana a las 9 paso a por los cuatro cubos»; una llamada de una clienta que pregunta por el color de su cocina y a la que atendió ayer una compañera nueva; y un correo de una comunidad sobre una fachada que lleva dos días sin respuesta. En el mostrador hay dos clientes espera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te pide esta semana una valoración del servicio. No te pide un cronómetro: te pide saber si la tienda responde con claridad, si lo que afirma es cierto y si los compromisos se cumplen. Eso solo se puede responder leyendo conversaciones y comparándolas con el registro, no contando minutos por cli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pervisar la atención de mostrador, teléfono, WhatsApp y correo con una pauta que valora claridad, precisión, continuidad y cumplimiento de compromisos, verificar el asesoramiento con evidencia en lugar de cronometrar al equipo, y decidir cuándo un caso debe consultarse con un especialista.]]></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tiempos de respuesta oficiales por canal y el horario de atención de cada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lidad de atención en todos los canal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valida un asesoramiento técnico dudoso y con qué plazo responde. El formato y la periodicidad de la pauta de observación, y quién la revisa además del encargado. La política de aviso al equipo sobre la observación de conversaciones y el acceso a los registro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nversaciones se conservan, durante cuánto tiempo y con qué datos person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upervisar conversaciones, no perso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puede leer todos los chats ni escuchar todas las llamadas, y no debe intentarlo. Lo que supervisa es una unidad concreta: ]]></a:t>
            </a:r>
            <a:r>
              <a:rPr lang="en-US" b="1" strike="noStrike" sz="2100" spc="0" u="none" cap="none">
                <a:solidFill>
                  <a:srgbClr val="1B2438">
                    <a:alpha val="100000"/>
                  </a:srgbClr>
                </a:solidFill>
                <a:latin typeface="Calibri"/>
              </a:rPr>
              <a:t><![CDATA[la conversación]]></a:t>
            </a:r>
            <a:r>
              <a:rPr lang="en-US" strike="noStrike" sz="2100" spc="0" u="none" cap="none">
                <a:solidFill>
                  <a:srgbClr val="1B2438">
                    <a:alpha val="100000"/>
                  </a:srgbClr>
                </a:solidFill>
                <a:latin typeface="Calibri"/>
              </a:rPr>
              <a:t><![CDATA[. De cada conversación se obtienen cuatro resultados observables: si el cliente entendió qué se le dijo y qué falta (]]></a:t>
            </a:r>
            <a:r>
              <a:rPr lang="en-US" b="1"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si lo afirmado era cierto y comprobable (]]></a:t>
            </a:r>
            <a:r>
              <a:rPr lang="en-US" b="1"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si el caso sobrevivió al cambio de turno o de canal (]]></a:t>
            </a:r>
            <a:r>
              <a:rPr lang="en-US" b="1" strike="noStrike" sz="2100" spc="0" u="none" cap="none">
                <a:solidFill>
                  <a:srgbClr val="1B2438">
                    <a:alpha val="100000"/>
                  </a:srgbClr>
                </a:solidFill>
                <a:latin typeface="Calibri"/>
              </a:rPr>
              <a:t><![CDATA[continuidad]]></a:t>
            </a:r>
            <a:r>
              <a:rPr lang="en-US" strike="noStrike" sz="2100" spc="0" u="none" cap="none">
                <a:solidFill>
                  <a:srgbClr val="1B2438">
                    <a:alpha val="100000"/>
                  </a:srgbClr>
                </a:solidFill>
                <a:latin typeface="Calibri"/>
              </a:rPr>
              <a:t><![CDATA[) y si lo prometido quedó registrado y se cumplió (]]></a:t>
            </a:r>
            <a:r>
              <a:rPr lang="en-US" b="1"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upervisar conversaciones, no perso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lección tiene una consecuencia inmediata: la pauta no pregunta «¿quién lo atendió?» sino «¿qué recibió el cliente?». Una llamada de tres minutos que cierra un pedido de un profesional con referencia confirmada es mejor que una de doce que termina en «ya te digo algo». Y al revés: una conversación de veinte minutos con una clienta que sale sabiendo qué foto traer y para cuándo es un buen resultado, no una pérdida de tiemp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upervisar conversaciones, no perso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tres conversaciones por canal a la semana es una propuesta de trabajo razonable para empezar, no una norma de la cas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la muestra se elige al azar dentro de cada canal, no la que el encargado recuerda porque le sonó mal.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riterio observado, evidencia y acuerdo con la persona, sin adjetivos sobre su carác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upervisar conversaciones, no personas]]></a:t>
            </a:r>
          </a:p>
        </p:txBody>
      </p:sp>
      <p:pic>
        <p:nvPicPr>
          <p:cNvPr id="3" name="" descr="Diagrama de flujo con cuatro cuadros: claridad, precisión, continuidad y compromiso, cada uno con la pregunta que responde la pauta de observación.">
            <a:hlinkClick r:id="rId3" tooltip="Diagrama de flujo con cuatro cuadros: claridad, precisión, continuidad y compromiso, cada uno con la pregunta que responde la pauta de observació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uatro resultados que se supervisan en cualquier canal. Si una conversación falla en uno, la pauta debe decir en cuál y con qué evid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lidad-de-atencion-en-todos-los-canale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Supervisar conversaciones, no perso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no es escuchar a escondid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auta de calidad se aplica sobre conversaciones de trabajo y con el equipo informado de que existe. Si la observación se convierte en una grabación secreta o en una captura compartida sin contexto, deja de mejorar el servicio y empieza a destruir la confianza. El acceso a los registros y el aviso al equipo son parte de la política interna pendiente de valid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Supervisar conversaciones, no person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cargado evalúa a su equipo con el tiempo medio por cliente: premia a quien atiende en menos minutos y advierte a quien tarda más. ¿Qué falla en ese criteri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tiempo es el único dato objetivo disponible en un mostrador.]]></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de velocidad, no resultado: un caso de color o una reclamación requieren más tiempo y el atajo acaba en repetir el trabaj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la solo si el equipo conoce el criterio; si no lo conoce, no afect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la porque debería medirse por horas, no por minu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ridad: lo que el cliente se lleva dich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ridad no se mide por lo bien que habla el vendedor, sino por lo que el cliente puede repetir al salir. La prueba más barata es la reformulación: si el cliente corrige un dato —la fecha, quién aplica, cuántos metros—, la conversación ha ganado claridad; si solo asiente, no ha pasado nada. En los canales escritos la prueba es un resumen con dos bloques separados: ]]></a:t>
            </a:r>
            <a:r>
              <a:rPr lang="en-US" b="1" strike="noStrike" sz="2100" spc="0" u="none" cap="none">
                <a:solidFill>
                  <a:srgbClr val="1B2438">
                    <a:alpha val="100000"/>
                  </a:srgbClr>
                </a:solidFill>
                <a:latin typeface="Calibri"/>
              </a:rPr>
              <a:t><![CDATA[lo confirma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o pendiente]]></a:t>
            </a:r>
            <a:r>
              <a:rPr lang="en-US" strike="noStrike" sz="2100" spc="0" u="none" cap="none">
                <a:solidFill>
                  <a:srgbClr val="1B2438">
                    <a:alpha val="100000"/>
                  </a:srgbClr>
                </a:solidFill>
                <a:latin typeface="Calibri"/>
              </a:rPr>
              <a:t><![CDA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ridad: lo que el cliente se lleva dich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nal tiene su forma de demostrar claridad y su forma de aparentarla. En el mostrador, la claridad se ve cuando el cliente señala la carta o repite la cantidad; el ruido aparece cuando se va con un bote y sin saber qué foto tiene que traer. En el teléfono, la claridad exige repetir referencia y cantidad cifra a cifra; el ruido es cerrar «lo de siempre» sin código. En WhatsApp, la claridad es un resumen escrito; el ruido es un acuse que se convierte en confirmación de plazo. En el correo, la claridad es un asunto con caso, versión y siguiente paso; el ruido es un hilo interminable sin destinatario cla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ridad: lo que el cliente se lleva dich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 al revisar:]]></a:t>
            </a:r>
            <a:r>
              <a:rPr lang="en-US" strike="noStrike" sz="2100" spc="0" u="none" cap="none">
                <a:solidFill>
                  <a:srgbClr val="1B2438">
                    <a:alpha val="100000"/>
                  </a:srgbClr>
                </a:solidFill>
                <a:latin typeface="Calibri"/>
              </a:rPr>
              <a:t><![CDATA[ ¿qué se llevó escrito el cliente?, ¿se distingue lo comprobado de lo que falta?, ¿la siguiente acción tiene dueño y momento? ]]></a:t>
            </a: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la corrección inmediata, en la persona que atendió, con la evidencia delante y sin públ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ridad: lo que el cliente se lleva dicho]]></a:t>
            </a:r>
          </a:p>
        </p:txBody>
      </p:sp>
      <p:pic>
        <p:nvPicPr>
          <p:cNvPr id="3" name="" descr="Matriz de cuatro canales con dos columnas: señal de claridad y señal de ruido en cada uno.">
            <a:hlinkClick r:id="rId3" tooltip="Matriz de cuatro canales con dos columnas: señal de claridad y señal de ruido en cada un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cualidad se demuestra de forma distinta en cada canal. La pauta busca la señal, no la impr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lidad-de-atencion-en-todos-los-canale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laridad: lo que el cliente se lleva dich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gmento de conversación (ficticio) según lo que permite concluir sobre la clarida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de clarida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rui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permite concluir]]></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confirmo: tres botes de 4 litros, mate, para el pasillo; el jueves te digo la hora. ¿Corre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í, sí, lo que tú digas, tú sabes más que y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damos en que me traes la foto de la etiqueta y yo compruebo existencias hoy.»]]></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ibido, mañana a las 9 lo tienes preparado.»]]></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cuelga sin repetir la referencia y la conversación termina con «perfecto».]]></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liente pregunta dos veces cuánto cuesta antes de que se le haya confirmado el producto.]]></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cisión: el dato comprobado y el asesoramiento verific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cisión es la diferencia entre lo que se dijo y lo que se puede demostrar. En una tienda de pinturas hay cuatro afirmaciones que se cuelan todos los días: «es el mismo color», «queda en tienda», «te vale para ese soporte» y «mañana lo tienes». Ninguna se sostiene en la memoria ni en el parecido: se sostienen en el historial del cliente, en la consulta de existencias, en la ficha del producto y en el plazo confirm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cisión: el dato comprobado y el asesoramiento verific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de la precisión se hace por muestreo y hacia atrás: se elige una conversación cerrada, se localiza la promesa y se comprueba contra el registro y la entrega. Si el WhatsApp decía cuatro cubos y el albarán recoge cuatro, la precisión se sostiene. Si decía «el blanco de siempre» y el pedido se preparó con una referencia deducida del color del envase, no hay precisión aunque el cliente se lo llevara cont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cisión: el dato comprobado y el asesoramiento verific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sesoramiento]]></a:t>
            </a:r>
            <a:r>
              <a:rPr lang="en-US" strike="noStrike" sz="2100" spc="0" u="none" cap="none">
                <a:solidFill>
                  <a:srgbClr val="1B2438">
                    <a:alpha val="100000"/>
                  </a:srgbClr>
                </a:solidFill>
                <a:latin typeface="Calibri"/>
              </a:rPr>
              <a:t><![CDATA[ se verifica igual, con una diferencia: no basta con que el producto exista, hay que poder señalar por qué se recomendó. Una recomendación defendible cita el uso, el soporte y la ficha; una recomendación de mostrador sin ficha es una opinión con delantal.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afirmación, la fuente consultada y el resultado de la comprobación.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cuando la fuente no existe o se contrad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ecisión: el dato comprobado y el asesoramiento verifi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afirmaciones frecuentes y dónde se comprueban. La tabla no fija políticas: fija la evidencia míni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66975"/>
                <a:gridCol w="3076575"/>
                <a:gridCol w="2571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oí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onvierte en incumpl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mismo color que la últim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 del cliente y referencia d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paró por parecido o por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de existencias en la fuente ope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firmó sin consultar o sin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vale para ese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roducto y uso declarado por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omendó sin ficha ni 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466975"/>
                <a:gridCol w="3076575"/>
                <a:gridCol w="25717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oí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onvierte en incumpli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ñana lo ti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 y preparación confir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metió una hora que nadie comprob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recisión: el dato comprobado y el asesoramiento verific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firmación (ficticia) con la comprobación que la sostiene antes de darla por bue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 el blanco que se llevó en may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cuatro cubos disponible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e esmalte va sobre barniz viej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jueves a las 9 está prepar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gris es el de la fo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 de existencias y reserva a nombre del client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cha del producto y consulta al servicio técnic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ponibilidad, preparación de color y turno confirmado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rta o muestra física comparada a la luz de us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ferencia del albarán anterior en el histori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tinuidad: la conversación que sobrevive al turno y al ca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inuidad se rompe siempre en el mismo sitio: entre dos personas que creían que la otra lo tenía. El cliente escribe por WhatsApp el lunes, llama el martes y aparece el miércoles en el mostrador; si cada canal abre un caso nuevo, acaba contando su historia tres veces y la tienda acaba con tres pendientes para el mismo pedi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tinuidad: la conversación que sobrevive al turno y al ca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continuidad es comprobar tres cosas: que el pendiente tiene ]]></a:t>
            </a:r>
            <a:r>
              <a:rPr lang="en-US" b="1" strike="noStrike" sz="2100" spc="0" u="none" cap="none">
                <a:solidFill>
                  <a:srgbClr val="1B2438">
                    <a:alpha val="100000"/>
                  </a:srgbClr>
                </a:solidFill>
                <a:latin typeface="Calibri"/>
              </a:rPr>
              <a:t><![CDATA[dueño, estado, siguiente acción y fecha]]></a:t>
            </a:r>
            <a:r>
              <a:rPr lang="en-US" strike="noStrike" sz="2100" spc="0" u="none" cap="none">
                <a:solidFill>
                  <a:srgbClr val="1B2438">
                    <a:alpha val="100000"/>
                  </a:srgbClr>
                </a:solidFill>
                <a:latin typeface="Calibri"/>
              </a:rPr>
              <a:t><![CDATA[; que antes de abrir uno nuevo se buscó el existente; y que el cliente no ha tenido que repetir datos que ya constaban. La prueba definitiva es el traspaso: si el compañero que entra puede continuar sin preguntar nada, la conversación sobrevivi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tinuidad: la conversación que sobrevive al turno y al ca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un solo registro por caso, aunque haya tres canales. ]]></a:t>
            </a: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la actualización del pendiente, a quien lo tiene abierto; el encargado revisa, no reescribe.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cuando dos personas sostienen versiones distintas de lo prometido y ninguna consta por escrito; entonces la decisión no es «quién tiene razón» sino qué se le dice al cliente hoy y con qué ba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tinuidad: la conversación que sobrevive al turno y al canal]]></a:t>
            </a:r>
          </a:p>
        </p:txBody>
      </p:sp>
      <p:pic>
        <p:nvPicPr>
          <p:cNvPr id="3" name="" descr="Cuatro tarjetas con los datos mínimos de un traspaso: quién continúa, qué está hecho, qué falta y cuándo responde quién.">
            <a:hlinkClick r:id="rId3" tooltip="Cuatro tarjetas con los datos mínimos de un traspaso: quién continúa, qué está hecho, qué falta y cuándo responde quié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raspaso que se puede auditar. Si falta uno de los cuatro, el compañero reconstruye la historia y el cliente la rep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lidad-de-atencion-en-todos-los-canale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ntinuidad: la conversación que sobrevive al turno y al ca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 que hace el encargado al revisar la continuidad de un caso que cambió de turn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calizar el registro único del cas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r dueño, estado, siguiente acción y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el traspaso con quien continúa y dejarlo escri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lo cerrado de lo que sigue abier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que el cliente no ha repetido datos entre cana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registro de compromisos: la promesa que se puede audi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mpromiso es una frase que crea una obligación: «te llamo antes de las 14:00», «el jueves lo tienes», «te lo reservo». Para que se pueda supervisar necesita cinco datos: ]]></a:t>
            </a:r>
            <a:r>
              <a:rPr lang="en-US" b="1" strike="noStrike" sz="2100" spc="0" u="none" cap="none">
                <a:solidFill>
                  <a:srgbClr val="1B2438">
                    <a:alpha val="100000"/>
                  </a:srgbClr>
                </a:solidFill>
                <a:latin typeface="Calibri"/>
              </a:rPr>
              <a:t><![CDATA[qué se prometi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 quié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 lo asumi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 cuán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n qué dato se sostuvo]]></a:t>
            </a:r>
            <a:r>
              <a:rPr lang="en-US" strike="noStrike" sz="2100" spc="0" u="none" cap="none">
                <a:solidFill>
                  <a:srgbClr val="1B2438">
                    <a:alpha val="100000"/>
                  </a:srgbClr>
                </a:solidFill>
                <a:latin typeface="Calibri"/>
              </a:rPr>
              <a:t><![CDATA[. Sin el quinto dato, el compromiso es una intención; sin el cuarto, no se puede saber si se incumpli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registro de compromisos: la promesa que se puede audi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aro no es prometer de más: es prometer sin dejar rastro. Cuando el cliente reclama, la tienda discute sobre lo que se dijo en una conversación que ya nadie puede leer. Con el registro, la discusión se traslada al papel y se resuelve en dos minutos, aunque la respuesta sea que el compromiso se cumplió tar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registro de compromisos: la promesa que se puede audi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todos los compromisos abiertos al cierre del día, no solo los que suenan urgentes. ]]></a:t>
            </a: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con qué dato se sostuvo esta fech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no hay dato, el compromiso se renegocia hoy con el cliente antes de que venz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también los compromisos cumplidos, porque son la prueba de que el sistema funci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calizar la promes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18:42. Un cliente profesional escribe por WhatsApp y la respuesta del turno de tarde dice: «mañana a las 9 lo tienes preparado». Es una frase con hora, cantidad y una obligación implícita de prepar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Buscar el dato que la sostien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existencias y preparación del color: no hay consulta registrada a esa hora, no hay reserva a nombre del cliente y el pedido no aparece en la lista de preparación. La hora se eligió por cortesía, no por capacid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arar con el registro de compromis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egistro no hay línea para ese cliente. El pendiente vive solo en el chat, sin dueño ni fecha. La conversación se ve amable y no se puede audi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ir hoy, no el juev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9:05 del miércoles el encargado escribe al cliente: confirma qué hay disponible, qué falta y a qué hora real puede recoger. No espera a que aparezca en el mostrador: una promesa que no se puede cumplir se corrige antes de que venz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errar con una regla de tr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cción no es «tener más cuidado». Es separar acuse y confirmación: el acuse dice qué se va a comprobar; la confirmación solo se escribe con existencias y preparación verificadas. Se acuerda con el turno de tarde y se anota en la pau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registro de compromisos: la promesa que se puede auditar · Ejemplo resuelto (ficticio): auditar un compromiso de WhatsApp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istrar la observ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auta queda: criterio de compromiso, evidencia (captura del chat y ausencia de registro), decisión tomada y acuerdo. Sin nombre de cliente en el ejemplo público y sin adjetivos sobre la persona que atendi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registro de compromisos: la promesa que se puede audi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on las anotaciones de un encargado en su primer mes de supervisión. Marca las que no sirven para auditar un compromis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iente del WhatsApp: prometido jueves 9:00; comprobado stock y preparación el martes a las 17:10; reserva a su nombr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ije que sí, que tranquilo, que mañana estaba; ya lo apunto mañana si es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miso de llamada antes de las 14:00 asumido por Marta; pendiente de respuesta del fabricante; registrado a las 11: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mpañero es un desastre con los plazos; lo pongo en la pauta para que escarm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miso cumplido: color entregado el jueves a las 9:40, una hora tarde; se avisó al cliente el miércoles a las 18:0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bservar sin cronómetro: por qué el tiempo por cliente no es un criter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tentador convertir la calidad en un número simple: «cada cliente en menos de cinco minutos». Suena objetivo y es lo contrario. Un caso de color con muestra física, una reclamación con producto aplicado y una devolución sin ticket no se parecen en nada; fijar un máximo común obliga a cortar justo donde el procedimiento pide calma. El equipo aprende rápido: si el minuto cuenta, se confirma sin comprobar y se despacha la entrevi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bservar sin cronómetro: por qué el tiempo por cliente no es un criter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irve como disculpa: «es que este cliente necesitaba mucho tiempo» no explica por qué se prometió una hora sin stock. La pauta mira el resultado y el criterio, y usa el tiempo solo como dato de capacidad: cuántos casos de cada tipo entran en un turno, dónde se acumula la espera, qué se puede delegar. Es una decisión de organización, no una nota de conduc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bservar sin cronómetro: por qué el tiempo por cliente no es un criter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edir en su lugar:]]></a:t>
            </a:r>
            <a:r>
              <a:rPr lang="en-US" strike="noStrike" sz="2100" spc="0" u="none" cap="none">
                <a:solidFill>
                  <a:srgbClr val="1B2438">
                    <a:alpha val="100000"/>
                  </a:srgbClr>
                </a:solidFill>
                <a:latin typeface="Calibri"/>
              </a:rPr>
              <a:t><![CDATA[ conversaciones con resumen o reformulación, afirmaciones con comprobación, pendientes con dueño y fecha, compromisos cumplidos o renegociados a tiempo, y reincidencia del mismo error. ]]></a:t>
            </a:r>
            <a:r>
              <a:rPr lang="en-US" b="1" strike="noStrike" sz="2100" spc="0" u="none" cap="none">
                <a:solidFill>
                  <a:srgbClr val="1B2438">
                    <a:alpha val="100000"/>
                  </a:srgbClr>
                </a:solidFill>
                <a:latin typeface="Calibri"/>
              </a:rPr>
              <a:t><![CDATA[Qué no hacer:]]></a:t>
            </a:r>
            <a:r>
              <a:rPr lang="en-US" strike="noStrike" sz="2100" spc="0" u="none" cap="none">
                <a:solidFill>
                  <a:srgbClr val="1B2438">
                    <a:alpha val="100000"/>
                  </a:srgbClr>
                </a:solidFill>
                <a:latin typeface="Calibri"/>
              </a:rPr>
              <a:t><![CDATA[ convertir un caso aislado en una tendencia; con tres conversaciones se corrige un hábito, no se sentencia a una pers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bservar sin cronómetro: por qué el tiempo por cliente no es un criterio]]></a:t>
            </a:r>
          </a:p>
        </p:txBody>
      </p:sp>
      <p:pic>
        <p:nvPicPr>
          <p:cNvPr id="3" name="" descr="Comparación entre evaluar con cronómetro por cliente y evaluar con una pauta de resultados y evidencias.">
            <a:hlinkClick r:id="rId3" tooltip="Comparación entre evaluar con cronómetro por cliente y evaluar con una pauta de resultados y evidencias."/>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formas de mirar el mismo turno. Una mide prisa; la otra mide lo que el cliente se lle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lidad-de-atencion-en-todos-los-canales"/>
              </a:rPr>
              <a:t><![CDATA[Ver imagen original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Observar sin cronómetro: por qué el tiempo por cliente no es un criteri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en la revisión semanal se observan 25 conversaciones y 7 no tienen ningún compromiso registrado. ¿Qué porcentaje de conversaciones sí lo tiene?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consultar a un especialista y cómo cerrar el cic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supervisa, no lo sabe todo. Hay cinco situaciones en las que la respuesta correcta es consultar: cuando hay ]]></a:t>
            </a:r>
            <a:r>
              <a:rPr lang="en-US" b="1" strike="noStrike" sz="2100" spc="0" u="none" cap="none">
                <a:solidFill>
                  <a:srgbClr val="1B2438">
                    <a:alpha val="100000"/>
                  </a:srgbClr>
                </a:solidFill>
                <a:latin typeface="Calibri"/>
              </a:rPr>
              <a:t><![CDATA[producto aplicado con un daño]]></a:t>
            </a:r>
            <a:r>
              <a:rPr lang="en-US" strike="noStrike" sz="2100" spc="0" u="none" cap="none">
                <a:solidFill>
                  <a:srgbClr val="1B2438">
                    <a:alpha val="100000"/>
                  </a:srgbClr>
                </a:solidFill>
                <a:latin typeface="Calibri"/>
              </a:rPr>
              <a:t><![CDATA[ y la causa no está clara; cuando se sospecha un ]]></a:t>
            </a:r>
            <a:r>
              <a:rPr lang="en-US" b="1" strike="noStrike" sz="2100" spc="0" u="none" cap="none">
                <a:solidFill>
                  <a:srgbClr val="1B2438">
                    <a:alpha val="100000"/>
                  </a:srgbClr>
                </a:solidFill>
                <a:latin typeface="Calibri"/>
              </a:rPr>
              <a:t><![CDATA[defecto de lote]]></a:t>
            </a:r>
            <a:r>
              <a:rPr lang="en-US" strike="noStrike" sz="2100" spc="0" u="none" cap="none">
                <a:solidFill>
                  <a:srgbClr val="1B2438">
                    <a:alpha val="100000"/>
                  </a:srgbClr>
                </a:solidFill>
                <a:latin typeface="Calibri"/>
              </a:rPr>
              <a:t><![CDATA[ o una partida con varias quejas; cuando está en juego l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de una persona o de un espacio; cuando el cliente pide una ]]></a:t>
            </a:r>
            <a:r>
              <a:rPr lang="en-US" b="1" strike="noStrike" sz="2100" spc="0" u="none" cap="none">
                <a:solidFill>
                  <a:srgbClr val="1B2438">
                    <a:alpha val="100000"/>
                  </a:srgbClr>
                </a:solidFill>
                <a:latin typeface="Calibri"/>
              </a:rPr>
              <a:t><![CDATA[compensación fuera de lo aprobado]]></a:t>
            </a:r>
            <a:r>
              <a:rPr lang="en-US" strike="noStrike" sz="2100" spc="0" u="none" cap="none">
                <a:solidFill>
                  <a:srgbClr val="1B2438">
                    <a:alpha val="100000"/>
                  </a:srgbClr>
                </a:solidFill>
                <a:latin typeface="Calibri"/>
              </a:rPr>
              <a:t><![CDATA[; y cuando la ]]></a:t>
            </a:r>
            <a:r>
              <a:rPr lang="en-US" b="1" strike="noStrike" sz="2100" spc="0" u="none" cap="none">
                <a:solidFill>
                  <a:srgbClr val="1B2438">
                    <a:alpha val="100000"/>
                  </a:srgbClr>
                </a:solidFill>
                <a:latin typeface="Calibri"/>
              </a:rPr>
              <a:t><![CDATA[ficha del fabricante no resuelve]]></a:t>
            </a:r>
            <a:r>
              <a:rPr lang="en-US" strike="noStrike" sz="2100" spc="0" u="none" cap="none">
                <a:solidFill>
                  <a:srgbClr val="1B2438">
                    <a:alpha val="100000"/>
                  </a:srgbClr>
                </a:solidFill>
                <a:latin typeface="Calibri"/>
              </a:rPr>
              <a:t><![CDATA[ la duda técnica. En los cinco casos, improvisar una respuesta es peor que tardar un d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consultar a un especialista y cómo cerrar el cic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se consulta depende del caso: al responsable de tintometría para una repetición que no cuadra, al servicio técnico del fabricante para una compatibilidad o una aplicación, a dirección para una compensación o una excepción. La consulta se prepara con hechos: referencia, lote, soporte, manos aplicadas, fechas, fotos y qué se ha comprobado ya. Una consulta con opinión y sin datos vuelve sin respuesta úti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ándo consultar a un especialista y cómo cerrar el cic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se le dice al cliente mientras se esper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consulta, la respuesta y quién la dio. ]]></a:t>
            </a: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el seguimiento del caso, con fecha. ]]></a:t>
            </a:r>
            <a:r>
              <a:rPr lang="en-US" b="1" strike="noStrike" sz="2100" spc="0" u="none" cap="none">
                <a:solidFill>
                  <a:srgbClr val="1B2438">
                    <a:alpha val="100000"/>
                  </a:srgbClr>
                </a:solidFill>
                <a:latin typeface="Calibri"/>
              </a:rPr>
              <a:t><![CDATA[Cómo cerrar el ciclo:]]></a:t>
            </a:r>
            <a:r>
              <a:rPr lang="en-US" strike="noStrike" sz="2100" spc="0" u="none" cap="none">
                <a:solidFill>
                  <a:srgbClr val="1B2438">
                    <a:alpha val="100000"/>
                  </a:srgbClr>
                </a:solidFill>
                <a:latin typeface="Calibri"/>
              </a:rPr>
              <a:t><![CDATA[ la respuesta del especialista se convierte en criterio para el equipo, no en un secreto entre dos person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uándo consultar a un especialista y cómo cerrar el ciclo · Ejemplo resuelto (ficticio): una recomendación que necesita al fabricante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quiere pintar una barandilla de exterior que tiene varias capas de barniz viejo. Pregunta si puede aplicar directamente un esmalte que le gusta. La compañera del mostrador responde: «lija un poco y pin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uándo consultar a un especialista y cómo cerrar el ciclo · Ejemplo resuelto (ficticio): una recomendación que necesita al fabricant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parar lo que se sabe de lo que se supon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hay barniz de edad desconocida y exposición al exterior. Duda: compatibilidad y preparación. Expectativa: que no se desconche en un año. La frase de la compañera no distingue las tres cos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uándo consultar a un especialista y cómo cerrar el ciclo · Ejemplo resuelto (ficticio): una recomendación que necesita al fabricante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sultar con da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úne referencia del esmalte, foto del estado, antigüedad aproximada del barniz y uso previsto, y consulta la ficha y el servicio técnico del fabricante. No pregunta «¿vale o no?»: pregunta por la preparación y las limitaciones del siste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uándo consultar a un especialista y cómo cerrar el ciclo · Ejemplo resuelto (ficticio): una recomendación que necesita al fabricant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sponder sin prometer de má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espuesta del fabricante, se explica a la clienta qué preparación necesita, qué no garantiza el producto y qué prueba pequeña conviene hacer. Si la ficha pide algo que la tienda no puede verificar, se dice y se aplaz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uándo consultar a un especialista y cómo cerrar el ciclo · Ejemplo resuelto (ficticio): una recomendación que necesita al fabricante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y enseñ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se anota con fecha, referencia, respuesta y quién la dio. En la reunión de equipo se cuenta el caso sin nombre de cliente: qué se preguntó, qué se aprendió y qué frase del mostrador no se debe repet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ándo consultar a un especialista y cómo cerrar el cic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ficha del fabricante no resuelve una duda de compatibilidad, el encargado debe dar la recomendación que le parezca razonable y dejarla anotada para cubrirs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uta de observación de un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 sobre una conversación concreta, elegida al azar dentro del canal, y se rellena mientras se lee o inmediatamente después. No puntúa a la persona: describe qué recibió el cliente y con qué evidencia. La última fila es un ejemplo ficticio cumpliment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uta de observación de un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pauta para mostrador, teléfono, WhatsApp y correo. Ejemplo ficticio, no una conversación re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2076450"/>
                <a:gridCol w="210502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n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uede repetir qué se le dijo y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ulación corregida o resumen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asienta o se despida cont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stock, precio y plazo tienen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en historial, consulta de stock,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guridad con la que se a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914525"/>
                <a:gridCol w="2076450"/>
                <a:gridCol w="210502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n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so sigue sin que el cliente repita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único con dueñ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no haya vuelto a l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rometido está registrado y se cump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y entrega cote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mabilidad al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914525"/>
                <a:gridCol w="2076450"/>
                <a:gridCol w="210502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n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esor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omendación se sostiene en ficha o 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consultada o consult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solución gustar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aló cuando el caso lo pe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on fecha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pidez con que se deriv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914525"/>
                <a:gridCol w="2076450"/>
                <a:gridCol w="2105025"/>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acept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un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14/10, 18:42, cliente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ida hora sin consulta de stock; si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valora el tono del men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uta de observación de un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usar la pauta, acuerda con el equipo qué se observa y para qué. Después de usarla, comparte la evidencia con la persona que atendió y acordad una sola corrección concreta. Una pauta que se rellena y no se comenta solo produce desconfian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riterio y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formula y corrige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coincide con 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nu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ndiente tiene dueñ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rometido consta y se coteja al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esor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omendación cita la ficha consul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uda técnica se consulta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riterio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upervisar-la-calidad-de-atencion-en-todos-los-canales"/>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resultados que se supervis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ridad, precisión, continuidad y compromiso. Se observan en la conversación, no en la perso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tiene un compromiso auditabl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prometió, a quién, quién lo asumió, para cuándo y con qué dato se sostuv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fija un tiempo máximo por cli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caso exige un procedimiento distinto y el reloj premia cortar la entrevista y confirmar sin comprob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lleva un traspa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continúa, qué está hecho, qué falta y cuándo responde quié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ulta a un especialis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producto aplicado y daño, sospecha de lote, seguridad, compensación fuera de política o ficha que no resuelv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e una observ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iterio, evidencia, decisión y acuerdo con la persona; sin adjetivos ni datos de cliente en el ejempl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con criterios, no con reloj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con criterios, no con reloj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leer una conversación y decir qué recibió el cliente, con qué evidencia y qué se corrige. Siguiente paso: gestionar reclamaciones complejas sin prometer lo que no está aprobad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pauta de la herramienta. Los errores más frecuentes son juzgar por el tono, confundir rapidez con calidad y no comprobar la afirmación que sostiene la promes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a atención es elegir una muestra, leerla con cuatro criterios y comprobar lo que se afirmó. El encargado que hace esto deja de perseguir errores por el pasillo y empieza a tener evidencia: sabe qué conversaciones se cerraron, qué promesas quedaron escritas y qué dudas necesitan a un especialis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e observa el resultado, se comprueba la afirmación y se registra el compromiso]]></a:t>
            </a:r>
            <a:r>
              <a:rPr lang="en-US" strike="noStrike" sz="2100" spc="0" u="none" cap="none">
                <a:solidFill>
                  <a:srgbClr val="1B2438">
                    <a:alpha val="100000"/>
                  </a:srgbClr>
                </a:solidFill>
                <a:latin typeface="Calibri"/>
              </a:rPr>
              <a:t><![CDATA[. El minuto por cliente no aparece en ninguna de las tres. Si mañana te piden una valoración del servicio, no entregues una media de tiempos: entrega tres conversaciones leídas, lo que se corrigió y qué se acordó con el equip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Recibir al cliente y entender su necesidad» (OA 28454), para la secuencia de entrevista que se supervis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Atender por WhatsApp sin perder el encargo» (28455) y «Responder por correo con claridad» (28471), para acuse, resumen y confirm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Seguimiento y relevo de conversaciones» (28473), para los datos del pendiente y el traspas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Investigar la causa antes de prometer» (28502), para no dar por buena una recomendación sin comproba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lidad-de-atencion-en-todos-los-canales"/>
              </a:rPr>
              <a:t><![CDATA[Supervisar la calidad de atención en todos los ca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importes y convers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2026-10-31T03:24:29Z</dcterms:created>
  <dcterms:modified xsi:type="dcterms:W3CDTF">2026-10-31T03:24:29Z</dcterms:modified>
  <dc:title>Supervisar la calidad de atención en todos los canales</dc:title>
  <dc:description>Presentación editable del OA «Supervisar la calidad de atención en todos los canales». Enlace: https://pinturasespecializadas.lumbre.lat/object/supervisar-la-calidad-de-atencion-en-todos-los-canales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