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presProps" Target="presProps.xml"/>
  <Relationship Id="rId94" Type="http://schemas.openxmlformats.org/officeDocument/2006/relationships/viewProps" Target="viewProps.xml"/>
  <Relationship Id="rId9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ja-y-gestionar-diferencia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upervisar-la-caja-y-gestionar-diferencia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upervisar la caja y gestionar diferencias» (2 de 6).]]></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upervisar la caja y gestionar diferencias» (3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upervisar la caja y gestionar diferencias» (4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upervisar la caja y gestionar diferencias» (5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upervisar la caja y gestionar diferencias» (6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La caja no se cuadra: se explica»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circuito-caj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rcuito de cinco casillas: cobros del turno, justificantes, arqueo, clasificación de la diferencia y registro con escal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cierre de caja es un circuito, no un número. Cada casilla deja una evidencia y la última decide qué se hace con la di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ja-y-gestionar-diferencia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Tres diferencias que no se tratan igual»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explicada-sin-explica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una diferencia explicada, que tiene ticket y operación identificada, y una diferencia sin explicar, que no tiene documento ni causa ver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frontera no es el importe: es la evidencia. Una diferencia con documento se corrige; una sin documento se investiga y se esc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ja-y-gestionar-diferencia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ja-y-gestionar-diferencia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ja-y-gestionar-diferencia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ja-y-gestionar-diferencia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Un ticket de 45,00 € cobrado con tarjeta se registró como efectivo. → Error de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e devolvieron 18,40 € en efectivo y no se anotó la devolución. → Error de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Se anuló una venta de 23,40 € después de entregar el material y el efectivo quedó en el cajón. → Error de co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Faltan 20,00 € sin ticket, devolución ni retirada que lo explique. → Descuadre inexpl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Se cobró un bote de 4 L con el precio del formato de 15 L por un error de teclado. → Error de co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Un cobro en efectivo se asignó al turno de la mañana cuando se hizo por la tarde. → Error de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finiciones y tabla del apartado 2: el tipo de diferencia se decide por la evidencia disponible, no por el imp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upervisar-la-caja-y-gestionar-diferencia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Clasificar»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Anulaciones y devoluciones: el rastro manda» (2 de 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Anulaciones y devoluciones: el rastro manda» (3 de 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mprobar la política de devoluciones sin ticket, el estado del producto y el límite de su facultad; si encaja, registrar la devolución con motivo, importe y autorización; si no, preparar el caso y escal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evolución puede ser legítima, pero el control exige comprobar la política, el estado del producto y el límite de facultad antes de pagar. Registrar después no sustituye la autorización previa. La opción 0 invierte el orden; la 2 convierte una duda en una negativa sin criterio; la 3 usa una venta ajena para tapar la salida de efectivo, que es exactamente lo que no debe hace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 de motivo, autorización y rastro del apartado 3; prohibición de ajustar registros para cuadrar del apartado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upervisar-la-caja-y-gestionar-diferencia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Caso trabajado: tres diferencias en un cierre»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investigar las tres difer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Fijar el periodo y el saldo teór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ondo 300,00 €, cobros en efectivo 1.200,00 €, devoluciones registradas 0,00 € y retiradas 0,00 €. Saldo teórico: 1.500,00 €. Sin periodo y sin fórmula, cualquier discusión sobre la diferencia empieza 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ja-y-gestionar-diferencia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investigar las tres difer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Contar y com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efectivo contado es 1.485,00 €. Diferencia: 1.485,00 − 1.500,00 = −15,00 €. Se cuenta en presencia de otra persona cuando sea posible y se anota el resultado antes de tocar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ja-y-gestionar-diferencia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investigar las tres difer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Separar lo documen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anulación tardía explica +23,40 €; la devolución sin registrar explica −18,40 €. Cada una se anota con su ticket, su motivo y la persona que la autorizó. No se compensan entre sí ni se meten en un cajón ú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ja-y-gestionar-diferencia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investigar las tres difer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Comprobar la aritm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23,40 − 18,40 − 20,00 = −15,00 €. La suma de las tres diferencias coincide con la del arqueo. Si no coincidiera, habría al menos una cuarta operación sin identificar y la investigación no estaría cer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ja-y-gestionar-diferencia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investigar las tres difer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Investigar la no expli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s 20,00 € no tienen documento. Se revisan la cronología del turno, los tickets, las anulaciones, las devoluciones, los cambios de turno y las retiradas. Se pregunta por operaciones, no por sospechas: «¿hubo un cambio de 20,00 € a última hora?», «¿se sacó efectivo para algo?». Si no aparece la causa, no se in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ja-y-gestionar-diferencia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investigar las tres difer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Registrar y escalar sin aju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registran las tres líneas con su evidencia y la investigación realizada. Las dos explicadas se corrigen por el cauce que corresponda; la inexplicada se escala a dirección o administración con el arqueo, la cronología y los documentos. El saldo no se modifica para que el cierre salga lim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ja-y-gestionar-diferencia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5 € (tolerancia ±0.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1.485,00 − 1.500,00 = −15,00 €. Las tres diferencias del caso suman exactamente esa cifra: +23,40 − 18,40 − 20,00 = −15,00 €.]]></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álculo del saldo teórico y de la diferencia neta del apartad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upervisar-la-caja-y-gestionar-diferencia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Separar funciones cuando la plantilla lo permite»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uatro-papel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tarjetas con los papeles de cajero, segundo conteo, encargado y dirección o administración, y el control que aporta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papel aporta un control distinto. En una plantilla corta, los papeles se acumulan y hay que compensar la acumulación con revisión diferida y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ja-y-gestionar-diferencia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olo hay una persona en el turno de tarde y también cobra. → Segundo conteo diferido por el encargado al día siguiente, co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encargado autoriza una devolución y también la paga. → Revisión posterior por otra persona con el ticket y el registro de la devol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 anula una venta que ya estaba cobrada. → Motivo, ticket, autorización y registro de la devolución por el medio orig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diferencia de caja coincide con un ajuste de inventario. → Investigar por separado caja e inventario; no compensar una con la o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mbio de turno a mediodía con el mismo fondo. → Arqueo y traspaso de fondo firmado por quien entrega y quien rec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ntroles compensatorios del apartado 5 y regla de separar la investigación de caja de la de inven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upervisar-la-caja-y-gestionar-diferencia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3 de 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Documentar: el registro de diferencias»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ja-y-gestionar-diferencia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ja-y-gestionar-diferencia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ja-y-gestionar-diferencia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investigar una diferencia inexplicada en veinte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Repetir el cont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uelve a contar el efectivo y los justificantes con otra persona si es posible. Un error de conteo es la explicación más barata y la primera que hay que descar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ja-y-gestionar-diferencia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investigar una diferencia inexplicada en veinte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Reconstruir la cronolog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rdena el turno: apertura, cambios de fondo, cobros grandes, anulaciones, devoluciones, retiradas y cierre. La diferencia suele tener una hora, no solo un imp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ja-y-gestionar-diferencia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investigar una diferencia inexplicada en veinte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Cuadrar por medios de pa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para efectivo, tarjeta y cualquier otro medio. Un cobro asignado al medio equivocado produce una diferencia en efectivo que no es una falta de di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ja-y-gestionar-diferencia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investigar una diferencia inexplicada en veinte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Revisar las operaciones del tu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ueba tickets anulados, devoluciones, cambios de turno y retiradas. Pregunta por operaciones concretas, con hora e importe, sin acusar a nad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ja-y-gestionar-diferencia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investigar una diferencia inexplicada en veinte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Registrar y escalar lo que que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la causa no aparece, deja constancia de lo revisado y escala con el arqueo y la cronología. No ajustes el saldo ni pidas a nadie que ponga dinero para cer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ja-y-gestionar-diferencia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eórico · contado ·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Teórico, contado y evidencia son los tres pilares del registro. Sin el primero no hay referencia; sin el segundo no hay diferencia; sin la tercera no hay forma de distinguir un error de un descuadre inexpl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mpos mínimos y fórmula del apartado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upervisar-la-caja-y-gestionar-diferencia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Lo que nunca se hace y la rutina de supervisión» (2 de 4).]]></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Lo que nunca se hace y la rutina de supervisión» (3 de 4).]]></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Lo que nunca se hace y la rutina de supervisión» (4 de 4).]]></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amaño no autoriza el ajuste. Un descuido documentado se corrige por el cauce correspondiente, con su ticket y su registro; un ajuste para cuadrar borra la huella y convierte una diferencia explicable en un problema de control. Además, «anotarlo al día siguiente» suele significar no anot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ohibición de ajustar registros para cuadrar del apartado 7 y regla de evidencia del apartad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upervisar-la-caja-y-gestionar-diferencia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Preguntas que ordenan la revisión» (2 de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Preguntas que ordenan la revisión» (3 de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ntes de anular un cobro, localizo el ticket, verifico el motivo y registro quién lo autori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convierte el ajuste en método: oculta la causa y elimina la prueba. La tercera atribuye una falta a una persona sin evidencia, que es una acusación, no un control. Las otras tres describen el orden correcto: autorización y registro antes de anular, devolución documentada y escalamiento sin tocar el sal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ohibiciones del apartado 7 y orden de la investigación del apartado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upervisar-la-caja-y-gestionar-diferencia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5 de 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ja-y-gestionar-diferencia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5 de 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ja-y-gestionar-diferencia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 6–8 de 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ja-y-gestionar-diferencia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 6–8 de 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ja-y-gestionar-diferencias]]></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diferencia y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ja-y-gestionar-diferencia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diferencia y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ja-y-gestionar-diferencias]]></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ompone el saldo teórico de la c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Fondo inicial más cobros en efectivo registrados, menos devoluciones pagadas en efectivo y menos retiradas autoriz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ja-y-gestionar-diferencias]]></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una diferencia es un error de co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el cobro se hizo mal: importe, medio de pago, cambio o anulación sin devolución por el cauce previ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ja-y-gestionar-diferencias]]></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es un error de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la operación existió pero no quedó anotada, quedó en otro turno o se asignó a otro medio de pa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ja-y-gestionar-diferencias]]></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con un descuadre inexpl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gistrarlo con lo revisado, investigarlo y escalarlo. No se ajusta el saldo para que desaparez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ja-y-gestionar-diferencias]]></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ontrol sustituye a la separación de funciones en una tienda peque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control compensatorio documentado: segundo conteo diferido, revisión por otra persona o rotación de tur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ja-y-gestionar-diferencias]]></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debe faltar en el registro de una di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Fecha y turno, saldo teórico, contado, diferencia, tipo, evidencia, investigación, decisión y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ja-y-gestionar-diferencias]]></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supervisar la caja sin tapar la di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upervisar-la-caja-y-gestionar-diferencias]]></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supervisar la caja sin tapar la diferencia» (2 de 2).]]></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3).]]></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3322" r:id="rId1"/>
    <p:sldLayoutId id="2482433323" r:id="rId2"/>
    <p:sldLayoutId id="2482433324" r:id="rId3"/>
    <p:sldLayoutId id="248243332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0e199293de7e3b9529b2132221132f28aa9b9f2e14abbe71.jpg"/>
  <Relationship Id="rId3" Type="http://schemas.openxmlformats.org/officeDocument/2006/relationships/hyperlink" Target="https://pinturasespecializadas.lumbre.lat/object/supervisar-la-caja-y-gestionar-diferencia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circuito-caja2.jpg"/>
  <Relationship Id="rId3" Type="http://schemas.openxmlformats.org/officeDocument/2006/relationships/hyperlink" Target="https://pinturasespecializadas.lumbre.lat/object/supervisar-la-caja-y-gestionar-diferencias" TargetMode="External"/>
  <Relationship Id="rId4" Type="http://schemas.openxmlformats.org/officeDocument/2006/relationships/hyperlink" Target="https://pinturasespecializadas.lumbre.lat/object/supervisar-la-caja-y-gestionar-diferencias"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explicada-sin-explicar3.jpg"/>
  <Relationship Id="rId3" Type="http://schemas.openxmlformats.org/officeDocument/2006/relationships/hyperlink" Target="https://pinturasespecializadas.lumbre.lat/object/supervisar-la-caja-y-gestionar-diferencias" TargetMode="External"/>
  <Relationship Id="rId4" Type="http://schemas.openxmlformats.org/officeDocument/2006/relationships/hyperlink" Target="https://pinturasespecializadas.lumbre.lat/object/supervisar-la-caja-y-gestionar-diferencias"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uatro-papeles7.jpg"/>
  <Relationship Id="rId3" Type="http://schemas.openxmlformats.org/officeDocument/2006/relationships/hyperlink" Target="https://pinturasespecializadas.lumbre.lat/object/supervisar-la-caja-y-gestionar-diferencias" TargetMode="External"/>
  <Relationship Id="rId4" Type="http://schemas.openxmlformats.org/officeDocument/2006/relationships/hyperlink" Target="https://pinturasespecializadas.lumbre.lat/object/supervisar-la-caja-y-gestionar-diferencias" TargetMode="External"/>
  <Relationship Id="rId5"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hyperlink" Target="https://pinturasespecializadas.lumbre.lat/object/supervisar-la-caja-y-gestionar-diferencias" TargetMode="External"/>
  <Relationship Id="rId4"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upervisar-la-caja-y-gestionar-diferencias" TargetMode="External"/>
  <Relationship Id="rId3" Type="http://schemas.openxmlformats.org/officeDocument/2006/relationships/notesSlide" Target="../notesSlides/notesSlide9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upervis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j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gestion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iferenci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supervisar-la-caja-y-gestionar-diferencias"/>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un error de cobro, un error de registro y un descuadre inexplicado; revisar un cierre de caja con evidencias; documentar cada diferencia y escalarla con criterio, sin ocultarla ni ajustar registros para hacerla cuadr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supervisión de caja en una tienda de pinturas. Enseña a leer el arqueo como un control, a clasificar las diferencias por su causa, a revisar anulaciones y devoluciones, a separar funciones cuando la plantilla lo permite y a documentar y escalar sin ajustar saldos.]]></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aja · arqueo · diferencias · anulaciones · devoluciones · supervisión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pervisar la caja y gestionar diferencias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9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las 20:40 de un martes en la tienda de la Tienda Centro. El cierre de caja arroja una diferencia de 15,00 € menos de lo esperado. En el turno ha habido una anulación después de entregar material, una devolución pagada en efectivo y un hueco de veinte euros que nadie sabe explicar. La compañera que ha cobrado la mayor parte del día te mira mientras cuentas y pregunta si «lo arreglamos y ya está».]]></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pervisar la caja y gestionar diferencias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90]]></a:t>
            </a:r>
          </a:p>
        </p:txBody>
      </p:sp>
      <p:sp>
        <p:nvSpPr>
          <p:cNvPr id="7" name="" descr=""/>
          <p:cNvSpPr/>
          <p:nvPr/>
        </p:nvSpPr>
        <p:spPr>
          <a:xfrm>
            <a:off x="514350" y="2867025"/>
            <a:ext cx="8115300" cy="17621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867025"/>
            <a:ext cx="38100" cy="17621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ntación es ajustar el número y cerrar. Este OA enseña a hacer lo contrario: separar las tres diferencias, pedir la evidencia de cada una, registrar lo que se sabe y lo que no, y escalar el descuadre inexplicado sin convertir una incidencia de control en una acusación personal.]]></a:t>
            </a:r>
          </a:p>
        </p:txBody>
      </p:sp>
      <p:sp>
        <p:nvSpPr>
          <p:cNvPr id="10" name=""/>
          <p:cNvSpPr txBox="1"/>
          <p:nvPr/>
        </p:nvSpPr>
        <p:spPr>
          <a:xfrm>
            <a:off x="685800" y="29432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1" name=""/>
          <p:cNvSpPr txBox="1"/>
          <p:nvPr/>
        </p:nvSpPr>
        <p:spPr>
          <a:xfrm>
            <a:off x="685800" y="33432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stinguir un error de cobro, un error de registro y un descuadre inexplicado; revisar un cierre de caja con evidencias; documentar cada diferencia y escalarla con criterio, sin ocultarla ni ajustar registros para hacerla cuadr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pervisar la caja y gestionar diferencias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9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general: el método de dirección que sirve en cualquier tienda. No es, por sí solo, una norma de Pinturas Especializada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jemplo hipotético: las situaciones, cifras e importes marcados como ficticios sirven para practicar; no son datos de la empresa.]]></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lítica verificada de Pinturas Especializadas: solo aparece cuando consta en el material interno citado; si no consta, se dice expresamen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pervisar la caja y gestionar diferencias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9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ámetro pendiente de validación: los límites, importes, horarios y facultades que debe fijar dirección quedan como campos, nunca como normas inventad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pervisar la caja y gestionar diferencias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90]]></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El margen de tolerancia de las diferencias de caja y quién autoriza investigarlas o ajustarl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pervisar la caja y gestionar diferencias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90]]></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rocedimiento interno de anulación y devolución: quién las autoriza, con qué documento y en qué plazo. La política de separación de funciones en tiendas con plantilla reducida y el sistema donde se registra el arqueo. El cauce y el plazo para escalar una diferencia inexplicada a dirección o administració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caja no se cuadra: se explic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9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tienda de pinturas, la caja es el punto donde coinciden el mostrador, el almacén y la confianza del cliente. Un cierre no consiste en que el número final sea cero: consiste en poder explicar por qué el efectivo contado coincide o no con el saldo teórico. El ]]></a:t>
            </a:r>
            <a:r>
              <a:rPr lang="en-US" b="1" strike="noStrike" sz="2100" spc="0" u="none" cap="none">
                <a:solidFill>
                  <a:srgbClr val="1B2438">
                    <a:alpha val="100000"/>
                  </a:srgbClr>
                </a:solidFill>
                <a:latin typeface="Calibri"/>
              </a:rPr>
              <a:t><![CDATA[saldo teórico]]></a:t>
            </a:r>
            <a:r>
              <a:rPr lang="en-US" strike="noStrike" sz="2100" spc="0" u="none" cap="none">
                <a:solidFill>
                  <a:srgbClr val="1B2438">
                    <a:alpha val="100000"/>
                  </a:srgbClr>
                </a:solidFill>
                <a:latin typeface="Calibri"/>
              </a:rPr>
              <a:t><![CDATA[ se compone del fondo inicial, los cobros en efectivo registrados, menos las devoluciones pagadas en efectivo y menos las retiradas autorizadas. El ]]></a:t>
            </a:r>
            <a:r>
              <a:rPr lang="en-US" b="1" strike="noStrike" sz="2100" spc="0" u="none" cap="none">
                <a:solidFill>
                  <a:srgbClr val="1B2438">
                    <a:alpha val="100000"/>
                  </a:srgbClr>
                </a:solidFill>
                <a:latin typeface="Calibri"/>
              </a:rPr>
              <a:t><![CDATA[arqueo]]></a:t>
            </a:r>
            <a:r>
              <a:rPr lang="en-US" strike="noStrike" sz="2100" spc="0" u="none" cap="none">
                <a:solidFill>
                  <a:srgbClr val="1B2438">
                    <a:alpha val="100000"/>
                  </a:srgbClr>
                </a:solidFill>
                <a:latin typeface="Calibri"/>
              </a:rPr>
              <a:t><![CDATA[ compara ese saldo con el efectivo contado y con los justificantes de los demás medios de pag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caja no se cuadra: se explic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9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cargado no tiene que cobrar todo el día para responder por la caja. Lo que sí debe hacer es ]]></a:t>
            </a:r>
            <a:r>
              <a:rPr lang="en-US" b="1" strike="noStrike" sz="2100" spc="0" u="none" cap="none">
                <a:solidFill>
                  <a:srgbClr val="1B2438">
                    <a:alpha val="100000"/>
                  </a:srgbClr>
                </a:solidFill>
                <a:latin typeface="Calibri"/>
              </a:rPr>
              <a:t><![CDATA[revisar el cierre con evidenci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guntar por las operaciones que no cuadran]]></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decidir qué se investiga, qué se registra y qué se escala]]></a:t>
            </a:r>
            <a:r>
              <a:rPr lang="en-US" strike="noStrike" sz="2100" spc="0" u="none" cap="none">
                <a:solidFill>
                  <a:srgbClr val="1B2438">
                    <a:alpha val="100000"/>
                  </a:srgbClr>
                </a:solidFill>
                <a:latin typeface="Calibri"/>
              </a:rPr>
              <a:t><![CDATA[. También debe ]]></a:t>
            </a:r>
            <a:r>
              <a:rPr lang="en-US" b="1" strike="noStrike" sz="2100" spc="0" u="none" cap="none">
                <a:solidFill>
                  <a:srgbClr val="1B2438">
                    <a:alpha val="100000"/>
                  </a:srgbClr>
                </a:solidFill>
                <a:latin typeface="Calibri"/>
              </a:rPr>
              <a:t><![CDATA[delegar el conteo]]></a:t>
            </a:r>
            <a:r>
              <a:rPr lang="en-US" strike="noStrike" sz="2100" spc="0" u="none" cap="none">
                <a:solidFill>
                  <a:srgbClr val="1B2438">
                    <a:alpha val="100000"/>
                  </a:srgbClr>
                </a:solidFill>
                <a:latin typeface="Calibri"/>
              </a:rPr>
              <a:t><![CDATA[ en una persona distinta de quien cobró, siempre que la plantilla lo permita, y ]]></a:t>
            </a:r>
            <a:r>
              <a:rPr lang="en-US" b="1" strike="noStrike" sz="2100" spc="0" u="none" cap="none">
                <a:solidFill>
                  <a:srgbClr val="1B2438">
                    <a:alpha val="100000"/>
                  </a:srgbClr>
                </a:solidFill>
                <a:latin typeface="Calibri"/>
              </a:rPr>
              <a:t><![CDATA[escalar]]></a:t>
            </a:r>
            <a:r>
              <a:rPr lang="en-US" strike="noStrike" sz="2100" spc="0" u="none" cap="none">
                <a:solidFill>
                  <a:srgbClr val="1B2438">
                    <a:alpha val="100000"/>
                  </a:srgbClr>
                </a:solidFill>
                <a:latin typeface="Calibri"/>
              </a:rPr>
              <a:t><![CDATA[ cuando la diferencia no se explica con documentos. Una diferencia pequeña repetida dice más del procedimiento que una diferencia grande aislad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caja no se cuadra: se explica]]></a:t>
            </a:r>
          </a:p>
        </p:txBody>
      </p:sp>
      <p:pic>
        <p:nvPicPr>
          <p:cNvPr id="3" name="" descr="Circuito de cinco casillas: cobros del turno, justificantes, arqueo, clasificación de la diferencia y registro con escalamiento.">
            <a:hlinkClick r:id="rId3" tooltip="Circuito de cinco casillas: cobros del turno, justificantes, arqueo, clasificación de la diferencia y registro con escalamiento."/>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cierre de caja es un circuito, no un número. Cada casilla deja una evidencia y la última decide qué se hace con la diferenci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supervisar-la-caja-y-gestionar-diferencias"/>
              </a:rPr>
              <a:t><![CDATA[Ver imagen original en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caja no se cuadra: se expl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90]]></a:t>
            </a:r>
          </a:p>
        </p:txBody>
      </p:sp>
      <p:sp>
        <p:nvSpPr>
          <p:cNvPr id="7" name="" descr=""/>
          <p:cNvSpPr/>
          <p:nvPr/>
        </p:nvSpPr>
        <p:spPr>
          <a:xfrm>
            <a:off x="514350" y="1219200"/>
            <a:ext cx="8115300" cy="20764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0764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diferencia es un dato; un ajuste sin explicación es un problema de control]]></a:t>
            </a:r>
          </a:p>
        </p:txBody>
      </p:sp>
      <p:sp>
        <p:nvSpPr>
          <p:cNvPr id="10" name=""/>
          <p:cNvSpPr txBox="1"/>
          <p:nvPr/>
        </p:nvSpPr>
        <p:spPr>
          <a:xfrm>
            <a:off x="685800" y="19621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contrar 15,00 € de menos no convierte a nadie en sospechoso. Ajustar el saldo para que el cierre salga limpio sí destruye la prueba de lo que pasó. La diferencia se investiga, se documenta y se escala; el saldo no se toca sin causa, evidencia y autorizació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Tres diferencias que no se tratan igu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9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odas las diferencias nacen del mismo sitio, y por eso no se corrigen igual. Un ]]></a:t>
            </a:r>
            <a:r>
              <a:rPr lang="en-US" b="1" strike="noStrike" sz="2100" spc="0" u="none" cap="none">
                <a:solidFill>
                  <a:srgbClr val="1B2438">
                    <a:alpha val="100000"/>
                  </a:srgbClr>
                </a:solidFill>
                <a:latin typeface="Calibri"/>
              </a:rPr>
              <a:t><![CDATA[error de cobro]]></a:t>
            </a:r>
            <a:r>
              <a:rPr lang="en-US" strike="noStrike" sz="2100" spc="0" u="none" cap="none">
                <a:solidFill>
                  <a:srgbClr val="1B2438">
                    <a:alpha val="100000"/>
                  </a:srgbClr>
                </a:solidFill>
                <a:latin typeface="Calibri"/>
              </a:rPr>
              <a:t><![CDATA[ es un cobro mal hecho: importe equivocado, medio de pago confundido, cambio mal entregado o una anulación que no devuelve el dinero por el cauce previsto. Un ]]></a:t>
            </a:r>
            <a:r>
              <a:rPr lang="en-US" b="1" strike="noStrike" sz="2100" spc="0" u="none" cap="none">
                <a:solidFill>
                  <a:srgbClr val="1B2438">
                    <a:alpha val="100000"/>
                  </a:srgbClr>
                </a:solidFill>
                <a:latin typeface="Calibri"/>
              </a:rPr>
              <a:t><![CDATA[error de registro]]></a:t>
            </a:r>
            <a:r>
              <a:rPr lang="en-US" strike="noStrike" sz="2100" spc="0" u="none" cap="none">
                <a:solidFill>
                  <a:srgbClr val="1B2438">
                    <a:alpha val="100000"/>
                  </a:srgbClr>
                </a:solidFill>
                <a:latin typeface="Calibri"/>
              </a:rPr>
              <a:t><![CDATA[ es una operación que existió pero no quedó anotada, quedó en el turno equivocado o se anotó con otro medio de pago. Un ]]></a:t>
            </a:r>
            <a:r>
              <a:rPr lang="en-US" b="1" strike="noStrike" sz="2100" spc="0" u="none" cap="none">
                <a:solidFill>
                  <a:srgbClr val="1B2438">
                    <a:alpha val="100000"/>
                  </a:srgbClr>
                </a:solidFill>
                <a:latin typeface="Calibri"/>
              </a:rPr>
              <a:t><![CDATA[descuadre inexplicado]]></a:t>
            </a:r>
            <a:r>
              <a:rPr lang="en-US" strike="noStrike" sz="2100" spc="0" u="none" cap="none">
                <a:solidFill>
                  <a:srgbClr val="1B2438">
                    <a:alpha val="100000"/>
                  </a:srgbClr>
                </a:solidFill>
                <a:latin typeface="Calibri"/>
              </a:rPr>
              <a:t><![CDATA[ es una diferencia que no tiene documento, operación conocida ni explicación verificable; puede ser la suma de varios errores pequeños, una merma no registrada o una retirada sin justifican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Tres diferencias que no se tratan igu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9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lasificación no es un trámite: cambia la acción. El error de cobro se corrige con el cliente y con el ticket; el error de registro se corrige en el registro, con su documento; el descuadre inexplicado se investiga y se escala, porque no se puede corregir lo que todavía no se entiende. Confundir los tres lleva a dos extremos: tratar un error de teclado como un robo o tratar una falta sin explicación como un simple despis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Tres diferencias que no se tratan igual]]></a:t>
            </a:r>
          </a:p>
        </p:txBody>
      </p:sp>
      <p:pic>
        <p:nvPicPr>
          <p:cNvPr id="3" name="" descr="Comparación entre una diferencia explicada, que tiene ticket y operación identificada, y una diferencia sin explicar, que no tiene documento ni causa verificable.">
            <a:hlinkClick r:id="rId3" tooltip="Comparación entre una diferencia explicada, que tiene ticket y operación identificada, y una diferencia sin explicar, que no tiene documento ni causa verificable."/>
          </p:cNvPr>
          <p:cNvPicPr>
            <a:picLocks noChangeAspect="1"/>
          </p:cNvPicPr>
          <p:nvPr>
            <p:ph type="pic" idx="1"/>
          </p:nvPr>
        </p:nvPicPr>
        <p:blipFill>
          <a:blip r:embed="rId2"/>
          <a:stretch>
            <a:fillRect/>
          </a:stretch>
        </p:blipFill>
        <p:spPr>
          <a:xfrm>
            <a:off x="2400300" y="1257300"/>
            <a:ext cx="43434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frontera no es el importe: es la evidencia. Una diferencia con documento se corrige; una sin documento se investiga y se escal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supervisar-la-caja-y-gestionar-diferencias"/>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Tres diferencias que no se tratan igu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9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tipos de diferencia y su tratamiento general (sin importes de polític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90]]></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1657350"/>
                <a:gridCol w="2362200"/>
                <a:gridCol w="2028825"/>
                <a:gridCol w="20669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 que lo sostien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rror de cob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obró mal el importe, el medio de pago o el cambio; o se anuló sin devolver el dinero por el cauce previ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cket, comprobante del medio de pago, registro de la anulación y mo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regir con el cliente y el documento; registrar la corrección y quién la autori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90]]></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657350"/>
                <a:gridCol w="2362200"/>
                <a:gridCol w="2028825"/>
                <a:gridCol w="20669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 que lo sostien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rror de 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operación ocurrió, pero no quedó anotada o quedó en el turno o medio equivo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cumento de la operación, ticket, vale de devolución o comprob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regir el registro con su documento; no borrar el origi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90]]></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1657350"/>
                <a:gridCol w="2362200"/>
                <a:gridCol w="2028825"/>
                <a:gridCol w="20669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 que lo sostien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uadre inexpli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diferencia no tiene documento ni operación conocida que la expliqu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inguna evidencia directa; solo el arqueo y la revisión del tu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ar, investigar y escalar. No ajustar el saldo para hacerlo desaparec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Tres diferencias que no se tratan igual]]></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del turno según el tipo de diferencia que describ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rror de cobr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rror de registro]]></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scuadre inexplicad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Un ticket de 45,00 € cobrado con tarjeta se registró como efectivo.]]></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e devolvieron 18,40 € en efectivo y no se anotó la devolució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9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e anuló una venta de 23,40 € después de entregar el material y el efectivo quedó en el cajón.]]></a:t>
            </a:r>
          </a:p>
        </p:txBody>
      </p:sp>
      <p:sp>
        <p:nvSpPr>
          <p:cNvPr id="8" name=""/>
          <p:cNvSpPr txBox="1"/>
          <p:nvPr/>
        </p:nvSpPr>
        <p:spPr>
          <a:xfrm>
            <a:off x="514350" y="18954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Faltan 20,00 € sin ticket, devolución ni retirada que lo explique.]]></a:t>
            </a:r>
          </a:p>
        </p:txBody>
      </p:sp>
      <p:sp>
        <p:nvSpPr>
          <p:cNvPr id="9" name=""/>
          <p:cNvSpPr txBox="1"/>
          <p:nvPr/>
        </p:nvSpPr>
        <p:spPr>
          <a:xfrm>
            <a:off x="514350" y="2257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e cobró un bote de 4 L con el precio del formato de 15 L por un error de teclado.]]></a:t>
            </a:r>
          </a:p>
        </p:txBody>
      </p:sp>
      <p:sp>
        <p:nvSpPr>
          <p:cNvPr id="10" name=""/>
          <p:cNvSpPr txBox="1"/>
          <p:nvPr/>
        </p:nvSpPr>
        <p:spPr>
          <a:xfrm>
            <a:off x="514350" y="29337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Un cobro en efectivo se asignó al turno de la mañana cuando se hizo por la tarde.]]></a:t>
            </a:r>
          </a:p>
        </p:txBody>
      </p:sp>
      <p:sp>
        <p:nvSpPr>
          <p:cNvPr id="11" name=""/>
          <p:cNvSpPr txBox="1"/>
          <p:nvPr/>
        </p:nvSpPr>
        <p:spPr>
          <a:xfrm>
            <a:off x="514350" y="36099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Anulaciones y devoluciones: el rastro mand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9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anulación y una devolución son operaciones legítimas, frecuentes y perfectamente compatibles con un buen control. Lo que las convierte en un problema es hacerlas ]]></a:t>
            </a:r>
            <a:r>
              <a:rPr lang="en-US" b="1" strike="noStrike" sz="2100" spc="0" u="none" cap="none">
                <a:solidFill>
                  <a:srgbClr val="1B2438">
                    <a:alpha val="100000"/>
                  </a:srgbClr>
                </a:solidFill>
                <a:latin typeface="Calibri"/>
              </a:rPr>
              <a:t><![CDATA[sin rastro]]></a:t>
            </a:r>
            <a:r>
              <a:rPr lang="en-US" strike="noStrike" sz="2100" spc="0" u="none" cap="none">
                <a:solidFill>
                  <a:srgbClr val="1B2438">
                    <a:alpha val="100000"/>
                  </a:srgbClr>
                </a:solidFill>
                <a:latin typeface="Calibri"/>
              </a:rPr>
              <a:t><![CDATA[: anular una línea ya cobrada, sacar efectivo de la caja para devolverlo y «apuntarlo luego», o aceptar un producto devuelto sin comprobar ticket, estado y destino. En los tres casos el dinero se mueve y el registro no, así que la diferencia aparece al cerrar y ya no se puede reconstrui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Anulaciones y devoluciones: el rastro mand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9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cargado revisa tres cosas en cada anulación o devolución: ]]></a:t>
            </a:r>
            <a:r>
              <a:rPr lang="en-US" b="1" strike="noStrike" sz="2100" spc="0" u="none" cap="none">
                <a:solidFill>
                  <a:srgbClr val="1B2438">
                    <a:alpha val="100000"/>
                  </a:srgbClr>
                </a:solidFill>
                <a:latin typeface="Calibri"/>
              </a:rPr>
              <a:t><![CDATA[el motivo]]></a:t>
            </a:r>
            <a:r>
              <a:rPr lang="en-US" strike="noStrike" sz="2100" spc="0" u="none" cap="none">
                <a:solidFill>
                  <a:srgbClr val="1B2438">
                    <a:alpha val="100000"/>
                  </a:srgbClr>
                </a:solidFill>
                <a:latin typeface="Calibri"/>
              </a:rPr>
              <a:t><![CDATA[ (por qué se anula o se devuelve), ]]></a:t>
            </a:r>
            <a:r>
              <a:rPr lang="en-US" b="1" strike="noStrike" sz="2100" spc="0" u="none" cap="none">
                <a:solidFill>
                  <a:srgbClr val="1B2438">
                    <a:alpha val="100000"/>
                  </a:srgbClr>
                </a:solidFill>
                <a:latin typeface="Calibri"/>
              </a:rPr>
              <a:t><![CDATA[la autorización]]></a:t>
            </a:r>
            <a:r>
              <a:rPr lang="en-US" strike="noStrike" sz="2100" spc="0" u="none" cap="none">
                <a:solidFill>
                  <a:srgbClr val="1B2438">
                    <a:alpha val="100000"/>
                  </a:srgbClr>
                </a:solidFill>
                <a:latin typeface="Calibri"/>
              </a:rPr>
              <a:t><![CDATA[ (quién puede hacerlo según la matriz vigente) y ]]></a:t>
            </a:r>
            <a:r>
              <a:rPr lang="en-US" b="1" strike="noStrike" sz="2100" spc="0" u="none" cap="none">
                <a:solidFill>
                  <a:srgbClr val="1B2438">
                    <a:alpha val="100000"/>
                  </a:srgbClr>
                </a:solidFill>
                <a:latin typeface="Calibri"/>
              </a:rPr>
              <a:t><![CDATA[el rastro]]></a:t>
            </a:r>
            <a:r>
              <a:rPr lang="en-US" strike="noStrike" sz="2100" spc="0" u="none" cap="none">
                <a:solidFill>
                  <a:srgbClr val="1B2438">
                    <a:alpha val="100000"/>
                  </a:srgbClr>
                </a:solidFill>
                <a:latin typeface="Calibri"/>
              </a:rPr>
              <a:t><![CDATA[ (ticket original, importe, medio de devolución, estado del producto y destino). Pregunta siempre por la operación concreta, no por la persona: «enséñame el ticket de la anulación de las 17:20», no «¿qué has hecho con la caja?». Decide dentro de su facultad y, si la operación supera el límite escrito, no la autoriza: la prepara y la escala. Y delega en otra persona la comprobación cuando quien cobró es también quien anul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Anulaciones y devoluciones: el rastro mand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90]]></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nular no es borrar]]></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anulación correcta deja dos rastros: el de la venta original y el de su corrección. Si el sistema permite borrar la línea y dejar el cierre limpio, esa comodidad es precisamente el riesgo. El registro debe conservar qué se anuló, por qué, quién lo autorizó y cómo se devolvió el diner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Anulaciones y devoluciones: el rastro mand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vuelve con un bote de 4 L y pide la devolución de 18,40 € en efectivo. No trae el ticket, pero el producto está cerrado y el código coincide con una referencia que se vende en la tienda. ¿Qué hace el encargado?]]></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agar los 18,40 € en efectivo y anotarlo al final del turno para no retrasar la col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90]]></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probar la política de devoluciones sin ticket, el estado del producto y el límite de su facultad; si encaja, registrar la devolución con motivo, importe y autorización; si no, preparar el caso y escalarlo.]]></a:t>
            </a:r>
          </a:p>
        </p:txBody>
      </p:sp>
      <p:sp>
        <p:nvSpPr>
          <p:cNvPr id="8" name=""/>
          <p:cNvSpPr txBox="1"/>
          <p:nvPr/>
        </p:nvSpPr>
        <p:spPr>
          <a:xfrm>
            <a:off x="666750" y="2543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egar la devolución sin explicación porque sin ticket no hay nada que hablar.]]></a:t>
            </a:r>
          </a:p>
        </p:txBody>
      </p:sp>
      <p:sp>
        <p:nvSpPr>
          <p:cNvPr id="9" name=""/>
          <p:cNvSpPr txBox="1"/>
          <p:nvPr/>
        </p:nvSpPr>
        <p:spPr>
          <a:xfrm>
            <a:off x="666750" y="3238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ular la venta más parecida del día para que la caja cuadre con la salida del efectiv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aso trabajado: tres diferencias en un cierr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9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so es ficticio y sirve para ver cómo se separa una diferencia compuesta. En una tienda de ejemplo, el fondo de caja es de 300,00 €, los cobros en efectivo registrados suman 1.200,00 €, no hay retiradas y no consta ninguna devolución en efectivo. El saldo teórico es 300,00 + 1.200,00 = 1.500,00 €. Al contar, hay 1.485,00 €: la diferencia es de 15,00 € de meno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aso trabajado: tres diferencias en un cierr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9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visión del turno encuentra tres hechos. Primero, una venta de 23,40 € se anuló después de entregar el material y el efectivo sigue en el cajón: el registro dice que no se cobró, pero el dinero está, así que suma 23,40 € de más respecto al teórico. Segundo, se pagó una devolución de 18,40 € en efectivo sin anotarla: el dinero salió y el registro no lo refleja, así que resta 18,40 €. Tercero, faltan 20,00 € sin ticket, devolución ni retirada que los explique. La suma 23,40 − 18,40 − 20,00 = −15,00 € coincide con la diferencia del arqueo. Las dos primeras son diferencias explicadas; la tercera n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Caso trabajado: tres diferencias en un cierre · Ejemplo resuelto (datos ficticios): investigar las tres diferencias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Fijar el periodo y el saldo teóric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ndo 300,00 €, cobros en efectivo 1.200,00 €, devoluciones registradas 0,00 € y retiradas 0,00 €. Saldo teórico: 1.500,00 €. Sin periodo y sin fórmula, cualquier discusión sobre la diferencia empieza ma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Caso trabajado: tres diferencias en un cierre · Ejemplo resuelto (datos ficticios): investigar las tres diferencias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Contar y comparar]]></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fectivo contado es 1.485,00 €. Diferencia: 1.485,00 − 1.500,00 = −15,00 €. Se cuenta en presencia de otra persona cuando sea posible y se anota el resultado antes de tocar nad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Caso trabajado: tres diferencias en un cierre · Ejemplo resuelto (datos ficticios): investigar las tres diferencias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Separar lo documentad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nulación tardía explica +23,40 €; la devolución sin registrar explica −18,40 €. Cada una se anota con su ticket, su motivo y la persona que la autorizó. No se compensan entre sí ni se meten en un cajón únic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Caso trabajado: tres diferencias en un cierre · Ejemplo resuelto (datos ficticios): investigar las tres diferencias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Comprobar la aritmétic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23,40 − 18,40 − 20,00 = −15,00 €. La suma de las tres diferencias coincide con la del arqueo. Si no coincidiera, habría al menos una cuarta operación sin identificar y la investigación no estaría cerrad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Caso trabajado: tres diferencias en un cierre · Ejemplo resuelto (datos ficticios): investigar las tres diferencias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Investigar la no explicad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20,00 € no tienen documento. Se revisan la cronología del turno, los tickets, las anulaciones, las devoluciones, los cambios de turno y las retiradas. Se pregunta por operaciones, no por sospechas: «¿hubo un cambio de 20,00 € a última hora?», «¿se sacó efectivo para algo?». Si no aparece la causa, no se invent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Caso trabajado: tres diferencias en un cierre · Ejemplo resuelto (datos ficticios): investigar las tres diferencias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Registrar y escalar sin ajustar]]></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gistran las tres líneas con su evidencia y la investigación realizada. Las dos explicadas se corrigen por el cauce que corresponda; la inexplicada se escala a dirección o administración con el arqueo, la cronología y los documentos. El saldo no se modifica para que el cierre salga limpi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Caso trabajado: tres diferencias en un cierr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didáctico: saldo teórico 1.500,00 € y efectivo contado 1.485,00 €. ¿Cuál es la diferencia neta de caja en euros? Usa el signo negativo si falta dinero.]]></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________________]]></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Separar funciones cuando la plantilla lo permi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9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paración de funciones es el control más barato y el más difícil de sostener en una tienda pequeña: quien cobra no debería ser quien anula, quien cuenta no debería ser quien ajusta y quien investiga no debería investigarse a sí mismo. Cuando hay plantilla suficiente, esa separación se organiza por turnos y por personas. Cuando no la hay, no se finge que existe: se sustituye por ]]></a:t>
            </a:r>
            <a:r>
              <a:rPr lang="en-US" b="1" strike="noStrike" sz="2100" spc="0" u="none" cap="none">
                <a:solidFill>
                  <a:srgbClr val="1B2438">
                    <a:alpha val="100000"/>
                  </a:srgbClr>
                </a:solidFill>
                <a:latin typeface="Calibri"/>
              </a:rPr>
              <a:t><![CDATA[controles compensatorios]]></a:t>
            </a:r>
            <a:r>
              <a:rPr lang="en-US" strike="noStrike" sz="2100" spc="0" u="none" cap="none">
                <a:solidFill>
                  <a:srgbClr val="1B2438">
                    <a:alpha val="100000"/>
                  </a:srgbClr>
                </a:solidFill>
                <a:latin typeface="Calibri"/>
              </a:rPr>
              <a:t><![CDATA[ documentados, como un segundo conteo diferido, una revisión posterior por otra persona, la rotación de turnos o la firma de quien entrega y recibe el fond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Separar funciones cuando la plantilla lo permi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9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cargado decide qué control es viable hoy, lo escribe y lo cumple. No se trata de desconfiar del equipo, sino de que el sistema no dependa de la buena voluntad de una sola persona. Pregunta: «¿quién ha contado, quién ha cobrado y quién ha autorizado esta operación?». Si las tres respuestas son la misma persona, hay un control que falta y debe compensarse con otro. La fórmula concreta para cada tienda es una dependencia interna pendiente: la política de la empresa debe decir qué separación exige y qué alternativas admit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Separar funciones cuando la plantilla lo permite]]></a:t>
            </a:r>
          </a:p>
        </p:txBody>
      </p:sp>
      <p:pic>
        <p:nvPicPr>
          <p:cNvPr id="3" name="" descr="Cuatro tarjetas con los papeles de cajero, segundo conteo, encargado y dirección o administración, y el control que aporta cada uno.">
            <a:hlinkClick r:id="rId3" tooltip="Cuatro tarjetas con los papeles de cajero, segundo conteo, encargado y dirección o administración, y el control que aporta cada uno."/>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papel aporta un control distinto. En una plantilla corta, los papeles se acumulan y hay que compensar la acumulación con revisión diferida y registr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supervisar-la-caja-y-gestionar-diferencias"/>
              </a:rPr>
              <a:t><![CDATA[Ver imagen original en el O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Separar funciones cuando la plantilla lo permi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ituación de plantilla con el control compensatorio que mejor la cubr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olo hay una persona en el turno de tarde y también cobra.]]></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encargado autoriza una devolución y también la pag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e anula una venta que ya estaba cobrad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diferencia de caja coincide con un ajuste de inventario.]]></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ambio de turno a mediodía con el mismo fond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ión posterior por otra persona con el ticket y el registro de la devolución.]]></a:t>
            </a:r>
          </a:p>
        </p:txBody>
      </p:sp>
      <p:sp>
        <p:nvSpPr>
          <p:cNvPr id="9" name=""/>
          <p:cNvSpPr txBox="1"/>
          <p:nvPr/>
        </p:nvSpPr>
        <p:spPr>
          <a:xfrm>
            <a:off x="628650" y="21621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otivo, ticket, autorización y registro de la devolución por el medio original.]]></a:t>
            </a:r>
          </a:p>
        </p:txBody>
      </p:sp>
      <p:sp>
        <p:nvSpPr>
          <p:cNvPr id="10" name=""/>
          <p:cNvSpPr txBox="1"/>
          <p:nvPr/>
        </p:nvSpPr>
        <p:spPr>
          <a:xfrm>
            <a:off x="628650" y="28289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Investigar por separado caja e inventario; no compensar una con la otra.]]></a:t>
            </a:r>
          </a:p>
        </p:txBody>
      </p:sp>
      <p:sp>
        <p:nvSpPr>
          <p:cNvPr id="11" name=""/>
          <p:cNvSpPr txBox="1"/>
          <p:nvPr/>
        </p:nvSpPr>
        <p:spPr>
          <a:xfrm>
            <a:off x="628650" y="3495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rqueo y traspaso de fondo firmado por quien entrega y quien recib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90]]></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egundo conteo diferido por el encargado al día siguiente, con registr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Documentar: el registro de diferenci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9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registro útil no es una lista de culpas: es una secuencia de hechos que permite reconstruir el cierre semanas después. Debe responder a ]]></a:t>
            </a:r>
            <a:r>
              <a:rPr lang="en-US" b="1" strike="noStrike" sz="2100" spc="0" u="none" cap="none">
                <a:solidFill>
                  <a:srgbClr val="1B2438">
                    <a:alpha val="100000"/>
                  </a:srgbClr>
                </a:solidFill>
                <a:latin typeface="Calibri"/>
              </a:rPr>
              <a:t><![CDATA[cuándo]]></a:t>
            </a:r>
            <a:r>
              <a:rPr lang="en-US" strike="noStrike" sz="2100" spc="0" u="none" cap="none">
                <a:solidFill>
                  <a:srgbClr val="1B2438">
                    <a:alpha val="100000"/>
                  </a:srgbClr>
                </a:solidFill>
                <a:latin typeface="Calibri"/>
              </a:rPr>
              <a:t><![CDATA[ (fecha y turno), ]]></a:t>
            </a:r>
            <a:r>
              <a:rPr lang="en-US" b="1" strike="noStrike" sz="2100" spc="0" u="none" cap="none">
                <a:solidFill>
                  <a:srgbClr val="1B2438">
                    <a:alpha val="100000"/>
                  </a:srgbClr>
                </a:solidFill>
                <a:latin typeface="Calibri"/>
              </a:rPr>
              <a:t><![CDATA[cuánto]]></a:t>
            </a:r>
            <a:r>
              <a:rPr lang="en-US" strike="noStrike" sz="2100" spc="0" u="none" cap="none">
                <a:solidFill>
                  <a:srgbClr val="1B2438">
                    <a:alpha val="100000"/>
                  </a:srgbClr>
                </a:solidFill>
                <a:latin typeface="Calibri"/>
              </a:rPr>
              <a:t><![CDATA[ (saldo teórico, contado y diferencia), ]]></a:t>
            </a:r>
            <a:r>
              <a:rPr lang="en-US" b="1" strike="noStrike" sz="2100" spc="0" u="none" cap="none">
                <a:solidFill>
                  <a:srgbClr val="1B2438">
                    <a:alpha val="100000"/>
                  </a:srgbClr>
                </a:solidFill>
                <a:latin typeface="Calibri"/>
              </a:rPr>
              <a:t><![CDATA[qué tipo]]></a:t>
            </a:r>
            <a:r>
              <a:rPr lang="en-US" strike="noStrike" sz="2100" spc="0" u="none" cap="none">
                <a:solidFill>
                  <a:srgbClr val="1B2438">
                    <a:alpha val="100000"/>
                  </a:srgbClr>
                </a:solidFill>
                <a:latin typeface="Calibri"/>
              </a:rPr>
              <a:t><![CDATA[ de diferencia es, ]]></a:t>
            </a:r>
            <a:r>
              <a:rPr lang="en-US" b="1" strike="noStrike" sz="2100" spc="0" u="none" cap="none">
                <a:solidFill>
                  <a:srgbClr val="1B2438">
                    <a:alpha val="100000"/>
                  </a:srgbClr>
                </a:solidFill>
                <a:latin typeface="Calibri"/>
              </a:rPr>
              <a:t><![CDATA[qué evidencia]]></a:t>
            </a:r>
            <a:r>
              <a:rPr lang="en-US" strike="noStrike" sz="2100" spc="0" u="none" cap="none">
                <a:solidFill>
                  <a:srgbClr val="1B2438">
                    <a:alpha val="100000"/>
                  </a:srgbClr>
                </a:solidFill>
                <a:latin typeface="Calibri"/>
              </a:rPr>
              <a:t><![CDATA[ la sostiene, ]]></a:t>
            </a:r>
            <a:r>
              <a:rPr lang="en-US" b="1" strike="noStrike" sz="2100" spc="0" u="none" cap="none">
                <a:solidFill>
                  <a:srgbClr val="1B2438">
                    <a:alpha val="100000"/>
                  </a:srgbClr>
                </a:solidFill>
                <a:latin typeface="Calibri"/>
              </a:rPr>
              <a:t><![CDATA[qué se investigó]]></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 se decidió]]></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quién responde]]></a:t>
            </a:r>
            <a:r>
              <a:rPr lang="en-US" strike="noStrike" sz="2100" spc="0" u="none" cap="none">
                <a:solidFill>
                  <a:srgbClr val="1B2438">
                    <a:alpha val="100000"/>
                  </a:srgbClr>
                </a:solidFill>
                <a:latin typeface="Calibri"/>
              </a:rPr>
              <a:t><![CDATA[ de cada paso. Si una fila no tiene evidencia, no está cerrada: está pendient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Documentar: el registro de diferenci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9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cargado revisa el registro al cerrar y lo repasa semanalmente para detectar patrones: la misma referencia, el mismo turno, la misma persona que anula, la misma franja horaria. Un patrón no es una prueba, pero es una pregunta mejor. Lo que se escribe debe ser neutro y verificable: «devolución de 18,40 € pagada sin registrar», no «descuido de la compañera». La diferencia se documenta con datos porque los datos se pueden comprobar y las etiquetas personales, n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Documentar: el registro de diferenci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9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pos mínimos del registro de diferencias de caja. Los importes son del caso ficticio del apartado 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90]]></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914525"/>
                <a:gridCol w="2838450"/>
                <a:gridCol w="33623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ebe conten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y tu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franja y personas que cobraron y contar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tes, turno de tarde; cobra A. y cuenta el encar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do teór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ndo, cobros, devoluciones y retiradas con la fórmu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00,00 + 1.200,00 − 0,00 − 0,00 = 1.500,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fectivo con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 del conteo, antes de cualquier corr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485,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90]]></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914525"/>
                <a:gridCol w="2838450"/>
                <a:gridCol w="33623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ebe conten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do menos teórico, con sig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5,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rror de cobro, error de registro o descuadre inexpli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errores explicados y un descuadre de −20,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cket, comprobante, vale, autorización o ausencia justific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cket de la anulación y vale de la devolución; sin documento para los 20,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90]]></a:t>
            </a:r>
          </a:p>
        </p:txBody>
      </p:sp>
      <p:graphicFrame>
        <p:nvGraphicFramePr>
          <p:cNvPr id="7" name="" descr=""/>
          <p:cNvGraphicFramePr>
            <a:graphicFrameLocks noGrp="1"/>
          </p:cNvGraphicFramePr>
          <p:nvPr/>
        </p:nvGraphicFramePr>
        <p:xfrm>
          <a:off x="514350" y="1257300"/>
          <a:ext cx="8115300" cy="2095500"/>
        </p:xfrm>
        <a:graphic>
          <a:graphicData uri="http://schemas.openxmlformats.org/drawingml/2006/table">
            <a:tbl>
              <a:tblPr firstRow="1" bandRow="1"/>
              <a:tblGrid>
                <a:gridCol w="1914525"/>
                <a:gridCol w="2838450"/>
                <a:gridCol w="33623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ebe conten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vestigación y dec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comprobó, qué se corrige y qué se esca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orrigen las dos primeras líneas; la tercera se esca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registra, quién autoriza y a quién se esca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ado registra; dirección recibe el descuad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9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Documentar: el registro de diferencias · Cómo investigar una diferencia inexplicada en veinte minutos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Repetir el conte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uelve a contar el efectivo y los justificantes con otra persona si es posible. Un error de conteo es la explicación más barata y la primera que hay que descarta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9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Documentar: el registro de diferencias · Cómo investigar una diferencia inexplicada en veinte minutos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Reconstruir la cronologí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rdena el turno: apertura, cambios de fondo, cobros grandes, anulaciones, devoluciones, retiradas y cierre. La diferencia suele tener una hora, no solo un import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9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Documentar: el registro de diferencias · Cómo investigar una diferencia inexplicada en veinte minutos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Cuadrar por medios de pag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 efectivo, tarjeta y cualquier otro medio. Un cobro asignado al medio equivocado produce una diferencia en efectivo que no es una falta de diner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9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Documentar: el registro de diferencias · Cómo investigar una diferencia inexplicada en veinte minutos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Revisar las operaciones del turn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ueba tickets anulados, devoluciones, cambios de turno y retiradas. Pregunta por operaciones concretas, con hora e importe, sin acusar a nadi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9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Documentar: el registro de diferencias · Cómo investigar una diferencia inexplicada en veinte minutos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Registrar y escalar lo que qued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causa no aparece, deja constancia de lo revisado y escala con el arqueo y la cronología. No ajustes el saldo ni pidas a nadie que ponga dinero para cerra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Documentar: el registro de diferencia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pleta la frase sobre el registro de una diferencia de caja. El saldo ___ es el que resulta del fondo, los cobros y las devoluciones registradas; el saldo ___ es el efectivo que se cuenta; y la ___ es lo que sostiene cada diferencia ante una revisión posterio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o que nunca se hace y la rutina de super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9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cinco cosas que no se hacen nunca, aunque el cierre esté tardando o la diferencia parezca pequeña. ]]></a:t>
            </a:r>
            <a:r>
              <a:rPr lang="en-US" b="1" strike="noStrike" sz="2100" spc="0" u="none" cap="none">
                <a:solidFill>
                  <a:srgbClr val="1B2438">
                    <a:alpha val="100000"/>
                  </a:srgbClr>
                </a:solidFill>
                <a:latin typeface="Calibri"/>
              </a:rPr>
              <a:t><![CDATA[Ocultar]]></a:t>
            </a:r>
            <a:r>
              <a:rPr lang="en-US" strike="noStrike" sz="2100" spc="0" u="none" cap="none">
                <a:solidFill>
                  <a:srgbClr val="1B2438">
                    <a:alpha val="100000"/>
                  </a:srgbClr>
                </a:solidFill>
                <a:latin typeface="Calibri"/>
              </a:rPr>
              <a:t><![CDATA[ la diferencia y cerrar como si nada. ]]></a:t>
            </a:r>
            <a:r>
              <a:rPr lang="en-US" b="1" strike="noStrike" sz="2100" spc="0" u="none" cap="none">
                <a:solidFill>
                  <a:srgbClr val="1B2438">
                    <a:alpha val="100000"/>
                  </a:srgbClr>
                </a:solidFill>
                <a:latin typeface="Calibri"/>
              </a:rPr>
              <a:t><![CDATA[Ajustar]]></a:t>
            </a:r>
            <a:r>
              <a:rPr lang="en-US" strike="noStrike" sz="2100" spc="0" u="none" cap="none">
                <a:solidFill>
                  <a:srgbClr val="1B2438">
                    <a:alpha val="100000"/>
                  </a:srgbClr>
                </a:solidFill>
                <a:latin typeface="Calibri"/>
              </a:rPr>
              <a:t><![CDATA[ el saldo o el registro para que cuadre. ]]></a:t>
            </a:r>
            <a:r>
              <a:rPr lang="en-US" b="1" strike="noStrike" sz="2100" spc="0" u="none" cap="none">
                <a:solidFill>
                  <a:srgbClr val="1B2438">
                    <a:alpha val="100000"/>
                  </a:srgbClr>
                </a:solidFill>
                <a:latin typeface="Calibri"/>
              </a:rPr>
              <a:t><![CDATA[Compensar]]></a:t>
            </a:r>
            <a:r>
              <a:rPr lang="en-US" strike="noStrike" sz="2100" spc="0" u="none" cap="none">
                <a:solidFill>
                  <a:srgbClr val="1B2438">
                    <a:alpha val="100000"/>
                  </a:srgbClr>
                </a:solidFill>
                <a:latin typeface="Calibri"/>
              </a:rPr>
              <a:t><![CDATA[ una diferencia con una venta, una devolución o un ajuste de inventario. ]]></a:t>
            </a:r>
            <a:r>
              <a:rPr lang="en-US" b="1" strike="noStrike" sz="2100" spc="0" u="none" cap="none">
                <a:solidFill>
                  <a:srgbClr val="1B2438">
                    <a:alpha val="100000"/>
                  </a:srgbClr>
                </a:solidFill>
                <a:latin typeface="Calibri"/>
              </a:rPr>
              <a:t><![CDATA[Pedir]]></a:t>
            </a:r>
            <a:r>
              <a:rPr lang="en-US" strike="noStrike" sz="2100" spc="0" u="none" cap="none">
                <a:solidFill>
                  <a:srgbClr val="1B2438">
                    <a:alpha val="100000"/>
                  </a:srgbClr>
                </a:solidFill>
                <a:latin typeface="Calibri"/>
              </a:rPr>
              <a:t><![CDATA[ a alguien que ponga dinero sin investigación ni registro. ]]></a:t>
            </a:r>
            <a:r>
              <a:rPr lang="en-US" b="1" strike="noStrike" sz="2100" spc="0" u="none" cap="none">
                <a:solidFill>
                  <a:srgbClr val="1B2438">
                    <a:alpha val="100000"/>
                  </a:srgbClr>
                </a:solidFill>
                <a:latin typeface="Calibri"/>
              </a:rPr>
              <a:t><![CDATA[Acusar]]></a:t>
            </a:r>
            <a:r>
              <a:rPr lang="en-US" strike="noStrike" sz="2100" spc="0" u="none" cap="none">
                <a:solidFill>
                  <a:srgbClr val="1B2438">
                    <a:alpha val="100000"/>
                  </a:srgbClr>
                </a:solidFill>
                <a:latin typeface="Calibri"/>
              </a:rPr>
              <a:t><![CDATA[ a una persona sin evidencia, aunque el turno sea suy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o que nunca se hace y la rutina de super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9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utina del encargado tiene tres momentos. Al cerrar, revisa el arqueo, la clasificación y el registro del día; pregunta por las operaciones que no cuadran y decide qué se corrige y qué se escala. Cada semana, mira el patrón: diferencias repetidas por turno, por tipo o por referencia. Cada mes, revisa con dirección el registro completo y las medidas adoptadas. Lo que se delega es el conteo y la comprobación; lo que no se delega es la decisión de ocultar, ajustar o acusar, porque ninguna de las tres es una decisión de tiend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o que nunca se hace y la rutina de super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9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r al cerrar: saldo teórico, contado, diferencia, tipo y evidencia de cada líne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r por operaciones concretas: hora, ticket, importe y autorización; nunca por la person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ir dentro de la facultad escrita: corregir lo documentado y escalar lo inexplicad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r con datos neutros y verificables, sin adjetivos ni acusacione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o que nunca se hace y la rutina de super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9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legar el conteo y la comprobación en alguien distinto de quien cobró, cuando sea posibl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alar cuando no hay evidencia, cuando la diferencia se repite o cuando supera el límite que fije direcció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Lo que nunca se hace y la rutina de supervisión]]></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la diferencia es pequeña y se explica por un descuido, lo correcto es ajustar el saldo en el sistema para que el cierre cuadre y anotarlo al día siguiente.]]></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Preguntas que ordenan la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9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d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arg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á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l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óri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ón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nstru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órm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nstruir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feren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cu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uc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sti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é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bró,]]></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é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ó]]></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é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Preguntas que ordenan la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9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utoriz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r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o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s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lpabl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s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t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is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r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ism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tr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id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dimi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istr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é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cal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stig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ué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Preguntas que ordenan la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90]]></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ierre se firma con evidencia, no con alivi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cierre que cuadra por un ajuste no es un buen cierre: es un cierre que ha escondido su propia causa. El objetivo no es que la caja dé cero, sino que cada euro tenga una explicación y que la que no la tenga llegue a quien puede investigarl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 Preguntas que ordenan la revis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nco frases de un encargado durante el cierre. Marca las que describen una práctica que no se sostiene.]]></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caja cuadra siempre; si no cuadra, se ajusta y ya está.»]]></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tes de anular un cobro, localizo el ticket, verifico el motivo y registro quién lo autoriza.»]]></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falta dinero y el turno es de una compañera, lo pongo en su nombre para que quede constanci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90]]></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a devolución en efectivo se registra en el momento, con ticket y destino del product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uando la diferencia no se explica, la registro y la escalo con los tickets y el arqueo, sin tocar el sald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registro de diferencias de ca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9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pia esta tabla en una hoja de cálculo o en el cuaderno de cierre. Una línea por diferencia, no una línea por turno: así se ve qué parte está explicada y qué parte queda abierta. El ejemplo está cumplimentado con el caso ficticio del apartado 4. El formato oficial, el sistema de registro y los límites de autorización los fija la cas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registro de diferencias de ca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9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o de diferencias de caja. Ejemplo ficticio, no datos de la empres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5 de 8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90]]></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1876425"/>
                <a:gridCol w="1876425"/>
                <a:gridCol w="1238250"/>
                <a:gridCol w="1495425"/>
                <a:gridCol w="16287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echa y tur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aldo teór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ifer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tes, tarde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500,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485,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5,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xta: dos errores y un descuad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tes, tarde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3,4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rror de cob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tes, tarde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8,4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rror de 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5 de 8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90]]></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1876425"/>
                <a:gridCol w="1876425"/>
                <a:gridCol w="1238250"/>
                <a:gridCol w="1495425"/>
                <a:gridCol w="16287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echa y tur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aldo teór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ifer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tes, tarde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uadre inexpli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 6–8 de 8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90]]></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1914525"/>
                <a:gridCol w="2066925"/>
                <a:gridCol w="2476500"/>
                <a:gridCol w="16573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echa y tur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vestigación y 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ons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tes, tarde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ckets, arqueo y registro de devolu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xplican +23,40 € y −18,40 €; quedan −20,00 € sin expl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tes, tarde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cket anulado después de entregar el mater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volución por el medio original y anulación regist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jero y encar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 6–8 de 8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90]]></a:t>
            </a:r>
          </a:p>
        </p:txBody>
      </p:sp>
      <p:graphicFrame>
        <p:nvGraphicFramePr>
          <p:cNvPr id="7" name="" descr=""/>
          <p:cNvGraphicFramePr>
            <a:graphicFrameLocks noGrp="1"/>
          </p:cNvGraphicFramePr>
          <p:nvPr/>
        </p:nvGraphicFramePr>
        <p:xfrm>
          <a:off x="514350" y="1257300"/>
          <a:ext cx="8115300" cy="2352675"/>
        </p:xfrm>
        <a:graphic>
          <a:graphicData uri="http://schemas.openxmlformats.org/drawingml/2006/table">
            <a:tbl>
              <a:tblPr firstRow="1" bandRow="1"/>
              <a:tblGrid>
                <a:gridCol w="1914525"/>
                <a:gridCol w="2066925"/>
                <a:gridCol w="2476500"/>
                <a:gridCol w="16573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echa y tur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vestigación y 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ons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tes, tarde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volución pagada sin ano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gistra con ticket, motivo y autoriz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tes, tarde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documento; revisión del tu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scala a dirección con arqueo y cronolog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registro de diferencias de ca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90]]></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tres líneas de detalle suman la diferencia de la primera fila. Si una línea no tiene evidencia, no se cierra: se deja abierta y se escala. El registro no sustituye la investigación; la ordena y la hace comprobable.]]></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diferencia y tratamie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90]]></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2838450"/>
                <a:gridCol w="5276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rror de cob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obró mal el importe o el medio de pa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rror de 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operación existió pero no quedó ano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uadre inexpli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hay documento que explique la di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qu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r el saldo teórico con el efectivo con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ul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regir una venta dejando rastro, no borrar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a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evar la diferencia con evidencia a quien puede decid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diferencia y tratamient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9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supervisar-la-caja-y-gestionar-diferencias"/>
              </a:rPr>
              <a:t><![CDATA[Abrir el juego en el O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caja y diferencias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ompone el saldo teórico de la caj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9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repaso: caja y diferencias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Fondo inicial más cobros en efectivo registrados, menos devoluciones pagadas en efectivo y menos retiradas autorizadas.]]></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caja y diferencias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una diferencia es un error de cobro?]]></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9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repaso: caja y diferencias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el cobro se hizo mal: importe, medio de pago, cambio o anulación sin devolución por el cauce previsto.]]></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caja y diferencias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es un error de registro?]]></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9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repaso: caja y diferencias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la operación existió pero no quedó anotada, quedó en otro turno o se asignó a otro medio de pago.]]></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caja y diferencias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con un descuadre inexplicado?]]></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9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repaso: caja y diferencias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gistrarlo con lo revisado, investigarlo y escalarlo. No se ajusta el saldo para que desaparezc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caja y diferencias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ontrol sustituye a la separación de funciones en una tienda pequeñ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9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repaso: caja y diferencias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control compensatorio documentado: segundo conteo diferido, revisión por otra persona o rotación de turnos.]]></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caja y diferencias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debe faltar en el registro de una diferencia?]]></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9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repaso: caja y diferencias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Fecha y turno, saldo teórico, contado, diferencia, tipo, evidencia, investigación, decisión y responsable.]]></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upervisar la caja sin tapar la difer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2]]></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3]]></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4]]></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5]]></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6]]></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upervisar la caja sin tapar la difer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9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7]]></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8]]></a:t>
            </a:r>
          </a:p>
        </p:txBody>
      </p:sp>
      <p:sp>
        <p:nvSpPr>
          <p:cNvPr id="9" name=""/>
          <p:cNvSpPr txBox="1"/>
          <p:nvPr/>
        </p:nvSpPr>
        <p:spPr>
          <a:xfrm>
            <a:off x="514350" y="192405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separar un error de cobro, un error de registro y un descuadre inexplicado, y sabes documentar y escalar sin ajustar el saldo. Siguiente paso: controlar la disponibilidad y la reposición con la misma lógica de evidencia.]]></a:t>
            </a:r>
          </a:p>
        </p:txBody>
      </p:sp>
      <p:sp>
        <p:nvSpPr>
          <p:cNvPr id="10" name=""/>
          <p:cNvSpPr txBox="1"/>
          <p:nvPr/>
        </p:nvSpPr>
        <p:spPr>
          <a:xfrm>
            <a:off x="514350" y="32385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apartado 2 y al caso del apartado 4. Casi todos los errores vienen de tratar toda diferencia como un error de cobro o de ajustar el saldo antes de investigar.]]></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9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ervisar la caja no consiste en conseguir que el cierre dé cero, sino en que cada euro tenga una explicación. El encargado que separa un error de cobro de un error de registro y de un descuadre inexplicado deja de discutir sobre personas y empieza a corregir procedimientos. Esa es la diferencia entre un cierre que se firma con alivio y uno que se firma con evidencia.]]></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9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que resume la lección: ]]></a:t>
            </a:r>
            <a:r>
              <a:rPr lang="en-US" b="1" strike="noStrike" sz="2100" spc="0" u="none" cap="none">
                <a:solidFill>
                  <a:srgbClr val="1B2438">
                    <a:alpha val="100000"/>
                  </a:srgbClr>
                </a:solidFill>
                <a:latin typeface="Calibri"/>
              </a:rPr>
              <a:t><![CDATA[sin documento no hay corrección, sin investigación no hay explicación y sin registro no hay aprendizaje]]></a:t>
            </a:r>
            <a:r>
              <a:rPr lang="en-US" strike="noStrike" sz="2100" spc="0" u="none" cap="none">
                <a:solidFill>
                  <a:srgbClr val="1B2438">
                    <a:alpha val="100000"/>
                  </a:srgbClr>
                </a:solidFill>
                <a:latin typeface="Calibri"/>
              </a:rPr>
              <a:t><![CDATA[. Si mañana aparece una diferencia que no encaja en ninguna de las tres categorías, no inventes una cuarta: documenta lo que sabes, investiga lo que puedes y escala lo que no.]]></a:t>
            </a:r>
          </a:p>
        </p:txBody>
      </p:sp>
      <p:sp>
        <p:nvSpPr>
          <p:cNvPr id="8" name=""/>
          <p:cNvSpPr txBox="1"/>
          <p:nvPr/>
        </p:nvSpPr>
        <p:spPr>
          <a:xfrm>
            <a:off x="514350" y="32670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 interna: «Existencias físicas, registradas y disponibles» (OA 28461), para la regla de no ajustar registros sin causa, evidencia y autorización.]]></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upervisar-la-caja-y-gestionar-diferencias"/>
              </a:rPr>
              <a:t><![CDATA[Supervisar la caja y gestionar difer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9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lacionado en el portal: «El papel del encargado y sus límites de autoridad» (M1·O1), para la matriz de autorizaciones.]]></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lacionado en el portal: «Preparar, comprobar y entregar pedidos» (28458) y «Actualizar precios y etiquetas» (28465), para las operaciones que alimentan la caja.]]></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importes y situaciones marcados como ficticios son supuestos didácticos; no son datos de la empresa.]]></a:t>
            </a:r>
          </a:p>
        </p:txBody>
      </p:sp>
      <p:sp>
        <p:nvSpPr>
          <p:cNvPr id="13" name=""/>
          <p:cNvSpPr txBox="1"/>
          <p:nvPr/>
        </p:nvSpPr>
        <p:spPr>
          <a:xfrm>
            <a:off x="514350" y="37242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exto público: el escenario (tiendas y canales de la cas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90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2026-10-31T03:24:09Z</dcterms:created>
  <dcterms:modified xsi:type="dcterms:W3CDTF">2026-10-31T03:24:09Z</dcterms:modified>
  <dc:title>Supervisar la caja y gestionar diferencias</dc:title>
  <dc:description>Presentación editable del OA «Supervisar la caja y gestionar diferencias». Enlace: https://pinturasespecializadas.lumbre.lat/object/supervisar-la-caja-y-gestionar-diferencias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