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uelos y piscinas: dos aplicaciones distintas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uelos y piscinas: dos aplicaciones distintas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uelos y piscinas: dos aplicaciones distintas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uelos y piscinas: dos aplicaciones distintas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Dos problemas que solo comparten la palabra pintar» (2 de 4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Dos problemas que solo comparten la palabra pintar» (3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 · Dos problemas que solo comparten la palabra pintar» (4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transito-frente-a-inmersion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omparación entre un suelo expuesto al tránsito y una piscina sumergida en agua tra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mismo gesto de pintar, dos exposiciones que no admiten el mismo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on sistemas distintos: cambian exposición, soporte y puesta en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istencia mecánica no implica aptitud para inmersión, ni al revés. Cambian la exposición, el soporte, el sistema y la forma de ponerlo en servicio; cada caso se elige con su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1: exposición, sistema, soporte y puesta en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Suelos: el soporte manda antes que el producto» (2 de 4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Suelos: el soporte manda antes que el producto» (3 de 4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 · Suelos: el soporte manda antes que el producto» (4 de 4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soportes-de-suel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inco soportes de suelo con lo que se comprueba en cada uno y el riesgo si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inco soportes, cinco comprobaciones: la imprimación no sustituye un soporte s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imprimación no reconstruye un soporte sin cohesión. Primero se sanea o se repone el mortero; si no, la película se despega con el propio material de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2: morteros, cohesión y límites de la impri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Suelos: sistema, espesor, deslizamiento y reapertura» (2 de 4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Suelos: sistema, espesor, deslizamiento y reapertura» (3 de 4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 · Suelos: sistema, espesor, deslizamiento y reapertura» (4 de 4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secuencia-suel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ecuencia de seis pasos para ejecutar un sistema de pavimento, desde la comprobación del soporte hasta la reaper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suelo se prueba, se prepara, se aplica y se cura: la reapertura también es parte del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antes de abrir al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specto uniforme, sin piel, ampollas ni zonas pegajo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antes de abrir al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ureza al tacto y al rayado según la ficha del produ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antes de abrir al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dherencia comprobada en una zona testigo y ano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antes de abrir al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tideslizante presente y clase declarada para el sist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omprobar antes de abrir al trán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ñalización colocada y accesos cerrados hasta la hora prev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Medir la humedad en varios puntos y anotar el método. →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ntar sobre una solera que se deshace al rascarla. → In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sar epoxi con acabado de poliuretano en exterior. →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brir el garaje a los coches al día siguiente porque seca rápido. → In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larar la clase antideslizante del sistema ejecutado. → 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ñadir arena a ojo para que el suelo no resbale. → Incorre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3: sistema, antideslizante, señalización y reaper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Piscinas: vaso estanco, juntas vivas y agua tratada» (2 de 4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Piscinas: vaso estanco, juntas vivas y agua tratada» (3 de 4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 · Piscinas: vaso estanco, juntas vivas y agua tratada» (4 de 4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4-elementos-de-piscin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cinco elementos de una piscina con lo que se comprueba y lo que ocurre si fa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revestimiento no compensa una junta abierta, un sumidero mal sellado o un vaso que fil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uesta en servicio de una pis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Paso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firmar curado y limpieza; retirar restos y protec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uesta en servicio de una pis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Paso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enar despacio, sin chorro directo sobre la pelícu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uesta en servicio de una pis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Paso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justar pH y desinfectante según el tratamiento previ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uesta en servicio de una pis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Paso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perar el plazo de primera inmersión que fij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uesta en servicio de una pisc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Paso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gistrar llenado, parámetros y fecha de aper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aso nuevo → Curado y humedad antes de revest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 → Parche de compatibilidad con el revestimiento viej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 de dilatación → Masilla elástica compati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dero → Rejilla, sellado y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lisis salina → Resistencia declarada en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 baño → Plazo de la ficha tras el llen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4: vaso, juntas, desagües, agua y puesta en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Diagnóstico y comprobaciones antes de vender» (2 de 4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Diagnóstico y comprobaciones antes de vender» (3 de 4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5 · Diagnóstico y comprobaciones antes de vender» (4 de 4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5-comprobaciones-previa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uatro tarjetas de comprobaciones previas: humedad, cohesión, fisuras y compati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uatro comprobaciones que evitan presupuestar sobre una suposi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humedad · cohesión · fisuras · parche · jun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Humedad y cohesión deciden si el sistema puede agarrar; las fisuras dicen si el soporte está sano; el parche comprueba compatibilidad; las juntas no se puentean con pintura ríg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5: humedad, cohesión, fisuras, restos, reparaciones y parche de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rrores frecuentes y su consecuencia» (2 de 3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 · Errores frecuentes y su consecuencia» (3 de 3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6-errores-y-consecuenci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errores frecuentes en suelos y piscinas con su consecuencia y la forma de evitarl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Cada atajo tiene una consecuencia concreta; casi todas se evitan antes de pi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Vamos a medir la humedad en varios puntos y anotar el méto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intar a ciegas, sustituir el sistema por un esmalte, adelantar el llenado y prometer años sin base son cuatro formas de trasladar el riesgo. Medir, sellar juntas y respetar la ficha son las prácticas que lo evit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6: humedad, sistema, curado, juntas y promesas de du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, seguridad y escalado» (2 de 4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, seguridad y escalado» (3 de 4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7 · Límites, seguridad y escalado» (4 de 4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piscina comunitaria con una fisura que atraviesa el vaso y filtra de forma continu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fisura activa y una filtración continua afectan a la estructura y a la estanqueidad: exigen dirección técnica y probablemente reparación antes de revestir. Los otros casos son limpieza, estética o información de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7: casos que se escalan y reparto de responsabilidad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Ejemplo resuelto: el garaje y la piscina de la comunidad» (2 de 5)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Ejemplo resuelto: el garaje y la piscina de la comunidad» (3 de 5)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Ejemplo resuelto: el garaje y la piscina de la comunidad» (4 de 5)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8 · Ejemplo resuelto: el garaje y la piscina de la comunidad» (5 de 5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mpartir soporte no comparte exposición. El epoxi de pavimento no es automáticamente apto para inmersión; la aptitud la declara la ficha del sistema de piscina. Además, mezclar lotes y productos complica la trazabilidad y la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partado 8: dos sistemas separados y límites de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suelos-y-piscinas-dos-aplicaciones-distintas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Repaso activo · Memoria: aplicación y exi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Repaso activo · Memoria: aplicación y exi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ambia entre un suelo y una pisci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xposición, soporte, sistema y puesta en servicio. No se intercambian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comprueba antes de pintar un suel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Humedad, cohesión, fisuras, restos y compatibilidad con lo que haya de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declara el antidesliza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 la clase del sistema ejecutado, con ensayo o ficha; no por el árido aña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llena una pisci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la ficha del sistema lo autoriza, después del curado y con el agua equilib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no se promete en el mostrado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Años de duración ni una garantía que dependa de la ejecución, del uso o de terce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¿distingues suelo de piscin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suelos-y-piscinas-dos-aplicaciones-distintas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¿distingues suelo de piscina?» (2 de 2)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5)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3 de 5)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4 de 5)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5 de 5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076" r:id="rId1"/>
    <p:sldLayoutId id="2482438077" r:id="rId2"/>
    <p:sldLayoutId id="2482438078" r:id="rId3"/>
    <p:sldLayoutId id="248243807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aff529d78428fc4e6605d77aada0e4b6da5e033ae67ea341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transito-frente-a-inmersion2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hyperlink" Target="https://pinturasespecializadas.lumbre.lat/object/suelos-y-piscinas-dos-aplicaciones-distintas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soportes-de-suelo3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hyperlink" Target="https://pinturasespecializadas.lumbre.lat/object/suelos-y-piscinas-dos-aplicaciones-distintas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secuencia-suelo4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hyperlink" Target="https://pinturasespecializadas.lumbre.lat/object/suelos-y-piscinas-dos-aplicaciones-distintas" TargetMode="External"/>
  <Relationship Id="rId5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4-elementos-de-piscina5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hyperlink" Target="https://pinturasespecializadas.lumbre.lat/object/suelos-y-piscinas-dos-aplicaciones-distintas" TargetMode="External"/>
  <Relationship Id="rId5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5-comprobaciones-previas6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hyperlink" Target="https://pinturasespecializadas.lumbre.lat/object/suelos-y-piscinas-dos-aplicaciones-distintas" TargetMode="External"/>
  <Relationship Id="rId5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6-errores-y-consecuencia7.jpg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hyperlink" Target="https://pinturasespecializadas.lumbre.lat/object/suelos-y-piscinas-dos-aplicaciones-distintas" TargetMode="External"/>
  <Relationship Id="rId5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hyperlink" Target="https://pinturasespecializadas.lumbre.lat/object/suelos-y-piscinas-dos-aplicaciones-distintas" TargetMode="External"/>
  <Relationship Id="rId4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suelos-y-piscinas-dos-aplicaciones-distintas" TargetMode="External"/>
  <Relationship Id="rId3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scin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t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suelos-y-piscinas-dos-aplicaciones-distinta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un sistema de suelo de un sistema de piscina; comprobar soporte, humedad y compatibilidad antes de recomendar; ordenar la preparación, la aplicación y la puesta en servicio; y decidir qué casos deben escalarse a dirección técnica o al fabrican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xta lección del curso C05. Separa dos aplicaciones que se confunden en el mostrador: el pavimento que trabaja al aire y el vaso que trabaja sumergido. Enseña qué se comprueba, qué sistema se elige y cuándo se puede reabrir o llen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uelos · piscinas · pavimentos · epoxi · poliuretano · impermeabilización · antideslizante · puesta en servici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s y piscinas: dos aplicaciones distintas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. En la ciudad, el administrador de una comunidad pide presupuesto para dos trabajos del mismo edificio: el garaje, con cuarenta plazas y tránsito diario, y la piscina comunitaria de 8 × 4 m, que se vacía cada temporada. Quiere «la misma pintura para todo, que así sale más barato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araje tiene una losa de hormigón con zonas reparadas y una rampa de acceso. La piscina es de hormigón, está revestida con una pintura azul desconocida y presenta una junta abierta en el encuentro con la playa. El administrador pide precio y plazo antes de que nadie haya mirado el sopor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s y piscinas: dos aplicaciones distintas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un sistema de suelo de un sistema de piscina; comprobar soporte, humedad y compatibilidad antes de recomendar; ordenar la preparación, la aplicación y la puesta en servicio; y decidir qué casos deben escalarse a dirección técnica o al fabrica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 consta en la norma, la ficha técnica o la etiqueta c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s y piscinas: dos aplicaciones distintas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 método razonado; no es, por sí solo, una política de Pinturas Especializad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 pendiente: sistemas, garantías, firmas, mediciones y plazos que debe confirmar dirección técn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 didáctico: las situaciones marcadas como ficticias sirven para practicar; no son datos de la empres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s y piscinas: dos aplicaciones distintas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 interna pend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método general de las decisiones que corresponden a Pinturas Especializadas. Antes de aplicar un umbral, un importe o una facultad, confirma con dirección: Los sistemas de suelo y de piscina del catálogo, con sus fichas y campos de aplicación vigent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elos y piscinas: dos aplicaciones distintas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riterios de garantía: duración, exclusiones y quién asume cada parte. Quién firma la puesta en servicio y con qué comprobaciones queda registrada. Los criterios de medición, remates y valoración de los trabajos. El protocolo de vaciado y llenado de piscinas en comunidades, con nivel freático y segur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79082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valida un parche de prueba y con qué umbral de adherencia o compatibilid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Dos problemas que solo comparten la palabra pinta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uelo y una piscina comparten la palabra «pintar» y casi nada más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abaja con el aire por encima: recibe tránsito, abrasión, impactos, neumáticos, carros y limpieza con productos que pueden ser agresivos. Su película seca y cura al aire, y su puesta en servicio consiste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 a abr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 pas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Dos problemas que solo comparten la palabra pinta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rabaja con agua por los dos lados: el vaso contiene agua tratada de forma continua y, si no es estanco, la humedad y la presión buscan salida. La película no solo debe secar: deb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 sumerg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n blanquear, ampollar ni despegar, y resistir cloro, pH, algicidas y ciclos de llenado y vaciado. Su puesta en servici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, equilibrar el agua y es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plazo de primera inmersió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Dos problemas que solo comparten la palabra pinta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ahí salen tres diferencias que ordenan la lección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un pavimento epoxi o de poliuretano no es automáticamente apto para inmersión, y un revestimiento de piscina no resiste el tránsito ni la abrasión de un garaj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suelo exige una losa curada, cohesionada y seca; el vaso exige estanqueidad, juntas y encuentros saneados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 en servi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suelo se reabre cuando la ficha lo autoriza; la piscina se llena y se baña cuando la ficha lo autoriza, y no an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Dos problemas que solo comparten la palabra pinta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aptitud para inmersión, el espesor y los plazos los declara la ficha del sistema concreto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 de parti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uponer que «pintura resistente» significa lo mismo en los dos casos. Una misma palabra comercial puede esconder productos con prestaciones opuest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Dos problemas que solo comparten la palabra pintar]]></a:t>
            </a:r>
          </a:p>
        </p:txBody>
      </p:sp>
      <p:pic>
        <p:nvPicPr>
          <p:cNvPr id="3" name="" descr="Comparación entre un suelo expuesto al tránsito y una piscina sumergida en agua tratada.">
            <a:hlinkClick r:id="rId3" tooltip="Comparación entre un suelo expuesto al tránsito y una piscina sumergida en agua tratad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523875" y="1257300"/>
            <a:ext cx="80962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mismo gesto de pintar, dos exposiciones que no admiten el mismo sistem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suelos-y-piscinas-dos-aplicaciones-distin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1 · Dos problemas que solo comparten la palabra pint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ide «la misma pintura» para el garaje comunitario y para el vaso de la piscina. ¿Cuál es la respuest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sar la misma si es un producto de alta resist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on sistemas distintos: cambian exposición, soporte y puesta en serv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intar primero la piscina y aprovechar el sobrante en el garaj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egir la más barata y compensar con más man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uelos: el soporte manda antes que el product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suelo, buena parte del resultado se decide antes de abrir el bote. El soporte no se elige por el color ni por el uso previsto: se comprueba. Los habituales son cin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mig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revisan curado, humedad, lechada superficial, coqueras, fisuras y restos de desmoldeante. Un hormigón nuevo sigue soltando vapor durante semanas; la ficha fija el límite y el método aceptad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uelos: el soporte manda antes que el product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tero y sole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lasifican por UNE-EN 13813 según resistencia a compresión (C), a flexión (F) y al desgaste (A). Además de la clase hay que comprobar espesor, sonido hueco y cohesión: una solera que se deshace no se salva con impri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146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146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nivela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uy liso y cómodo de pintar, pero exige adherencia y humedad dentro de rango. El polvo superficial y las lechadas impiden que la imprimación agar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uelos: el soporte manda antes que el product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de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mportan estabilidad, humedad, clavos, juntas y movimiento. Pide sistemas flexibles; un mortero rígido se agrieta con el u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mprueban óxido, galvanizado, aceites y adherencia. Habitualmente necesita imprimación epoxi y un sistema compatible con la flexión de la chap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uelos: el soporte manda antes que el product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umedad no se estima con la mano. Se mide en varios puntos con film de plástico, higrómetro o carburo cálcico, se anota el método y se compara con el límite de la ficha; no hay un umbral universal. La cohesión se comprueba con rayado o golpeo y, cuando el proyecto lo pide, con un ensayo de tracción (UNE-EN 1542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vender hay que saber qué hay debajo: una pintura vieja, un mortero reparado, una losa con barrera de vapor o sin ell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brir una cala y mirar las capas; es más barato que descubrir el problema con el suelo pinta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Suelos: el soporte manda antes que el producto]]></a:t>
            </a:r>
          </a:p>
        </p:txBody>
      </p:sp>
      <p:pic>
        <p:nvPicPr>
          <p:cNvPr id="3" name="" descr="Matriz de cinco soportes de suelo con lo que se comprueba en cada uno y el riesgo si falla.">
            <a:hlinkClick r:id="rId3" tooltip="Matriz de cinco soportes de suelo con lo que se comprueba en cada uno y el riesgo si fall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inco soportes, cinco comprobaciones: la imprimación no sustituye un soporte san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suelos-y-piscinas-dos-aplicaciones-distin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2 · Suelos: el soporte manda antes que el produc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olera de mortero que se deshace al rascarla se puede pintar si se aplica una imprimación de alta penet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stema de un suelo es una cadena, no un bote: preparación, imprimación, capa o capas y acabado. Cambiar una pieza cambia el resultado y puede romper la garantía del fabrica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24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286000"/>
            <a:ext cx="786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poxi bicomponent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lta resistencia mecánica y química, rígido y de buena adherencia. No es estable a la luz ultravioleta: amarillea y tiza, por lo que en exterior se protege con un acabado de poliuretano. Como orden de magnitud, una pintura epoxi ronda los 300-500 µm y un mortero autonivelante los 1-3 mm; el espesor real lo fija la fich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ureta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ás flexible y resistente a UV, con buena abrasión y menor resistencia química que el epoxi. Es habitual en terrazas, rampas y aparcamientos exteriores. El poliuretano-cemento es otra familia, con su propia fi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ílico de pavim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usos ligeros; no se propone para tránsito intenso, neumáticos o químico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desliz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consigue espolvoreando árido —cuarzo o corindón— o añadiendo un aditivo, y la clase no se inventa. Las clases R9 a R13 del método de plano inclinado y el valor PTV del péndulo (UNE-EN 13036-4) son escalas distintas y no se convierten a ojo. El CTE DB-SUA 1 exige una clase de resbaladicidad en suelos de uso público; la clase se declara para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 ejec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on su árido y su acabado, no para el bo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líneas de plaza, flechas, pasos peatonales, bandas en rampa— se hace con pintura compatible y sin reducir la clase antideslizante.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p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lee en la ficha: distingue paso peatonal, vehículos y contacto químico. Muchos sistemas 2K admiten peatones a las 24 h y vehículos a los 7 días, pero el frío, la humedad y el espesor alargan el plazo. Abrir antes por conveniencia es la forma más rápida de arruinar un suelo recién hech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]]></a:t>
            </a:r>
          </a:p>
        </p:txBody>
      </p:sp>
      <p:pic>
        <p:nvPicPr>
          <p:cNvPr id="3" name="" descr="Secuencia de seis pasos para ejecutar un sistema de pavimento, desde la comprobación del soporte hasta la reapertura.">
            <a:hlinkClick r:id="rId3" tooltip="Secuencia de seis pasos para ejecutar un sistema de pavimento, desde la comprobación del soporte hasta la reapertur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38450" y="1257300"/>
            <a:ext cx="34671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suelo se prueba, se prepara, se aplica y se cura: la reapertura también es parte del sistem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suelos-y-piscinas-dos-aplicaciones-distin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Comprobar antes de abrir al tránsit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ecto uniforme, sin piel, ampollas ni zonas pegajos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Comprobar antes de abrir al tránsit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eza al tacto y al rayado según la ficha del product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Comprobar antes de abrir al tránsit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herencia comprobada en una zona testigo y anota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Comprobar antes de abrir al tránsit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deslizante presente y clase declarada para el sistem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Suelos: sistema, espesor, deslizamiento y reapertura · Comprobar antes de abrir al tránsit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 colocada y accesos cerrados hasta la hora previs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3 · Suelos: sistema, espesor, deslizamiento y reapertu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áctica de un suelo de resina según sea correcta o incorr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rrec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correc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edir la humedad en varios puntos y anotar el métod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ntar sobre una solera que se deshace al rascarla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Usar epoxi con acabado de poliuretano en exterio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brir el garaje a los coches al día siguiente porque seca ráp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Declarar la clase antideslizante del sistema ejecu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Añadir arena a ojo para que el suelo no resba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iscina se proyecta como un vaso estanco, no como una pared pintada. El revestimiento es la última capa de un conjunto que incluye estructura, impermeabilización, juntas, sumideros y tratamiento del agu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2609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o nue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hormigón o la gunita deben curar; la dirección facultativa y la ficha fijan cuándo se puede revestir. Se comprueban pH, humedad, coqueras y geometrí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 primero es identificar el revestimiento existente: pintura de caucho clorado, epoxi, poliéster, gresite o mortero. No todos admiten repintado; hace falta un parche de prueba y comprobar compatibi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5812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rmeabiliz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ortero impermeable bicomponente, resina epoxi o lámina, según el sistema. El revestimiento no tapa una filtración activa: primero se repara el va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195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6195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s y encuentr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Junta de solera-pared, dilataciones, sumideros, skimmers, focos y boquillas. Se sellan con masilla elástica compatible y no se puentean con pintura rígi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gü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jillas y sumideros se desmontan, se limpian y se protegen. La rejilla es un elemento de seguridad: no se pinta salvo indicación de la ficha y se vuelve a montar bi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tibilidad con el agu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loro, pH, bromo, electrólisis salina y algicidas. La ficha declara la resistencia; el agua se equilibra después del curado, no ante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ado y el ll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dos plazos distintos: uno antes de llenar y otro antes del primer baño. Hay fichas que hablan de 7 días para llenar y de dos o tres semanas para bañarse; son ejemplos, no una regla trasladable a otro producto. Se llena despacio, sin chorro directo sobre la película, y se espe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 importa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vaciar una piscina no es un gesto neutro. Con nivel freático alto, el vaso vacío puede sufrir empujes y fisurarse. El vaciado y la comprobación estructural los decide la dirección técnic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]]></a:t>
            </a:r>
          </a:p>
        </p:txBody>
      </p:sp>
      <p:pic>
        <p:nvPicPr>
          <p:cNvPr id="3" name="" descr="Matriz de cinco elementos de una piscina con lo que se comprueba y lo que ocurre si falla.">
            <a:hlinkClick r:id="rId3" tooltip="Matriz de cinco elementos de una piscina con lo que se comprueba y lo que ocurre si fall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71750" y="1257300"/>
            <a:ext cx="400050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revestimiento no compensa una junta abierta, un sumidero mal sellado o un vaso que filtr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suelos-y-piscinas-dos-aplicaciones-distin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Puesta en servicio de una piscin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r curado y limpieza; retirar restos y proteccion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Puesta en servicio de una piscin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despacio, sin chorro directo sobre la películ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Puesta en servicio de una piscin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justar pH y desinfectante según el tratamiento previsto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Puesta en servicio de una piscin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r el plazo de primera inmersión que fije la fich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Piscinas: vaso estanco, juntas vivas y agua tratada · Puesta en servicio de una piscin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 llenado, parámetros y fecha de apertur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4 · Piscinas: vaso estanco, juntas vivas y agua tra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elemento de la piscina con la comprobación o medida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Vaso nue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form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Junta de dilat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umider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ectrólisis salin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imer ba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arche de compatibilidad con el revestimiento viej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asilla elástica compati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jilla, sellado y pend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sistencia declarada en la fich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lazo de la ficha tras el llen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9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Curado y humedad antes de revestir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iagnóstico y comprobaciones antes de vende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esupuestar, se comprueba. Vender sin diagnóstico traslada el riesgo al cliente y a la garantía, y convierte cualquier defecto posterior en una discu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n el suelo se mide y se registra; en la piscina se busca como fuga: manchas, eflorescencias, pérdida de nivel, juntas abiertas. Una losa que suelta vapor o un vaso con filtración no se tapan con pintur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iagnóstico y comprobaciones antes de vende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s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ayado, golpeo y, si procede, tracción. Capas débiles, lechada, mortero deshecho o pintura vieja mal adherida se sanean antes de aplicar el sistem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ur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mapean y se distinguen las capilares de las estructurales, y las activas de las estabilizadas. Una fisura activa no se rellena con un producto rígido: se resuelve con junta elástica o reparación estructural, y la decisión es de dirección técnic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iagnóstico y comprobaciones antes de vende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s de desmoldeante, aceites, ceras o silicon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mpiden la adherencia aunque la superficie parezca limpia. Se desengrasa, se lija y se comprueba con una prueba de agua: si el agua se abre en gotas, hay contamina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ciones prev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Morteros distintos, parches, pinturas superpuestas. La compatibilidad no se supone: se prueb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iagnóstico y comprobaciones antes de vende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e de prueb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 la prueba más barata: alrededor de 1 m² con el sistema completo, curado y comprobado. En piscina, si la ficha lo prevé, se añade una probeta sumergida. Se anota qué se probó, dónde y con qué resultado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Diagnóstico y comprobaciones antes de vender]]></a:t>
            </a:r>
          </a:p>
        </p:txBody>
      </p:sp>
      <p:pic>
        <p:nvPicPr>
          <p:cNvPr id="3" name="" descr="Cuatro tarjetas de comprobaciones previas: humedad, cohesión, fisuras y compatibilidad.">
            <a:hlinkClick r:id="rId3" tooltip="Cuatro tarjetas de comprobaciones previas: humedad, cohesión, fisuras y compatibilidad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847725" y="1257300"/>
            <a:ext cx="74390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uatro comprobaciones que evitan presupuestar sobre una suposició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suelos-y-piscinas-dos-aplicaciones-distin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 · Diagnóstico y comprobaciones antes de vend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vender se comprueba la ___ del soporte, su ___ y la presencia de ___. En una reforma, un ___ de prueba indica si el sistema nuevo aguanta el antiguo. Las ___ de dilatación se respetan y se sellan con masilla elástica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rrores se repiten porque cada uno ahorra un paso. La factura llega después, y casi siempre la paga el cliente o la garantí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19526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 un suelo húme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vapor empuja la película: ampollas, zonas blandas y despegue. Se mide, se espera y se ventila; la prisa no sustituye al sec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9085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99085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 esmalte en vez de un sistema epox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esmalte es blando para el tránsito: se raya, se marca con neumáticos y se levanta con disolventes. No es un pavimento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la piscina antes del cur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agua ataca una película que aún no ha desarrollado sus propiedades: blanqueo, ampollas y despegue. Repararlo exige vaciar y repin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r las ju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pintura rígida puentea la junta, se agrieta y deja entrar agua. La junta se respeta y se sella con masilla elás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 dur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os años dependen del sistema, del soporte, de la ejecución, del uso y del mantenimiento. Se promete el sistema y las condiciones, no una cifra inventada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r el antideslizante en rampas y zonas mojad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resbalón es un riesgo inmediato; la clase se declara y se comprueba en el sistema ejecu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 fabricantes sin compatibilidad declar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Imprimación de uno y acabado de otro pueden no agarrar; la ficha y el parche lo confirm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 verific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mayoría de estos fallos se evitan con una comprobación previa y una ficha leída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 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jar por escrito qué se ha comprobado y qué queda fuera del alcance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Errores frecuentes y su consecuencia]]></a:t>
            </a:r>
          </a:p>
        </p:txBody>
      </p:sp>
      <p:pic>
        <p:nvPicPr>
          <p:cNvPr id="3" name="" descr="Matriz de errores frecuentes en suelos y piscinas con su consecuencia y la forma de evitarlos.">
            <a:hlinkClick r:id="rId3" tooltip="Matriz de errores frecuentes en suelos y piscinas con su consecuencia y la forma de evitarlo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62200" y="1257300"/>
            <a:ext cx="44196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da atajo tiene una consecuencia concreta; casi todas se evitan antes de pint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suelos-y-piscinas-dos-aplicaciones-distinta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 · Errores frecuentes y su con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frases de una obr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losa parece seca; pintamos y si sale una ampolla ya veremos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Vamos a medir la humedad en varios puntos y anotar el métod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Para el garaje basta un esmalte sintético, que es más barato.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05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La piscina se llena mañana, aunque la ficha pida más curado.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67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La junta del vaso la sellamos con masilla elástica compatible.»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«Prometemos diez años de garantía y así cerramos el presupuesto.»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, seguridad y escalad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casos que no se resuelven en el mostrador ni con buena voluntad. Una fisura que atraviesa el vaso y filtra de forma continua, una humedad ascendente, un revestimiento desconocido o una piscina de uso público superan la decisión de tiend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, seguridad y escalad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 escal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A dirección técnica o al fabricante, según el caso: fisuras estructurales o activas; filtraciones que no cesan; humedad sin origen claro; revestimientos antiguos sin identificar; exposición química industrial; piscinas públicas, con los criterios técnico-sanitarios que les aplican; y vaciados con nivel freático alto o riesgo para la estructura. También cuando el cliente pide una garantía por escrito o un plazo que depende de tercero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, seguridad y escalad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asume qué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fabricante declara el sistema, sus límites y su compatibilidad. La dirección técnica valida la solución, las reparaciones estructurales y la puesta en servicio. El aplicador responde de la ejecución. La propiedad mantiene y trata el agua. La tienda asesora y vende; no certifica la obra ni firma una garantía que no control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ndientes y evacuación de agua, rejillas y sumideros, señalización, accesos y protección durante la obra. En una comunidad hay vecinos, vehículos y niños: el plan de cierre y reapertura forma parte del trabaj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Límites, seguridad y escalad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 y remat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Bordes, playa, rejillas, juntas y encuentros se miden y se presupuestan; no se improvisan ni se regalan para cerrar el precio. Los criterios concretos están pendientes de validación inter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arant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es un número que se dice en el mostrador: es un compromiso con condiciones, exclusiones y responsable identificado. Hasta que dirección técnica lo fije, se explica el sistema y se evita prometer año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7 · Límites, seguridad y escal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casos obliga a escalar antes de presupues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garaje con una mancha de aceite superfici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piscina comunitaria con una fisura que atraviesa el vaso y filtra de forma continu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terraza que quiere cambiar de colo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cliente que pregunta cuántas manos lleva el producto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jemplo resuelto: el garaje y la piscina de la comunidad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mos al supuesto didáctico del administrador del centro. Son dos trabajos del mismo edificio, pero se resuelven por separ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h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d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mig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que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pox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bric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b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jemplo resuelto: el garaje y la piscina de la comunidad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desliz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ti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pertu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at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hí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desliz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pertura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jemplo resuelto: el garaje y la piscina de la comunidad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c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tar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×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á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i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c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zu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y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d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c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á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tibl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jemplo resuelto: el garaje y la piscina de la comunidad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sti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rmeabi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st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r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ñ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li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lo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H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ró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n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t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stimi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tibilidad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rsión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Ejemplo resuelto: el garaje y la piscina de la comunidad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hac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No se lleva el sobrante del garaje a la piscina, no se promete «la misma pintura para todo», no se da un plazo de llenado antes de leer la ficha y no se firma una garantía de años. El presupuesto separa los dos sistemas, las comprobaciones y los remates, y deja por escrito qué queda pendiente de dirección técnica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8 · Ejemplo resuelto: el garaje y la piscina de la comun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ejemplo, el sobrante del sistema epoxi del garaje se puede usar para el vaso de la piscina porque ambos son hormig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comparativa suelo / pis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bre antes de presupuestar y se completa con la ficha de cada sistema. Cada fila separa lo que se comprueba de lo que queda pendiente de confirmar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comparativa suelo / pis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 didáctico. Sistemas, garantías, firmas y mediciones deben validarse con dirección técnica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85975"/>
                <a:gridCol w="2057400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 y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pos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ánsito, abrasión, impacto y lim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rsión, cloro, pH y ciclos de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so real y ficha del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op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migón, mortero, autonivelante, madera o me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migón, gunita, gresite o pintura prev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hesión y compat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85975"/>
                <a:gridCol w="2057400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 y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a curada y humedad residual me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so saneado y sin fuga ac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étodo, puntos y límite de fi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pa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anallado, fresado, desengrase y aspir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ciado, lavado, reparación y ju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restos de desmoldeante ni capas floj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85975"/>
                <a:gridCol w="2057400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 y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poxi o poliuretano, con impri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ermeabilización y revestimiento compat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ena completa del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s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entativo: 300-500 µm; 1-3 mm en mort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e la ficha para inmer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reduce por presupue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480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85975"/>
                <a:gridCol w="2057400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 y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liz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ase R o PTV en rampas y zonas moj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de y playa; clase del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sayo y clase declarada, no esti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cuentros y dilat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so, sumideros, focos y boquill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silla elástica compat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esta en serv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apertura peatonal o rod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enado y primer b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lazos de la ficha, no del calend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085975"/>
                <a:gridCol w="2057400"/>
                <a:gridCol w="20574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spe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mprobación y lími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rant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, ejecución y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, ejecución, agua y manten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ién firma y con qué exclusiones: pend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 de trabajo: ficha comparativa suelo / pis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9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usar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fila no se puede completar, se escribe «pendiente» y se explica qué falta. Un presupuesto sobre suposiciones es más caro que una comprobación previa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aplicación y exig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9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e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ánsito, abrasión y lim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mersión y agua tra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pox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 resistencia mecánica y quím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liuret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lexibilidad y resistencia U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E-EN 13036-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éndulo de resistencia al desliza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E-EN 1671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stemas de agua de piscinas domést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Memoria: aplicación y exigenc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suelos-y-piscinas-dos-aplicaciones-distinta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mbia entre un suelo y una piscina?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sición, soporte, sistema y puesta en servicio. No se intercambian criterios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comprueba antes de pintar un suelo?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, cohesión, fisuras, restos y compatibilidad con lo que haya debajo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declara el antideslizante?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la clase del sistema ejecutado, con ensayo o ficha; no por el árido añadido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llena una piscina?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ficha del sistema lo autoriza, después del curado y con el agua equilibrada.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no se promete en el mostrador?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aso activo · Tarjetas de repaso rápido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 de duración ni una garantía que dependa de la ejecución, del uso o de terceros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distingues suelo de piscina?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8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5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¿distingues suelo de piscina?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9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Puedes separar las dos exposiciones, comprobar el soporte, elegir el sistema con la ficha y fijar la puesta en servicio sin prometer de má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os apartados 1 a 4. El error más frecuente es trasladar el sistema, el espesor o los plazos de una aplicación a la otra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0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uelo y una piscina se separan con tres pregunt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ex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ienen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o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hay debajo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pone en 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sistema. El suelo trabaja al aire, con tránsito y limpieza; la piscina trabaja sumergida, con agua tratada y juntas vivas. No se intercambian productos, espesores ni plazos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1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uelos, el soporte manda: hormigón curado, morteros cohesionados, madera estable o metal limpio. La humedad se mide, la cohesión se comprueba y la fisura se diagnostica. El sistema epoxi o de poliuretano se elige con su ficha, se aplica con su espesor y se declara su clase antideslizante. La reapertura la autoriza la ficha, no la agenda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2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iscinas, el vaso debe ser estanco antes de revestir. Se identifican las juntas, los sumideros y el revestimiento anterior; se comprueba la compatibilidad con un parche y se respetan los dos plazos: curado antes de llenar y espera antes del primer baño. El agua se equilibra después, no an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fina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elige con la ficha, se comprueba antes de vender y se pone en servicio cuando el sistema lo 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rometer años o garantías que dependen de la ejecución y del uso no es asesorar: es trasladar un riesgo que no se controla.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3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813, morteros de pavimento y soleras: clasificación y requisitos (AENOR/UNE, consulta 2026-10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3036-4, características superficiales de carreteras y aeropistas: método del péndulo para la resistencia al deslizamiento (AENOR/UNE, consulta 2026-10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-EN 16713, piscinas domésticas: sistemas de agua, filtración, circulación y tratamiento (AENOR/UNE, consulta 2026-10).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suelos-y-piscinas-dos-aplicaciones-distintas"/>
              </a:rPr>
              <a:t><![CDATA[Suelos y piscinas: dos aplicaciones distint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4 / 9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s técnicas de los fabricantes del catálogo de Pinturas Especializadas: sistemas, espesores, curado, llenado y primera inmersión (consulta 2026-10)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2026-10-31T04:43:23Z</dcterms:created>
  <dcterms:modified xsi:type="dcterms:W3CDTF">2026-10-31T04:43:23Z</dcterms:modified>
  <dc:title>Suelos y piscinas: dos aplicaciones distintas</dc:title>
  <dc:description>Presentación editable del OA «Suelos y piscinas: dos aplicaciones distintas». Enlace: https://pinturasespecializadas.lumbre.lat/object/suelos-y-piscinas-dos-aplicaciones-distintas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