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slides/slide130.xml" ContentType="application/vnd.openxmlformats-officedocument.presentationml.slide+xml"/>
  <Override PartName="/ppt/notesSlides/notesSlide1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presProps" Target="presProps.xml"/>
  <Relationship Id="rId134" Type="http://schemas.openxmlformats.org/officeDocument/2006/relationships/viewProps" Target="viewProps.xml"/>
  <Relationship Id="rId1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8-O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posición: la decisión se toma antes de enviar la petición, no cuando el hueco de la estantería ya está delante.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reposición mediante PBA»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reposición mediante PBA»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reposición mediante PBA»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reposición mediante PBA»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licitar reposición mediante PBA» (6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una petición de reposición» (2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una petición de reposición» (3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una petición de reposición» (4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una petición de reposición» (5 de 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Para qué sirve una petición de reposición» (6 de 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line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ínea temporal de una reposición con ocho tramos: señal, comprobar disponible, decidir referencia, decidir cantidad, registrar y enviar, confirmar, seguir estados y cerrar recepción, con los tramos del PBA marcados como bloqu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hueco en estantería a la petición cerrada. Los tramos de registro en el PBA, aprobación y plazo están marcados como bloqueados: su forma concreta depende del flujo real pendiente de validación (§5.3). Todo lo demás es criterio y control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línea temporal de una reposición»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línea temporal de una reposición»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línea temporal de una reposición» (4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cidir qué repone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Partir de la señal, no d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balda de esmalte al agua quedan cuatro envases de un formato. La señal no es el hueco: es el disponible registrado. Anoto referencia y formato tal como figuran en el catálogo y voy a comprobar el dato antes de escrib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Reconciliar físico, registrado y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to simulado: existencia registrada 9, unidades reservadas o comprometidas 4, existencia física visible 4. El disponible es 9 menos 4 = 5, no 4. Ese número, no el de la balda, es el que decide (JUL-C08-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Mirar si ya hay algo en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edir, reviso peticiones pendientes y transferencias en tránsito (JUL-C08-O02 y JUL-C08-O03). En el supuesto hay 6 botes de esa referencia ya solicitados hace dos días. Pedir de nuevo sería duplicar: el hueco no es falta de petición, es falta de cierre de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Fijar referencia, formato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o la referencia exacta, el formato (cuatro litros) y el acabado (mate) y lo contrasto con la etiqueta del envase que tengo delante. Si hubiera dos referencias parecidas, no elijo por el color del envase: la duda se resuelve con el catálogo, no con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scartar lo que no es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o si el hueco procede de una salida anómala (una diferencia de inventario, una merma, un error de ubicación). Si es eso, lo que toca es recuento e investigación (JUL-C08-O06), no reponer: reponer sobre un descuadre escond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cidir qué reponer (supuesto didáctico, referenci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jar escrit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ultado del supuesto: no se abre petición nueva para esa referencia. Se anota «en tránsito 6 unidades; revisar por qué la petición anterior no ha cerrado». Aquí termina la parte enseñable; el siguiente tramo, registrar o anular en el PBA, está bloqueado hasta validar el flujo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cidir cuánto repone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nt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rva de decisión de la cantidad de reposición: consumo previsto más margen menos disponible menos en tránsito, con la zona del pedido ilimitado y del por si acaso señaladas y un ejemplo de redondeo al formato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rva de criterio para decidir cuánto. Los datos del ejemplo son un supuesto didáctico ficticio: 18 de consumo previsto, 4 de margen, 7 de disponible y 3 en tránsito dan 12 unidades. La casa no fija aquí ningún umbral real: esos valores son una dependencia intern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cidir cuánto repone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cidir cuánto repone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Decidir cuánto repone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enviar y confirmar» (2 de 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enviar y confirmar» (3 de 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enviar y confirmar» (4 de 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enviar y confirmar» (5 de 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Registrar, enviar y confirmar» (6 de 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asos bloqueados y qué haría falta para desbloquearlo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rregir una petición equivoca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corregir según el caso y el estad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corregir según el caso y el estad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corregir según el caso y el estado de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t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estados del seguimiento de una reposición: registrada y pendiente, en tránsito, recibido, parcial y corregida, con lo que se puede afirmar y lo que no en cada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uatro estados del seguimiento y la bifurcación parcial. Lo que significa cada estado es general; dónde se ve y cómo se cambia en el PBA es una dependencia interna pendiente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Recordar qué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tición del supuesto pedía 12 botes de 4 l de una referencia ficticia, con fecha y responsable anotados. Ese número es el que hay que contrastar, no el palé que tienes delante: si no recuerdas lo pedido, no puedes detectar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tejar y contar en la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o la recepción de JUL-C08-O05: cotejo referencia contra petición, cuento bultos y unidades y reviso el estado. Entran 8 botes de la referencia pedida y ningún otro. La cantidad no coincide: es una reposición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No cerrar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rror típico es dar por buena la entrada porque «algo ha venido». Registro 8 recibidos y 4 pendientes, con fecha, y dejo la petición en estado parcial hasta cerrar el resto o decidir que no va a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Reajustar el disponible y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sponible sube 8 unidades, no 12. Mientras el resto no entre, la referencia no se ofrece con seguridad para un pedido grande: se atiende lo que permite el número real (JUL-C08-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cidir el siguiente paso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edir de nuevo compruebo lo en tránsito. Si los 4 que faltan siguen pedidos, no abro una segunda petición: espero y sigo. Si la diferencia es una falta de envío ya cerrada, abro una línea nueva con la cantidad justificada. El canal y el plazo con que esto se hace en el PBA están bloqu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posición llega parcia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jar constancia para el re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o el caso en el seguimiento de la tienda para el recuento (JUL-C08-O06): una entrada parcial explica el descuadre entre lo que se pidió y lo que hay. Si más adelante hay que ajustar datos, eso exige la autorización que la casa tenga definida, no una correc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abrir petición nueva: el disponible es 5 y hay 6 unidades en tránsito; lo que procede es seguir y cerrar la petic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sponible es 9 menos 4 = 5 y hay 6 unidades ya pedidas, así que la falta no es de petición sino de cierre: abrir otra sería duplicar. Ajustar el registrado por tu cuenta está fuera de lugar; la transferencia puede ser una alternativa, pero se solicita y registra como transferencia (JUL-C08-O02), no se hace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3 y 8 y el ejemplo resuelto 1 de este objeto; el cálculo de disponible remite a JUL-C08-O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8 + 4 = 22 necesarios; 22 menos 7 disponibles = 15; 15 menos 3 en tránsito = 12 botes. Al redondear al formato que existe (cajas de 6), 12 botes son exactamente 2 cajas. Si en tránsito fueran 0, la petición sería de 15 y el redondeo a caja obligaría a decidir entre 12 y 18 con una justificación explí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a estructura de cálculo que la figura de decisión de cantidad y la sección 4; los valores son un supuesto ficticio, no umbrales de la casa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suficiente. El hueco de la balda es una señal que hay que acreditar: disponible registrado, unidades comprometidas, petición anterior sin cerrar y en tránsito. Sin comprobar esos datos, la petición puede ser duplicada o puede cubrir un descuadre de inventario que no es falta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señales de la sección 3 y la lista de errores frecuent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ndiente · tránsito · recibido ·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ndiente, en tránsito, recibido y parcial. El parcial no es un recibido a medias «con suerte»: es una diferencia que queda registrada y que no cierra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de estados y tabla de seguimiento de la sección 8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lega una referencia parecida pero no la que tú querías, o un acabado distinto, y la diferencia se detecta en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tición ambigua no suele fallar en estruendo: falla en silencio. En el almacén eligen lo que más se parece a lo que han leído y tú te encuentras, en la recepción, con un satinado en lugar de un mate o con un formato distinto al que ibas a vender. Entonces hay que aislar, registrar la diferencia de identidad y abrir la corrección, con los días de hueco que eso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viene elegir esta opción porque la ambigüedad se resuelve con una interpretación en el origen, y esa interpretación no te pertenece. La opción 3 es una tentación: describe una validación automática que no podemos afirmar, porque el comportamiento real del PBA es justamente el tramo bloqu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5 (contenido mínimo de una petición inequívoca) y el límite del §7 sobre el parecido de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igo que está solicitado y que le confirmo en cuanto entre, sin da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edes afirmar que está solicitado, no cuándo entra: el plazo de entrega es un dato pendiente de validación y «suele llegar al día siguiente» es lo que refiere un empleado, no una garantía (§2.1). La opción 4 también es falsa: sí sabes algo, tienes la petición registrada y puedes seguir su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5 (qué puedes confirmar tú y qué depende de la casa) y la tabla de estados de la sección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spuesta con confianz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té las tres cajas que estaban pedidas la semana pasada y así no dupli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es un pedido ilimitado decidido por la vista de la balda y sin tope físico. La 3 pide por parecido, lo que el plan §7 prohíbe expresamente. La 4 es el «por si acaso»: un margen sin justificación. La 2 (restar lo en tránsito) y la 5 (fecha y responsable) son los controles corr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estructura de la cantidad) y lista de errores frecuent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ulté el disponible registrado antes de escribir la cantidad. · Puse la referencia completa y el acabado mate. · Resté las unidades que ya estaban pedidas. · La balda estaba floja, así que pedí un palé para dos meses. · Me pareció que se vende mucho y con eso me bastó. · Prometí la entrega al cliente para mañana sin tener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señales que acreditan frente a señales que solo sugieren), sección 4 (restar en tránsito) y sección 5 (no prometer un plaz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ctar la señal y comprobar el disponible registrado → Fijar la referencia exacta con su formato y acabado → Calcular la cantidad restando disponible y en tránsito → Registrar la petición con referencia, cantidad, destino y fecha → Seguir el estado: pendiente, en tránsito, recibido o parcial → Cerrar en la recepción: contar, cotejar y registrar la diferencia si l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señal acreditada con el dato, después la identidad del producto, luego la cantidad, después dejarla escrita y registrada, seguir su estado y cerrar con el cotejo en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la línea temporal de ocho tramos de la sección 2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rdenar la secuencia»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ponible 5 y 6 unidades pedidas hace dos días → No abrir petición: seguir y cerrar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tación de 9 a la semana, disponible 7, sin nada en tránsito → Pedir la cantidad que cubra el periodo con margen jus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ferencia de la balda no coincide con la de la petición → Diferencia de identidad: aislar y registrar en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an 8 de los 12 botes pedidos → Estado parcial: la petición sigue abierta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cliente pregunta una referencia que no está → Registrar la consulta y esperar a que se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escuadre del recuento no se explica con las salidas → Investigar el recuento antes de re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eja sale de las secciones 3, 7 y 8 y de los dos ejemplos resuelto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lacionar»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rastar la referencia completa con la etiqueta → Decidi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tar las unidades que están en tránsito → Decidir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gistrar que han entrado 8 de 12 y dejar la petición abierta → Segui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probar el disponible registrado, no el de la balda → Decidi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Justificar el margen de seguridad en una frase → Decidir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erificar que una petición pendiente no se ha duplicado → Segui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ramos corresponden a las secciones 3, 4 y 8 de este objeto y a su línea tem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olicitar-reposicion-mediante-pb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Clasificar»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criterio de reposición · Memoria: estado de la petición y lo que puedes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criterio de reposición · Memoria: estado de la petición y lo que puedes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cido primero, el qué o el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é: referencia, formato y acabado. Una cantidad perfecta sobre una referencia equivocada sigue siendo un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alta un hueco en la balda o falta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n cosas distintas. El disponible es registrado menos comprometido; el hueco de la balda no acredita nad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érmino del cálculo se olvida casi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tar las unidades ya pedidas o en tránsito. Sin eso, la petición se du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redondeo un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formato en que se sirve la referencia, nunca al número redondo que apetece. Y la decisión se puede explicar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uedo prometer la entreg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plazo real es un dato pendiente de validación; ofrece confirmación al entrar, no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ierra un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uentas y cotejas en la recepción y registras la diferencia si la había. La mercancía que entra no cierra nad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upuesto didáctico: el disponible registrado de una referencia ficticia es 3, hay 2 reservas, la rotación de las últimas cuatro semanas es de 8 botes por semana y no hay nada en tránsito. La referencia se sirve en cajas de 4. Escribe cuatro frases: qué repones, cuánto pides y por qué, qué le dices al cliente que pregunta por ella hoy, y qué parte del proceso no puedes explicar todavía porque está bloqu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cidir qué y cuánto, y seguir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olicitar-reposicion-mediante-pba]]></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qué y cuánto, y seguir la petición»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cidir qué y cuánto, y seguir la petición» (3 de 3).]]></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59" r:id="rId1"/>
    <p:sldLayoutId id="2482439160" r:id="rId2"/>
    <p:sldLayoutId id="2482439161" r:id="rId3"/>
    <p:sldLayoutId id="24824391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7e32217741af719550773f83ce0bb4df070efe5522893c71.jpg"/>
  <Relationship Id="rId3" Type="http://schemas.openxmlformats.org/officeDocument/2006/relationships/hyperlink" Target="https://pinturasespecializadas.lumbre.lat/object/solicitar-reposicion-mediante-pb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solicitar-reposicion-mediante-pba" TargetMode="External"/>
  <Relationship Id="rId4" Type="http://schemas.openxmlformats.org/officeDocument/2006/relationships/hyperlink" Target="https://pinturasespecializadas.lumbre.lat/object/solicitar-reposicion-mediante-pba"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lineal3.jpg"/>
  <Relationship Id="rId3" Type="http://schemas.openxmlformats.org/officeDocument/2006/relationships/hyperlink" Target="https://pinturasespecializadas.lumbre.lat/object/solicitar-reposicion-mediante-pba" TargetMode="External"/>
  <Relationship Id="rId4" Type="http://schemas.openxmlformats.org/officeDocument/2006/relationships/hyperlink" Target="https://pinturasespecializadas.lumbre.lat/object/solicitar-reposicion-mediante-pb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ntidad6.jpg"/>
  <Relationship Id="rId3" Type="http://schemas.openxmlformats.org/officeDocument/2006/relationships/hyperlink" Target="https://pinturasespecializadas.lumbre.lat/object/solicitar-reposicion-mediante-pba" TargetMode="External"/>
  <Relationship Id="rId4" Type="http://schemas.openxmlformats.org/officeDocument/2006/relationships/hyperlink" Target="https://pinturasespecializadas.lumbre.lat/object/solicitar-reposicion-mediante-pba"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tados14.jpg"/>
  <Relationship Id="rId3" Type="http://schemas.openxmlformats.org/officeDocument/2006/relationships/hyperlink" Target="https://pinturasespecializadas.lumbre.lat/object/solicitar-reposicion-mediante-pba" TargetMode="External"/>
  <Relationship Id="rId4" Type="http://schemas.openxmlformats.org/officeDocument/2006/relationships/hyperlink" Target="https://pinturasespecializadas.lumbre.lat/object/solicitar-reposicion-mediante-pba" TargetMode="External"/>
  <Relationship Id="rId5"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hyperlink" Target="https://pinturasespecializadas.lumbre.lat/object/solicitar-reposicion-mediante-pba" TargetMode="External"/>
  <Relationship Id="rId4"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olicitar-reposicion-mediante-pba" TargetMode="External"/>
  <Relationship Id="rId3" Type="http://schemas.openxmlformats.org/officeDocument/2006/relationships/notesSlide" Target="../notesSlides/notesSlide13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ici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posi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B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olicitar-reposicion-mediante-pb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referencia reponer y en qué cantidad, dejar una petición de reposición al PBA escrita de forma inequívoca, confirmar qué se ha pedido realmente, corregir una petición equivocada y seguir su estado hasta la recepción, declarando bloqueados los pasos del flujo real de PBA que aún no están validados por la ca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petición de reposición al punto de abastecimiento de la empresa: para qué sirve, cómo se decide qué reponer (referencia, formato, disponible y rotación, no la sensación), cómo se decide cuánto (sin pedido ilimitado ni «por si acaso»), qué queda confirmado tras el envío, cómo se corrige un error y cómo se hace el seguimiento en pendiente, en tránsito, recibido o parcial. Incluye dos casos resueltos, tres diagramas de criterio y los pasos del flujo real d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xistencias · reposición · PBA · transferencias · cantidades · seguimiento · referencia · almacé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a:t>
            </a:r>
          </a:p>
        </p:txBody>
      </p:sp>
      <p:pic>
        <p:nvPicPr>
          <p:cNvPr id="3" name="" descr="Portada de la Academia de Pinturas Especializadas con el título del objeto sobre fondo azul y franja ocre, y el código JUL-C08-O04">
            <a:hlinkClick r:id="rId3" tooltip="Portada de la Academia de Pinturas Especializadas con el título del objeto sobre fondo azul y franja ocre, y el código JUL-C08-O04"/>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posición: la decisión se toma antes de enviar la petición, no cuando el hueco de la estantería ya está delante.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reposicion-mediante-pba"/>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ueco en la estantería no es una orden de compra. Una ]]></a:t>
            </a:r>
            <a:r>
              <a:rPr lang="en-US" b="1" strike="noStrike" sz="2100" spc="0" u="none" cap="none">
                <a:solidFill>
                  <a:srgbClr val="1B2438">
                    <a:alpha val="100000"/>
                  </a:srgbClr>
                </a:solidFill>
                <a:latin typeface="Calibri"/>
              </a:rPr>
              <a:t><![CDATA[petición de reposición]]></a:t>
            </a:r>
            <a:r>
              <a:rPr lang="en-US" strike="noStrike" sz="2100" spc="0" u="none" cap="none">
                <a:solidFill>
                  <a:srgbClr val="1B2438">
                    <a:alpha val="100000"/>
                  </a:srgbClr>
                </a:solidFill>
                <a:latin typeface="Calibri"/>
              </a:rPr>
              <a:t><![CDATA[ es la comunicación formal con la que tu tienda pide al ]]></a:t>
            </a:r>
            <a:r>
              <a:rPr lang="en-US" b="1" strike="noStrike" sz="2100" spc="0" u="none" cap="none">
                <a:solidFill>
                  <a:srgbClr val="1B2438">
                    <a:alpha val="100000"/>
                  </a:srgbClr>
                </a:solidFill>
                <a:latin typeface="Calibri"/>
              </a:rPr>
              <a:t><![CDATA[PBA]]></a:t>
            </a:r>
            <a:r>
              <a:rPr lang="en-US" strike="noStrike" sz="2100" spc="0" u="none" cap="none">
                <a:solidFill>
                  <a:srgbClr val="1B2438">
                    <a:alpha val="100000"/>
                  </a:srgbClr>
                </a:solidFill>
                <a:latin typeface="Calibri"/>
              </a:rPr>
              <a:t><![CDATA[, el punto o almacén central de abastecimiento de la empresa, que entre producto que falta. Su calidad se decide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de enviarla, en dos preguntas: ]]></a:t>
            </a:r>
            <a:r>
              <a:rPr lang="en-US" b="1" strike="noStrike" sz="2100" spc="0" u="none" cap="none">
                <a:solidFill>
                  <a:srgbClr val="1B2438">
                    <a:alpha val="100000"/>
                  </a:srgbClr>
                </a:solidFill>
                <a:latin typeface="Calibri"/>
              </a:rPr>
              <a:t><![CDATA[qué referencia exacta]]></a:t>
            </a:r>
            <a:r>
              <a:rPr lang="en-US" strike="noStrike" sz="2100" spc="0" u="none" cap="none">
                <a:solidFill>
                  <a:srgbClr val="1B2438">
                    <a:alpha val="100000"/>
                  </a:srgbClr>
                </a:solidFill>
                <a:latin typeface="Calibri"/>
              </a:rPr>
              <a:t><![CDATA[ hace falta y ]]></a:t>
            </a:r>
            <a:r>
              <a:rPr lang="en-US" b="1"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de verdad. Si la referencia está mal, llega lo que no sirve y el hueco sigue vacío. Si la cantidad está mal, llega de más (dinero parado, stock inmovilizado, sitio que no tienes) o de menos (y en una semana vuelves a pedir lo mism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la parte ]]></a:t>
            </a:r>
            <a:r>
              <a:rPr lang="en-US" b="1" strike="noStrike" sz="2100" spc="0" u="none" cap="none">
                <a:solidFill>
                  <a:srgbClr val="1B2438">
                    <a:alpha val="100000"/>
                  </a:srgbClr>
                </a:solidFill>
                <a:latin typeface="Calibri"/>
              </a:rPr>
              <a:t><![CDATA[generalizable]]></a:t>
            </a:r>
            <a:r>
              <a:rPr lang="en-US" strike="noStrike" sz="2100" spc="0" u="none" cap="none">
                <a:solidFill>
                  <a:srgbClr val="1B2438">
                    <a:alpha val="100000"/>
                  </a:srgbClr>
                </a:solidFill>
                <a:latin typeface="Calibri"/>
              </a:rPr>
              <a:t><![CDATA[ del proceso: el criterio para elegir qué reponer, cómo decidir la cantidad sin caer en el «pido un palé por si acaso», cómo dejar la petición registrada de forma que no se preste a error, qué queda efectivamente confirmado después de enviarla, cómo ]]></a:t>
            </a:r>
            <a:r>
              <a:rPr lang="en-US" b="1" strike="noStrike" sz="2100" spc="0" u="none" cap="none">
                <a:solidFill>
                  <a:srgbClr val="1B2438">
                    <a:alpha val="100000"/>
                  </a:srgbClr>
                </a:solidFill>
                <a:latin typeface="Calibri"/>
              </a:rPr>
              <a:t><![CDATA[corregirla]]></a:t>
            </a:r>
            <a:r>
              <a:rPr lang="en-US" strike="noStrike" sz="2100" spc="0" u="none" cap="none">
                <a:solidFill>
                  <a:srgbClr val="1B2438">
                    <a:alpha val="100000"/>
                  </a:srgbClr>
                </a:solidFill>
                <a:latin typeface="Calibri"/>
              </a:rPr>
              <a:t><![CDATA[ cuando está mal y cómo hacerle ]]></a:t>
            </a:r>
            <a:r>
              <a:rPr lang="en-US" b="1"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hasta que la mercancía entra en la tienda. Para los estados y las cantidades enlazamos con JUL-C08-O01 (existencias físicas, registradas y disponibles), JUL-C08-O02 y JUL-C08-O03 (solicitudes y transferencias entre tiendas) y JUL-C08-O05 (recepción y diferenc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e enseña todavía, y se declara bloqueado, es el ]]></a:t>
            </a:r>
            <a:r>
              <a:rPr lang="en-US" b="1" strike="noStrike" sz="2100" spc="0" u="none" cap="none">
                <a:solidFill>
                  <a:srgbClr val="1B2438">
                    <a:alpha val="100000"/>
                  </a:srgbClr>
                </a:solidFill>
                <a:latin typeface="Calibri"/>
              </a:rPr>
              <a:t><![CDATA[flujo real del PBA]]></a:t>
            </a:r>
            <a:r>
              <a:rPr lang="en-US" strike="noStrike" sz="2100" spc="0" u="none" cap="none">
                <a:solidFill>
                  <a:srgbClr val="1B2438">
                    <a:alpha val="100000"/>
                  </a:srgbClr>
                </a:solidFill>
                <a:latin typeface="Calibri"/>
              </a:rPr>
              <a:t><![CDATA[: sus pantallas y pulsaciones concretas, el canal y el plazo de aprobación y los umbrales mínimos que tiene fijados la casa. El plan conserva «PBA» como denominación aportada por la empresa (§2.1) y avisa de que no se debe inventar fabricante, modelo, pantallas ni botones; por eso en este objeto no aparece ninguna captura, ningún nombre de menú ni ningún plazo como si fueran norma. La sección 6 lista los pasos bloqueados y qué hace falta para desbloquear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0]]></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pone lo que acreditan el disponible y la rotación, no lo que parece que falta.]]></a:t>
            </a:r>
          </a:p>
        </p:txBody>
      </p:sp>
      <p:sp>
        <p:nvSpPr>
          <p:cNvPr id="9" name="" descr=""/>
          <p:cNvSpPr/>
          <p:nvPr/>
        </p:nvSpPr>
        <p:spPr>
          <a:xfrm>
            <a:off x="514350" y="20002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este objeto. La sensación de escasez es una señal, no un dato: primero se comprueba, después se pide y siempre se deja registr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0]]></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t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gir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ntal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ls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cre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B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laz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prob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mbr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íni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pend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licitar reposición mediante PB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0]]></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ost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st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t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endiz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a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ls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ner es ]]></a:t>
            </a:r>
            <a:r>
              <a:rPr lang="en-US" b="1" strike="noStrike" sz="2100" spc="0" u="none" cap="none">
                <a:solidFill>
                  <a:srgbClr val="1B2438">
                    <a:alpha val="100000"/>
                  </a:srgbClr>
                </a:solidFill>
                <a:latin typeface="Calibri"/>
              </a:rPr>
              <a:t><![CDATA[reponer lo que se ha consumido]]></a:t>
            </a:r>
            <a:r>
              <a:rPr lang="en-US" strike="noStrike" sz="2100" spc="0" u="none" cap="none">
                <a:solidFill>
                  <a:srgbClr val="1B2438">
                    <a:alpha val="100000"/>
                  </a:srgbClr>
                </a:solidFill>
                <a:latin typeface="Calibri"/>
              </a:rPr>
              <a:t><![CDATA[: sustituir el producto que salió (vendido, reservado o transferido) para que la tienda pueda seguir atendiendo lo que atiende cada día. Sin petición de reposición no hay entrada futura: hay un hueco, una estantería que se apaga y una venta que no puedes confirmar.]]></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tres gestos que se confunden porque los tres terminan en «entra produ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reposición al PBA]]></a:t>
            </a:r>
            <a:r>
              <a:rPr lang="en-US" strike="noStrike" sz="2100" spc="0" u="none" cap="none">
                <a:solidFill>
                  <a:srgbClr val="1B2438">
                    <a:alpha val="100000"/>
                  </a:srgbClr>
                </a:solidFill>
                <a:latin typeface="Calibri"/>
              </a:rPr>
              <a:t><![CDATA[ pide a la central de abastecimiento un surtido que es responsabilidad de la casa: es el cauce normal cuando lo que falta es referencia de catálog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transferencia entre tiendas]]></a:t>
            </a:r>
            <a:r>
              <a:rPr lang="en-US" strike="noStrike" sz="2100" spc="0" u="none" cap="none">
                <a:solidFill>
                  <a:srgbClr val="1B2438">
                    <a:alpha val="100000"/>
                  </a:srgbClr>
                </a:solidFill>
                <a:latin typeface="Calibri"/>
              </a:rPr>
              <a:t><![CDATA[ (JUL-C08-O02 y JUL-C08-O03) mueve existencias que ya son de la empresa y están en otro centro: es más rápida, pero deja hueco en el sitio de origen.]]></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pedido directo a proveedor]]></a:t>
            </a:r>
            <a:r>
              <a:rPr lang="en-US" strike="noStrike" sz="2100" spc="0" u="none" cap="none">
                <a:solidFill>
                  <a:srgbClr val="1B2438">
                    <a:alpha val="100000"/>
                  </a:srgbClr>
                </a:solidFill>
                <a:latin typeface="Calibri"/>
              </a:rPr>
              <a:t><![CDATA[ no lo decide el almacén de la tienda: depende de quién tiene facultad para solicitarl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s tres comparten es que ]]></a:t>
            </a:r>
            <a:r>
              <a:rPr lang="en-US" b="1" strike="noStrike" sz="2100" spc="0" u="none" cap="none">
                <a:solidFill>
                  <a:srgbClr val="1B2438">
                    <a:alpha val="100000"/>
                  </a:srgbClr>
                </a:solidFill>
                <a:latin typeface="Calibri"/>
              </a:rPr>
              <a:t><![CDATA[empiezan siendo un documento]]></a:t>
            </a:r>
            <a:r>
              <a:rPr lang="en-US" strike="noStrike" sz="2100" spc="0" u="none" cap="none">
                <a:solidFill>
                  <a:srgbClr val="1B2438">
                    <a:alpha val="100000"/>
                  </a:srgbClr>
                </a:solidFill>
                <a:latin typeface="Calibri"/>
              </a:rPr>
              <a:t><![CDATA[: una solicitud con referencia, cantidad y destino, que alguien tiene que leer, aprobar y preparar. Y un documento ambiguo produce una mercancía equivocada.]]></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ÓN DE REPOSICIÓN: comunicación registrada por la que tu tienda pide al PBA que prepare y envíe producto que falta. No es un deseo verbal: es un documento con referencia, cantidad y fec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3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BA: denominación, aportada por la empresa, del punto o almacén central de abastecimiento al que se solicitan las reposiciones. Su funcionamiento concreto está pendiente de validación (§5.3).]]></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código que identifica producto, formato y acabado. Dos botes parecidos no son la misma referenci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LE: lo que puedes vender de verdad ahora (existencia registrada menos lo reservado o comprometido), concepto trabajado en JUL-C08-O0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CIÓN: con qué frecuencia sale esa referencia. Es lo que justifica una cantidad, no la última venta que has vis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MBRAL O PUNTO DE REPOSICIÓN: el nivel por debajo del cual conviene pedir. Su valor real por referencia es un dato interno pendiente de valid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ÁNSITO: una petición ya enviada o salida que todavía no ha entrado en tu tienda. Cuenta: si la ignoras, pides dos veces lo mism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ara qué sirve una petición de reposi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30]]></a:t>
            </a:r>
          </a:p>
        </p:txBody>
      </p:sp>
      <p:sp>
        <p:nvSpPr>
          <p:cNvPr id="7" name="" descr=""/>
          <p:cNvSpPr/>
          <p:nvPr/>
        </p:nvSpPr>
        <p:spPr>
          <a:xfrm>
            <a:off x="514350" y="2200275"/>
            <a:ext cx="8115300" cy="2428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CIAL: llega menos de lo que se pidió o se envió. Es una diferencia de recepción (JUL-C08-O05), no una reposición completa.]]></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dir al PBA no es lo mismo que transferir de otra tienda]]></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brir una reposición, pregúntate si lo que falta está en la tienda de al lado y urge. Una transferencia cubre hoy y deja hueco en origen; una reposición al PBA repone el surtido y suele ser el cauce correcto para referencia de catálogo. Elegir el canal equivocado cuesta dos movimientos: anular la reposición y devolver la transferenc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eposición, se haga con el sistema que sea, recorre el mismo camino. La figura lo dibuja como línea temporal, con los dos tramos que hoy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e pueden enseñar marcados en rojo. Saber dónde está cada tramo evita el error típico: creer que la reposición termina cuando pulsas enviar, cuando en realidad termina cuando cuentas lo que ha entrado y cierras la peti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a:t>
            </a:r>
          </a:p>
        </p:txBody>
      </p:sp>
      <p:pic>
        <p:nvPicPr>
          <p:cNvPr id="3" name="" descr="Línea temporal de una reposición con ocho tramos: señal, comprobar disponible, decidir referencia, decidir cantidad, registrar y enviar, confirmar, seguir estados y cerrar recepción, con los tramos del PBA marcados como bloqueados">
            <a:hlinkClick r:id="rId3" tooltip="Línea temporal de una reposición con ocho tramos: señal, comprobar disponible, decidir referencia, decidir cantidad, registrar y enviar, confirmar, seguir estados y cerrar recepción, con los tramos del PBA marcados como bloqueados"/>
          </p:cNvPr>
          <p:cNvPicPr>
            <a:picLocks noChangeAspect="1"/>
          </p:cNvPicPr>
          <p:nvPr>
            <p:ph type="pic" idx="1"/>
          </p:nvPr>
        </p:nvPicPr>
        <p:blipFill>
          <a:blip r:embed="rId2"/>
          <a:stretch>
            <a:fillRect/>
          </a:stretch>
        </p:blipFill>
        <p:spPr>
          <a:xfrm>
            <a:off x="3171825" y="1257300"/>
            <a:ext cx="2790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hueco en estantería a la petición cerrada. Los tramos de registro en el PBA, aprobación y plazo están marcados como bloqueados: su forma concreta depende del flujo real pendiente de validación (§5.3). Todo lo demás es criterio y control de tie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reposicion-mediante-pb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algo indica que una referencia puede quedarse corta (disponible bajo, reserva, pedido, hueco real en expos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mirar el disponible registrado y las unidades ya pedidas o en tránsito antes de decidir nada (JUL-C08-O01).]]></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fijar referencia exacta, formato y acabado; no «el blanco de siempr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UÁNTO: cantidad justificada por rotación y cobertura, redondeada al formato que exi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Y ENVIAR: dejar la petición escrita por el cauce que la casa tenga definido. La forma concreta en el PBA está bloquea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qué ha quedado efectivamente pedido, con qué cantidad y quién lo tiene. El número de constancia y el canal dependen del sistema real.]]></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pendiente, en tránsito, recibido o parcial. Aquí es donde se detecta que algo no va y se corri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recepción conforme (JUL-C08-O05), colocación y petición cerrada. Sin cierre, la petición queda abierta para siemp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línea temporal de una reposi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3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tramos todavía no son ejecutables en forma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amos 5 (registrar y enviar en el PBA) y 6 (confirmación con constancia, canal y plazo de aprobación) son los que requieren el flujo validado. En este objeto se enseñan ]]></a:t>
            </a:r>
            <a:r>
              <a:rPr lang="en-US" b="1" strike="noStrike" sz="2000" spc="0" u="none" cap="none">
                <a:solidFill>
                  <a:srgbClr val="1B2438">
                    <a:alpha val="100000"/>
                  </a:srgbClr>
                </a:solidFill>
                <a:latin typeface="Calibri"/>
              </a:rPr>
              <a:t><![CDATA[los controles]]></a:t>
            </a:r>
            <a:r>
              <a:rPr lang="en-US" strike="noStrike" sz="2000" spc="0" u="none" cap="none">
                <a:solidFill>
                  <a:srgbClr val="1B2438">
                    <a:alpha val="100000"/>
                  </a:srgbClr>
                </a:solidFill>
                <a:latin typeface="Calibri"/>
              </a:rPr>
              <a:t><![CDATA[ que deben acompañarlos —qué debe quedar escrito, qué se comprueba al enviar, qué se exige al recibir—, no las pulsaciones. La evidencia del piloto se obtiene en entorno autorizado o sobre una simulación fiel revisada por la casa; mientras tanto, se bloquean explícitamente (sección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cidir qué repo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qué» parece la fácil y es la que más se hace mal, porque se toma con la vista en la estantería y no con los datos. Hay dos familias de señales: las que ]]></a:t>
            </a:r>
            <a:r>
              <a:rPr lang="en-US" b="1" strike="noStrike" sz="2100" spc="0" u="none" cap="none">
                <a:solidFill>
                  <a:srgbClr val="1B2438">
                    <a:alpha val="100000"/>
                  </a:srgbClr>
                </a:solidFill>
                <a:latin typeface="Calibri"/>
              </a:rPr>
              <a:t><![CDATA[acreditan]]></a:t>
            </a:r>
            <a:r>
              <a:rPr lang="en-US" strike="noStrike" sz="2100" spc="0" u="none" cap="none">
                <a:solidFill>
                  <a:srgbClr val="1B2438">
                    <a:alpha val="100000"/>
                  </a:srgbClr>
                </a:solidFill>
                <a:latin typeface="Calibri"/>
              </a:rPr>
              <a:t><![CDATA[ que hace falta reponer y las que solo ]]></a:t>
            </a:r>
            <a:r>
              <a:rPr lang="en-US" b="1" strike="noStrike" sz="2100" spc="0" u="none" cap="none">
                <a:solidFill>
                  <a:srgbClr val="1B2438">
                    <a:alpha val="100000"/>
                  </a:srgbClr>
                </a:solidFill>
                <a:latin typeface="Calibri"/>
              </a:rPr>
              <a:t><![CDATA[sugieren]]></a:t>
            </a:r>
            <a:r>
              <a:rPr lang="en-US" strike="noStrike" sz="2100" spc="0" u="none" cap="none">
                <a:solidFill>
                  <a:srgbClr val="1B2438">
                    <a:alpha val="100000"/>
                  </a:srgbClr>
                </a:solidFill>
                <a:latin typeface="Calibri"/>
              </a:rPr>
              <a:t><![CDATA[ que puede hacer falta. Mezclarlas produce reposiciones de producto que nadie pidió y huecos reales que nadie cubri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cidir qué repo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ñal más fiable es el ]]></a:t>
            </a:r>
            <a:r>
              <a:rPr lang="en-US" b="1"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registrado, no el bote que ves. Puede que veas tres envases y el disponible diga cero porque hay dos reservas y una salida de transferencias preparada; o que veas estantería llena y el disponible diga que esa referencia está comprometida en un pedido de un profesional. Si el dato y la vista no coinciden, primero se reconcilia el dato (JUL-C08-O01) y después se dec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cidir qué repo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3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para decidir qué reponer: qué acreditan y cómo se comprueb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3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00990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 de ver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le registrado bajo o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puedes vender, con independencia de lo que veas en la b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existencia física, registrada y disponible (JUL-C08-O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eco real en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no ve el producto, pero no cuánto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unidades en stock y ubicación; comparar con el mínimo de ex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o pedido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unidades que ya no son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eservas y salidas preparadas antes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3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009900"/>
                <a:gridCol w="3324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 de ver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sost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referencia sale cada semana y necesita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la salida de varias semanas, no la últim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arece que se vende mu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co: es una impresión, no un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la señal anterior; si no hay dato, no hay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pregunta y n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demanda real, pero puede ser un caso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la consulta; solo justifica reposición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cidir qué repo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30]]></a:t>
            </a:r>
          </a:p>
        </p:txBody>
      </p:sp>
      <p:sp>
        <p:nvSpPr>
          <p:cNvPr id="7" name="" descr=""/>
          <p:cNvSpPr/>
          <p:nvPr/>
        </p:nvSpPr>
        <p:spPr>
          <a:xfrm>
            <a:off x="514350" y="1219200"/>
            <a:ext cx="8115300" cy="3333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ferencia, formato y acabado: tres cosas que se piden juntas]]></a:t>
            </a:r>
          </a:p>
        </p:txBody>
      </p:sp>
      <p:sp>
        <p:nvSpPr>
          <p:cNvPr id="10" name=""/>
          <p:cNvSpPr txBox="1"/>
          <p:nvPr/>
        </p:nvSpPr>
        <p:spPr>
          <a:xfrm>
            <a:off x="685800" y="19621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etición no dice «la blanca de cuatro litros». Dice referencia completa, formato y acabado, porque «blanco» puede ser mate o satinado, cuatro litros puede ser bote o cubo, y la base puede variar entre líneas. El límite del plan §7 es explícito: no se recomienda ni se da por buena una referencia por el color del envase, el nombre comercial o el parecido con otra. En la petición ocurre lo mismo que en la venta: o coincide el código, o es una difer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artir de la señal, no del hue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balda de esmalte al agua quedan cuatro envases de un formato. La señal no es el hueco: es el disponible registrado. Anoto referencia y formato tal como figuran en el catálogo y voy a comprobar el dato antes de escribir n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conciliar físico, registrado y disponibl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 simulado: existencia registrada 9, unidades reservadas o comprometidas 4, existencia física visible 4. El disponible es 9 menos 4 = 5, no 4. Ese número, no el de la balda, es el que decide (JUL-C08-O0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irar si ya hay algo en camin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edir, reviso peticiones pendientes y transferencias en tránsito (JUL-C08-O02 y JUL-C08-O03). En el supuesto hay 6 botes de esa referencia ya solicitados hace dos días. Pedir de nuevo sería duplicar: el hueco no es falta de petición, es falta de cierre de la anterio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Fijar referencia, formato y acab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o la referencia exacta, el formato (cuatro litros) y el acabado (mate) y lo contrasto con la etiqueta del envase que tengo delante. Si hubiera dos referencias parecidas, no elijo por el color del envase: la duda se resuelve con el catálogo, no con la peti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scartar lo que no es reposi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o si el hueco procede de una salida anómala (una diferencia de inventario, una merma, un error de ubicación). Si es eso, lo que toca es recuento e investigación (JUL-C08-O06), no reponer: reponer sobre un descuadre esconde el proble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cidir qué reponer · Ejemplo resuelto 1: decidir qué reponer (supuesto didáctico, referencias fictici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jar escrita la dec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del supuesto: no se abre petición nueva para esa referencia. Se anota «en tránsito 6 unidades; revisar por qué la petición anterior no ha cerrado». Aquí termina la parte enseñable; el siguiente tramo, registrar o anular en el PBA, está bloqueado hasta validar el flujo (§5.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ánto» tiene dos vicios opuestos. El ]]></a:t>
            </a:r>
            <a:r>
              <a:rPr lang="en-US" b="1" strike="noStrike" sz="2100" spc="0" u="none" cap="none">
                <a:solidFill>
                  <a:srgbClr val="1B2438">
                    <a:alpha val="100000"/>
                  </a:srgbClr>
                </a:solidFill>
                <a:latin typeface="Calibri"/>
              </a:rPr>
              <a:t><![CDATA[pedido ilimitado]]></a:t>
            </a:r>
            <a:r>
              <a:rPr lang="en-US" strike="noStrike" sz="2100" spc="0" u="none" cap="none">
                <a:solidFill>
                  <a:srgbClr val="1B2438">
                    <a:alpha val="100000"/>
                  </a:srgbClr>
                </a:solidFill>
                <a:latin typeface="Calibri"/>
              </a:rPr>
              <a:t><![CDATA[: pedir mucho porque «así ya no vuelvo a pedir», que inmoviliza dinero y ocupa sitio. Y el ]]></a:t>
            </a:r>
            <a:r>
              <a:rPr lang="en-US" b="1" strike="noStrike" sz="2100" spc="0" u="none" cap="none">
                <a:solidFill>
                  <a:srgbClr val="1B2438">
                    <a:alpha val="100000"/>
                  </a:srgbClr>
                </a:solidFill>
                <a:latin typeface="Calibri"/>
              </a:rPr>
              <a:t><![CDATA[«por si acaso»]]></a:t>
            </a:r>
            <a:r>
              <a:rPr lang="en-US" strike="noStrike" sz="2100" spc="0" u="none" cap="none">
                <a:solidFill>
                  <a:srgbClr val="1B2438">
                    <a:alpha val="100000"/>
                  </a:srgbClr>
                </a:solidFill>
                <a:latin typeface="Calibri"/>
              </a:rPr>
              <a:t><![CDATA[: añadir unidades sin justificación, que convierten cada petición en un pequeño seguro pagado con stock. El antídoto es el mismo en los dos casos: una cantidad que se pueda explicar en voz alta.]]></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ructura general de la cuenta es siempre es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3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ntidad a pedir = consumo previsto hasta poder reponer otra vez + margen de seguridad - disponible real - unidades ya pedidas o en tránsit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umo previsto se estima con rotación de varias semanas, no con el mejor día. El margen de seguridad cubre la variación normal, no tus dudas. El disponible real ya lo calculaste en el apartado anterior. Y lo en tránsito ]]></a:t>
            </a:r>
            <a:r>
              <a:rPr lang="en-US" b="1"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es mercancía que ya está pedida. Omitir ese último término es la causa número uno de reposiciones duplicad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a:t>
            </a:r>
          </a:p>
        </p:txBody>
      </p:sp>
      <p:pic>
        <p:nvPicPr>
          <p:cNvPr id="3" name="" descr="Curva de decisión de la cantidad de reposición: consumo previsto más margen menos disponible menos en tránsito, con la zona del pedido ilimitado y del por si acaso señaladas y un ejemplo de redondeo al formato que existe">
            <a:hlinkClick r:id="rId3" tooltip="Curva de decisión de la cantidad de reposición: consumo previsto más margen menos disponible menos en tránsito, con la zona del pedido ilimitado y del por si acaso señaladas y un ejemplo de redondeo al formato que existe"/>
          </p:cNvPr>
          <p:cNvPicPr>
            <a:picLocks noChangeAspect="1"/>
          </p:cNvPicPr>
          <p:nvPr>
            <p:ph type="pic" idx="1"/>
          </p:nvPr>
        </p:nvPicPr>
        <p:blipFill>
          <a:blip r:embed="rId2"/>
          <a:stretch>
            <a:fillRect/>
          </a:stretch>
        </p:blipFill>
        <p:spPr>
          <a:xfrm>
            <a:off x="3171825" y="1257300"/>
            <a:ext cx="2790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rva de criterio para decidir cuánto. Los datos del ejemplo son un supuesto didáctico ficticio: 18 de consumo previsto, 4 de margen, 7 de disponible y 3 en tránsito dan 12 unidades. La casa no fija aquí ningún umbral real: esos valores son una dependencia interna pend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reposicion-mediante-pba"/>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MO PREVISTO: lo que sale desde ahora hasta que puedas reponer otra vez. Con rotación de varias semanas, expresado en unidad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DE SEGURIDAD: una reserva razonable para la variación normal. Se justifica con una frase; si no la tiene, es un «por si acas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LE REAL: existencia registrada menos reservado o comprometido. Es el término que casi siempre falta en una petición mal h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ÁNSITO: unidades ya pedidas o salidas de PBA o de otra tienda que aún no han entrado. Restan de la pet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ONDEO AL FORMATO: se ajusta al envase o caja en que se sirve la referencia, nunca al número redondo que te apetece.]]></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PE FÍSICO: tu sitio y tu visibilidad de exposición. Pedir 40 botes de una referencia que se sirve en palet no es una decisión de cantidad, es un proble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3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no sabes explicar la cantidad, no la envíe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ueba es sencilla: di en voz alta «pido doce porque salen unos nueve a la semana, quiero cubrir dos semanas con algo de margen, tengo siete disponibles y tres ya pedidos». Si la frase sale con números, la petición está justificada. Si sale con adverbios («bastante», «para tener», «por si acaso»), todavía es una sensación. Y una sensación no se registra como ped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ecidir cuánto repon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30]]></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ntidad es la correcta no lo decide este obje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umbrales mínimos reales por referencia, los múltiplos de pedido que admite la central y cualquier cantidad mínima obligatoria son ]]></a:t>
            </a:r>
            <a:r>
              <a:rPr lang="en-US" b="1" strike="noStrike" sz="2000" spc="0" u="none" cap="none">
                <a:solidFill>
                  <a:srgbClr val="1B2438">
                    <a:alpha val="100000"/>
                  </a:srgbClr>
                </a:solidFill>
                <a:latin typeface="Calibri"/>
              </a:rPr>
              <a:t><![CDATA[datos internos pendientes de validación]]></a:t>
            </a:r>
            <a:r>
              <a:rPr lang="en-US" strike="noStrike" sz="2000" spc="0" u="none" cap="none">
                <a:solidFill>
                  <a:srgbClr val="1B2438">
                    <a:alpha val="100000"/>
                  </a:srgbClr>
                </a:solidFill>
                <a:latin typeface="Calibri"/>
              </a:rPr>
              <a:t><![CDATA[ (§5.3 del plan). Aquí se enseña la ]]></a:t>
            </a:r>
            <a:r>
              <a:rPr lang="en-US" b="1" strike="noStrike" sz="2000" spc="0" u="none" cap="none">
                <a:solidFill>
                  <a:srgbClr val="1B2438">
                    <a:alpha val="100000"/>
                  </a:srgbClr>
                </a:solidFill>
                <a:latin typeface="Calibri"/>
              </a:rPr>
              <a:t><![CDATA[estructura del cálculo]]></a:t>
            </a:r>
            <a:r>
              <a:rPr lang="en-US" strike="noStrike" sz="2000" spc="0" u="none" cap="none">
                <a:solidFill>
                  <a:srgbClr val="1B2438">
                    <a:alpha val="100000"/>
                  </a:srgbClr>
                </a:solidFill>
                <a:latin typeface="Calibri"/>
              </a:rPr>
              <a:t><![CDATA[ y el criterio de redondeo; los valores concretos que usan los ejemplos están marcados como supuestos didácticos ficticios y no son los de la ca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tición bien decidida se puede perder en tres líneas mal escritas. El contenido mínimo de una petición ]]></a:t>
            </a:r>
            <a:r>
              <a:rPr lang="en-US" b="1" strike="noStrike" sz="2100" spc="0" u="none" cap="none">
                <a:solidFill>
                  <a:srgbClr val="1B2438">
                    <a:alpha val="100000"/>
                  </a:srgbClr>
                </a:solidFill>
                <a:latin typeface="Calibri"/>
              </a:rPr>
              <a:t><![CDATA[inequívoca y rastreable]]></a:t>
            </a:r>
            <a:r>
              <a:rPr lang="en-US" strike="noStrike" sz="2100" spc="0" u="none" cap="none">
                <a:solidFill>
                  <a:srgbClr val="1B2438">
                    <a:alpha val="100000"/>
                  </a:srgbClr>
                </a:solidFill>
                <a:latin typeface="Calibri"/>
              </a:rPr>
              <a:t><![CDATA[ es el mismo que el de una solicitud entre tiendas (JUL-C08-O02): referencia completa, formato y acabado, cantidad con su unidad, origen y destino, motivo, fecha y quién la hace. No es relleno burocrático: es lo que permite corregirla después, y lo que te protege si alguien te pregunta por qué entraron doce botes.]]></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COMPLETA: el código, no el nombre comercial ni el color del enva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Y ACABADO: litros o cubos, mate o satinado, base agua o disolv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TIDAD CON UNIDAD: «12 botes de 4 l», no «12» a secas ni «un poco má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INO: qué tienda lo recibe y en qué ubicación debería entr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TIVO: reposición por rotación, cobertura de un pedido, sustitución de un formato que ya no se sir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Y RESPONSABLE: cuándo se pidió y quién lo pidió; sin esto no hay trazabil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DAD, si la casa la admite: la justifica el pedido de cliente o la rotación, nunca la urgencia del mom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3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enviar]]></a:t>
            </a:r>
            <a:r>
              <a:rPr lang="en-US" strike="noStrike" sz="2100" spc="0" u="none" cap="none">
                <a:solidFill>
                  <a:srgbClr val="1B2438">
                    <a:alpha val="100000"/>
                  </a:srgbClr>
                </a:solidFill>
                <a:latin typeface="Calibri"/>
              </a:rPr>
              <a:t><![CDATA[ hay que confirmar tres cosas, y conviene tener claro qué se puede afirmar y qué no. Primero, que la petición ]]></a:t>
            </a:r>
            <a:r>
              <a:rPr lang="en-US" b="1" strike="noStrike" sz="2100" spc="0" u="none" cap="none">
                <a:solidFill>
                  <a:srgbClr val="1B2438">
                    <a:alpha val="100000"/>
                  </a:srgbClr>
                </a:solidFill>
                <a:latin typeface="Calibri"/>
              </a:rPr>
              <a:t><![CDATA[quedó registrada]]></a:t>
            </a:r>
            <a:r>
              <a:rPr lang="en-US" strike="noStrike" sz="2100" spc="0" u="none" cap="none">
                <a:solidFill>
                  <a:srgbClr val="1B2438">
                    <a:alpha val="100000"/>
                  </a:srgbClr>
                </a:solidFill>
                <a:latin typeface="Calibri"/>
              </a:rPr>
              <a:t><![CDATA[ en algún sitio con la cantidad y la referencia que tú escribiste; una petición que no deja constancia no se puede corregir ni seguir. Segundo, ]]></a:t>
            </a:r>
            <a:r>
              <a:rPr lang="en-US" b="1" strike="noStrike" sz="2100" spc="0" u="none" cap="none">
                <a:solidFill>
                  <a:srgbClr val="1B2438">
                    <a:alpha val="100000"/>
                  </a:srgbClr>
                </a:solidFill>
                <a:latin typeface="Calibri"/>
              </a:rPr>
              <a:t><![CDATA[quién la ve y cuándo]]></a:t>
            </a:r>
            <a:r>
              <a:rPr lang="en-US" strike="noStrike" sz="2100" spc="0" u="none" cap="none">
                <a:solidFill>
                  <a:srgbClr val="1B2438">
                    <a:alpha val="100000"/>
                  </a:srgbClr>
                </a:solidFill>
                <a:latin typeface="Calibri"/>
              </a:rPr>
              <a:t><![CDATA[ se convierte en preparación; hoy eso es un tramo bloqueado: el canal de aprobación y su plazo no están documentados. Tercero, ]]></a:t>
            </a:r>
            <a:r>
              <a:rPr lang="en-US" b="1" strike="noStrike" sz="2100" spc="0" u="none" cap="none">
                <a:solidFill>
                  <a:srgbClr val="1B2438">
                    <a:alpha val="100000"/>
                  </a:srgbClr>
                </a:solidFill>
                <a:latin typeface="Calibri"/>
              </a:rPr>
              <a:t><![CDATA[qué estado tiene]]></a:t>
            </a:r>
            <a:r>
              <a:rPr lang="en-US" strike="noStrike" sz="2100" spc="0" u="none" cap="none">
                <a:solidFill>
                  <a:srgbClr val="1B2438">
                    <a:alpha val="100000"/>
                  </a:srgbClr>
                </a:solidFill>
                <a:latin typeface="Calibri"/>
              </a:rPr>
              <a:t><![CDATA[ a partir de ese momento (pendiente, en tránsito, recibido, parcial), que es lo que te permite decir algo al cliente sin prometer lo que no sab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viso del plan (§2.1): que en la práctica la mercancía «suele llegar al día siguiente» es el funcionamiento referido por un empleado, ]]></a:t>
            </a:r>
            <a:r>
              <a:rPr lang="en-US" b="1" strike="noStrike" sz="2100" spc="0" u="none" cap="none">
                <a:solidFill>
                  <a:srgbClr val="1B2438">
                    <a:alpha val="100000"/>
                  </a:srgbClr>
                </a:solidFill>
                <a:latin typeface="Calibri"/>
              </a:rPr>
              <a:t><![CDATA[no una garantía de entrega]]></a:t>
            </a:r>
            <a:r>
              <a:rPr lang="en-US" strike="noStrike" sz="2100" spc="0" u="none" cap="none">
                <a:solidFill>
                  <a:srgbClr val="1B2438">
                    <a:alpha val="100000"/>
                  </a:srgbClr>
                </a:solidFill>
                <a:latin typeface="Calibri"/>
              </a:rPr>
              <a:t><![CDATA[. Con el plazo pendiente de validación, la frase correcta en el mostrador es «lo pido ahora y te confirmo cuando esté aquí», no «mañana lo tien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Registrar, enviar y confirmar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30]]></a:t>
            </a:r>
          </a:p>
        </p:txBody>
      </p:sp>
      <p:sp>
        <p:nvSpPr>
          <p:cNvPr id="7" name="" descr=""/>
          <p:cNvSpPr/>
          <p:nvPr/>
        </p:nvSpPr>
        <p:spPr>
          <a:xfrm>
            <a:off x="514350" y="1219200"/>
            <a:ext cx="8115300" cy="2990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onfirmo yo y qué depende de la cas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as por ti: que la referencia, el formato, la cantidad y el destino escritos son los que decidiste; que lo en tránsito se ha incluido en la cuenta; y que la petición queda con fecha y responsable. Depende de la casa y está ]]></a:t>
            </a:r>
            <a:r>
              <a:rPr lang="en-US" b="1" strike="noStrike" sz="2000" spc="0" u="none" cap="none">
                <a:solidFill>
                  <a:srgbClr val="1B2438">
                    <a:alpha val="100000"/>
                  </a:srgbClr>
                </a:solidFill>
                <a:latin typeface="Calibri"/>
              </a:rPr>
              <a:t><![CDATA[pendiente de validación]]></a:t>
            </a:r>
            <a:r>
              <a:rPr lang="en-US" strike="noStrike" sz="2000" spc="0" u="none" cap="none">
                <a:solidFill>
                  <a:srgbClr val="1B2438">
                    <a:alpha val="100000"/>
                  </a:srgbClr>
                </a:solidFill>
                <a:latin typeface="Calibri"/>
              </a:rPr>
              <a:t><![CDATA[: el número o constancia que devuelve el PBA, quién aprueba, por qué canal, en qué plazo y con qué umbrales mínimos. No presentes esos segundos como conocimiento adquirido: son la materia que falta para desbloquear los pasos de la sección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sos bloqueados y qué haría falta para desbloquear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3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sección existe para que nadie salga de este objeto creyendo que sabe operar el PBA. Lo que sigue ]]></a:t>
            </a:r>
            <a:r>
              <a:rPr lang="en-US" b="1" strike="noStrike" sz="2100" spc="0" u="none" cap="none">
                <a:solidFill>
                  <a:srgbClr val="1B2438">
                    <a:alpha val="100000"/>
                  </a:srgbClr>
                </a:solidFill>
                <a:latin typeface="Calibri"/>
              </a:rPr>
              <a:t><![CDATA[no se puede enseñar todavía como procedimiento ejecutable]]></a:t>
            </a:r>
            <a:r>
              <a:rPr lang="en-US" strike="noStrike" sz="2100" spc="0" u="none" cap="none">
                <a:solidFill>
                  <a:srgbClr val="1B2438">
                    <a:alpha val="100000"/>
                  </a:srgbClr>
                </a:solidFill>
                <a:latin typeface="Calibri"/>
              </a:rPr>
              <a:t><![CDATA[, y no por falta de importancia, sino por falta de documentación validada. Cada fila dice qué está bloqueado, por qué y qué hay que pedir o comprobar para poder enseñarl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sos bloqueados y qué haría falta para desbloquear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3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s dependientes del flujo real de PBA, declarados bloqueados en este obje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3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3019425"/>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ense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falta para desbloque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ntallas y pulsaciones de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emos el flujo documentado ni la demostración; está prohibido inventar menú, botones o rutas (§2.1 y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ón del PBA y flujo real con sus errores, solicitados en §5.3, más captura autorizada sin datos priv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3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019425"/>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ense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falta para desbloque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 de aprobación de la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ocemos quién aprueba, por qué vía y con qué tiemp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l circuito de aprobación validada por la casa y responsables de ca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 es lo que refiere un empleado, no una garantía (§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 reales por tipo de petición y por centro, confirmados por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3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019425"/>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ense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falta para desbloque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es mínimos y múltiplos de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n datos internos; sin ellos cualquier umbral del OA sería inv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a de mínimos por familia o referencia, o la indicación de dónde los fija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lación y corrección e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mos qué se puede anular, hasta qué momento y con qué conform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lujo de corrección y anulación del PBA con sus restri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3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3019425"/>
                <a:gridCol w="3095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ense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 falta para desbloque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ejec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r la evidencia de algo no validado daría por bueno un procedimiento descono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orno autorizado de práctica o simulación fiel revisada por la empresa, con guion de ob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sos bloqueados y qué haría falta para desbloquear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3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videncia de este objeto es analítica, no de pulsacione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rio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endizaj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is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t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alú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on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f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ec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pl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ec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sos bloqueados y qué haría falta para desbloquear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3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áns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ri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or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z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mul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visad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ing]]></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i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8.]]></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iz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ác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rregir una petición equivoc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ticiones se equivocan en cuatro formas muy concretas: ]]></a:t>
            </a:r>
            <a:r>
              <a:rPr lang="en-US" b="1" strike="noStrike" sz="2100" spc="0" u="none" cap="none">
                <a:solidFill>
                  <a:srgbClr val="1B2438">
                    <a:alpha val="100000"/>
                  </a:srgbClr>
                </a:solidFill>
                <a:latin typeface="Calibri"/>
              </a:rPr>
              <a:t><![CDATA[referencia mal]]></a:t>
            </a:r>
            <a:r>
              <a:rPr lang="en-US" strike="noStrike" sz="2100" spc="0" u="none" cap="none">
                <a:solidFill>
                  <a:srgbClr val="1B2438">
                    <a:alpha val="100000"/>
                  </a:srgbClr>
                </a:solidFill>
                <a:latin typeface="Calibri"/>
              </a:rPr>
              <a:t><![CDATA[ (llega lo que no es), ]]></a:t>
            </a:r>
            <a:r>
              <a:rPr lang="en-US" b="1" strike="noStrike" sz="2100" spc="0" u="none" cap="none">
                <a:solidFill>
                  <a:srgbClr val="1B2438">
                    <a:alpha val="100000"/>
                  </a:srgbClr>
                </a:solidFill>
                <a:latin typeface="Calibri"/>
              </a:rPr>
              <a:t><![CDATA[cantidad mal]]></a:t>
            </a:r>
            <a:r>
              <a:rPr lang="en-US" strike="noStrike" sz="2100" spc="0" u="none" cap="none">
                <a:solidFill>
                  <a:srgbClr val="1B2438">
                    <a:alpha val="100000"/>
                  </a:srgbClr>
                </a:solidFill>
                <a:latin typeface="Calibri"/>
              </a:rPr>
              <a:t><![CDATA[ (de más o de menos), ]]></a:t>
            </a:r>
            <a:r>
              <a:rPr lang="en-US" b="1" strike="noStrike" sz="2100" spc="0" u="none" cap="none">
                <a:solidFill>
                  <a:srgbClr val="1B2438">
                    <a:alpha val="100000"/>
                  </a:srgbClr>
                </a:solidFill>
                <a:latin typeface="Calibri"/>
              </a:rPr>
              <a:t><![CDATA[duplicada]]></a:t>
            </a:r>
            <a:r>
              <a:rPr lang="en-US" strike="noStrike" sz="2100" spc="0" u="none" cap="none">
                <a:solidFill>
                  <a:srgbClr val="1B2438">
                    <a:alpha val="100000"/>
                  </a:srgbClr>
                </a:solidFill>
                <a:latin typeface="Calibri"/>
              </a:rPr>
              <a:t><![CDATA[ (pediste dos veces lo mismo porque no miraste el en tránsito) y ]]></a:t>
            </a:r>
            <a:r>
              <a:rPr lang="en-US" b="1" strike="noStrike" sz="2100" spc="0" u="none" cap="none">
                <a:solidFill>
                  <a:srgbClr val="1B2438">
                    <a:alpha val="100000"/>
                  </a:srgbClr>
                </a:solidFill>
                <a:latin typeface="Calibri"/>
              </a:rPr>
              <a:t><![CDATA[destino o formato mal]]></a:t>
            </a:r>
            <a:r>
              <a:rPr lang="en-US" strike="noStrike" sz="2100" spc="0" u="none" cap="none">
                <a:solidFill>
                  <a:srgbClr val="1B2438">
                    <a:alpha val="100000"/>
                  </a:srgbClr>
                </a:solidFill>
                <a:latin typeface="Calibri"/>
              </a:rPr>
              <a:t><![CDATA[ (se sirve en otro centro, o en un formato que nadie va a vender). Corregir no es solo anular: es saber en qué punto estás, porque la corrección más barata es la que se hace antes de que la petición se convierta en sali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rregir una petición equivoc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nada, reúne cuatro datos: qué escribiste exactamente, en qué estado está ahora la petición, si algo ha salido ya del PBA y qué cantidad entra realmente por el hueco que originó la petición. Con esos cuatro datos, la decisión es mecánica y se puede explic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rregir según el caso y el estado de la peti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3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2861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aún está pend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ya está en tránsito o envi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ular o reescribir la línea con la referencia completa y volver a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la recepción como diferencia de identidad: aislar y registrar al recibir (JUL-C08-O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la cantidad antes de que se prepare; justifica el nuevo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mir la entrada y decidir ubicación y cobertura; no la devuelvas por t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rregir según el caso y el estado de la peti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3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524000"/>
                <a:gridCol w="32861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aún está pend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ya está en tránsito o envi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de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ar la misma petición si el sistema lo permite; si no, registrar una segunda línea fe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ner con criterio, no con urgencia, y anotar que el hueco viene de una petición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du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la anterior, cerrar la que sobra y dejar constancia del por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las dos entradas y corregir el disponible en el recuento, nunca 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corregir según el caso y el estado de la peti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3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524000"/>
                <a:gridCol w="32861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aún está pend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ya está en tránsito o envi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 equiv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destino antes de la preparación y avisar al centro im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 la devolución con la persona responsable; no mover mercancía por t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rregir una petición equivoc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30]]></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regir sin dejar rastro es peor que el erro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corrección a medias deja dos peticiones vivas y un descuadre difícil de explicar. Lo que hace falta es trazabilidad: qué se pidió, qué se corrigió, cuándo y por qué. Cómo se hace esto último dentro del PBA es otro tramo bloqueado, así que mientras tanto la corrección se documenta en la tienda y se comunica por el cauce que la casa tenga definido, sin dar por hecha una anulación que no has podido verific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guimiento: pendiente, en tránsito, recibido, par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es lo que separa una tienda que sabe qué tiene de una que lo supone. Una petición vive en cuatro estados y cada uno tiene una consecuencia práctica distinta para el disponible, para la promesa al cliente y para la corrección. La figura los dibuja como un recorrido con una bifurcación: cuando lo que entra es menos de lo pedido, el estado no es «recibido», es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y se trata como una diferencia de recep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guimiento: pendiente, en tránsito, recibido, parcial]]></a:t>
            </a:r>
          </a:p>
        </p:txBody>
      </p:sp>
      <p:pic>
        <p:nvPicPr>
          <p:cNvPr id="3" name="" descr="Diagrama de estados del seguimiento de una reposición: registrada y pendiente, en tránsito, recibido, parcial y corregida, con lo que se puede afirmar y lo que no en cada estado">
            <a:hlinkClick r:id="rId3" tooltip="Diagrama de estados del seguimiento de una reposición: registrada y pendiente, en tránsito, recibido, parcial y corregida, con lo que se puede afirmar y lo que no en cada estado"/>
          </p:cNvPr>
          <p:cNvPicPr>
            <a:picLocks noChangeAspect="1"/>
          </p:cNvPicPr>
          <p:nvPr>
            <p:ph type="pic" idx="1"/>
          </p:nvPr>
        </p:nvPicPr>
        <p:blipFill>
          <a:blip r:embed="rId2"/>
          <a:stretch>
            <a:fillRect/>
          </a:stretch>
        </p:blipFill>
        <p:spPr>
          <a:xfrm>
            <a:off x="2914650" y="1257300"/>
            <a:ext cx="33147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uatro estados del seguimiento y la bifurcación parcial. Lo que significa cada estado es general; dónde se ve y cómo se cambia en el PBA es una dependencia interna pendiente de validació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olicitar-reposicion-mediante-pba"/>
              </a:rPr>
              <a:t><![CDATA[Ver imagen original en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guimiento: pendiente, en tránsito, recibido, par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3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s de una petición, qué implican y qué NO se puede afirmar con ell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3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390650"/>
                <a:gridCol w="2305050"/>
                <a:gridCol w="2076450"/>
                <a:gridCol w="23431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 para el 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s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uedes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tra en el disponible: aún no hay mercancía en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solicitado y lo s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de llegada: el plazo es un dat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sin ser disponible hoy, pero no hay que volver a ped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pedido y ya ha sa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falta poco, si no hay constancia de la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3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305050"/>
                <a:gridCol w="2076450"/>
                <a:gridCol w="23431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 para el 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s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uedes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a disponible tras el cotejo y el conteo (JUL-C08-O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 entrado y está en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tá disponible si la recepción tiene una diferencia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menos de lo pedido; la diferencia qued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 entrado esta cantidad y falta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etición está cerrada o que el resto llegará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3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390650"/>
                <a:gridCol w="2305050"/>
                <a:gridCol w="2076450"/>
                <a:gridCol w="23431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 para el 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s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puedes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tición original quedó sustituida, no du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justó la referencia o la cantidad,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error queda borrado: la trazabilidad s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guimiento: pendiente, en tránsito, recibido, parc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3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ntroles de seguimiento que sí dependen solo de ti. ]]></a:t>
            </a:r>
            <a:r>
              <a:rPr lang="en-US" b="1"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si una petición lleva demasiado tiempo en pendiente y no hay forma humana de saber por qué, no abras una segunda idéntica; anota que la anterior no ha cerrado y pregúntalo por el cauce definido. ]]></a:t>
            </a:r>
            <a:r>
              <a:rPr lang="en-US" b="1"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cuando la mercancía entra, la petición no se cierra sola. Se cierra cuando has contado, has cotejado contra lo pedido y has registrado la diferencia si la había. Sin ese cierre, el seguimiento pierde el sentido: tendrás dos peticiones abiertas sobre el mismo huec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ordar qué se pid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tición del supuesto pedía 12 botes de 4 l de una referencia ficticia, con fecha y responsable anotados. Ese número es el que hay que contrastar, no el palé que tienes delante: si no recuerdas lo pedido, no puedes detectar la diferenc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tejar y contar en la entr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o la recepción de JUL-C08-O05: cotejo referencia contra petición, cuento bultos y unidades y reviso el estado. Entran 8 botes de la referencia pedida y ningún otro. La cantidad no coincide: es una reposición ]]></a:t>
            </a:r>
            <a:r>
              <a:rPr lang="en-US" b="1"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No cerrar la peti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ípico es dar por buena la entrada porque «algo ha venido». Registro 8 recibidos y 4 pendientes, con fecha, y dejo la petición en estado parcial hasta cerrar el resto o decidir que no va a lleg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ajustar el disponible y la promes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ponible sube 8 unidades, no 12. Mientras el resto no entre, la referencia no se ofrece con seguridad para un pedido grande: se atiende lo que permite el número real (JUL-C08-O0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el siguiente paso con criteri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edir de nuevo compruebo lo en tránsito. Si los 4 que faltan siguen pedidos, no abro una segunda petición: espero y sigo. Si la diferencia es una falta de envío ya cerrada, abro una línea nueva con la cantidad justificada. El canal y el plazo con que esto se hace en el PBA están bloquead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3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eguimiento: pendiente, en tránsito, recibido, parcial · Ejemplo resuelto 2: la reposición llega parcial (supuesto didáctic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jar constancia para el recu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o el caso en el seguimiento de la tienda para el recuento (JUL-C08-O06): una entrada parcial explica el descuadre entre lo que se pidió y lo que hay. Si más adelante hay que ajustar datos, eso exige la autorización que la casa tenga definida, no una corrección propi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3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POR EL HUECO DE LA BALDA: repones mirando la exposición y no el disponible; llegan unidades que no hacían falta o no llegan las que estaban comprometidas. Prevención: disponible registrado primero, estantería despué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TAR LO EN TRÁNSITO: la misma referencia pedida dos veces, dos entradas y un descuadre en el recuento. Prevención: revisar peticiones pendientes antes de escribir un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POR PARECIDO: el formato o el acabado que «es el mismo» y no lo es. Prevención: referencia completa contrastada con la etiqueta; el parecido no vale (§7).]]></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IR UN POR SI ACASO: media caja extra en cada petición acumula stock inmovilizado y sitio ocupado. Prevención: margen con una justificación que puedas decir en voz al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ARSE DEL PLAZO OÍDO: prometer mañana porque «suele llegar al día siguiente». Prevención: el plazo real es un dato pendiente; ofrece confirmación, no fech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3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ERRAR LA PETICIÓN: la mercancía entra y la petición sigue abierta; al mes nadie sabe qué se pidió y qué no. Prevención: el cierre es contar, cotejar y registrar en la recepción.]]></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BORRANDO: anular sin dejar rastro deja dos peticiones vivas. Prevención: corrección con fecha, motivo y trazabilidad conservad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balda quedan cuatro envases de una referencia. El dato dice existencia registrada 9, unidades comprometidas 4 y 6 botes ya solicitados hace dos días. ¿Cuál es la decisión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12 botes más, porque con cuatro envases a la vista el hueco se not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abrir petición nueva: el disponible es 5 y hay 6 unidades en tránsito; lo que procede es seguir y cerrar la petición anterio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3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nsferir 10 botes de otra tienda sin avisar, porque así se cubre hoy]]></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r la existencia registrada a 4 para que el sistema cuadre con lo que ve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on datos ficticios: para una referencia de ejemplo, consumo previsto hasta poder reponer otra vez 18 botes, margen de seguridad 4, disponible real 7 y unidades ya pedidas o en tránsito 3. La referencia se sirve en cajas de 6 botes. ¿Cuántos BOTES se piden?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 un formato casi agotado en la estantería es motivo suficiente para enviar una petición de reposi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guimiento de una petición se mueve entre cuatro estados. Cuando ya ha sido registrada pero todavía no ha salido está ___. Cuando ha salido del punto de abastecimiento pero aún no ha entrado en tu tienda está en ___. Cuando ha entrado todo y está cotejado y contado, el estado es ___. Y si entra menos de lo pedido, se registra como ___, que se trata como una diferencia de recepc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alguien envía una petición que pone «blanca de 4, 12» sin referencia, sin acabado y sin unidad explícita. Preparan y envían. ¿Qué desenlace es el más proba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ga exactamente lo que se necesitaba, porque en la central ya saben qué es la blanc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ga una referencia parecida pero no la que tú querías, o un acabado distinto, y la diferencia se detecta en la recep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30]]></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tición se rechaza automáticamente por falta de formato, algo que no podemos afirmar porque el flujo real del PBA no está documentado]]></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ga el doble para cubrir cualquier dud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con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s de registrar una reposición por el cauce de la casa y no tienes confirmación de aprobación ni constancia de salida. Un cliente pregunta si estará para el viernes. ¿Qué le respond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confirmo el viernes: aquí las reposiciones siempre llegan al día siguient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igo que está solicitado y que le confirmo en cuanto entre, sin dar fech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rometo el viernes y ya verás si lleg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con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3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go que no sé nada porque el sistema no está validad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 cuenta cómo hizo la última reposición. Marca las frases que incumplen el criterio de este objet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i la balda medio vacía y pedí un palé entero, para dos meses ya estoy tranquil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té las tres cajas que estaban pedidas la semana pasada y así no dupliqué»]]></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í el blanco que parecía el mate, por el color del envase»]]></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í media caja de más por si acaso, total no ocupa tan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3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la petición con fecha y mi nombre para poder seguirl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altar tex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de este turno de reposición. Unas describen un control correcto y otras un fallo: identifícalas por categoría.]]></a:t>
            </a:r>
          </a:p>
        </p:txBody>
      </p:sp>
      <p:sp>
        <p:nvSpPr>
          <p:cNvPr id="9"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é el disponible registrado antes de escribir la cantidad. La balda estaba floja, así que pedí un palé para dos meses. Puse la referencia completa y el acabado mate. Me pareció que se vende mucho y con eso me bastó. Resté las unidades que ya estaban pedidas. Prometí la entrega al cliente para mañana sin tener confirmac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corrido de una reposición, desde la señal hasta el cierr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ctar la señal y comprobar el disponible registrad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a petición con referencia, cantidad, destino y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la referencia exacta con su formato y acabad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ar la cantidad restando disponible y en tránsito]]></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rrar en la recepción: contar, cotejar y registrar la diferencia si la hay]]></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3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eguir el estado: pendiente, en tránsito, recibido o parcial]]></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decisión de reposición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ponible 5 y 6 unidades pedidas hace dos día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otación de 9 a la semana, disponible 7, sin nada en tránsi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ferencia de la balda no coincide con la de la peti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an 8 de los 12 botes pedido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liente pregunta una referencia que no está]]></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descuadre del recuento no se explica con las salidas]]></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la cantidad que cubra el periodo con margen justifica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ferencia de identidad: aislar y registrar en la recepción]]></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ado parcial: la petición sigue abierta con constanci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consulta y esperar a que se repit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vestigar el recuento antes de reponer]]></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abrir petición: seguir y cerrar la anterio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tramo de la reposición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 qué]]></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 cuá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uir y cerr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rastar la referencia completa con la etique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tar las unidades que están en tránsit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strar que han entrado 8 de 12 y dejar la petición abier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robar el disponible registrado, no el de la bal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stificar el margen de seguridad en una fras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erificar que una petición pendiente no se ha duplica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criterio de reposición · Memoria: estado de la petición y lo que puedes afirm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3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solicitado, no sé cuándo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ha salido, no lo vuelvo a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ó y está en tienda tras el cot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ó menos y la petición sigue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justó con fecha y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é si esa mercancía y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Memoria: estado de la petición y lo que puedes afirmar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olicitar-reposicion-mediante-pba"/>
              </a:rPr>
              <a:t><![CDATA[Abrir el juego en el O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cido primero, el qué o el cuánt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é: referencia, formato y acabado. Una cantidad perfecta sobre una referencia equivocada sigue siendo un erro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alta un hueco en la balda o falta disponibl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n cosas distintas. El disponible es registrado menos comprometido; el hueco de la balda no acredita nada sol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érmino del cálculo se olvida casi siempr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tar las unidades ya pedidas o en tránsito. Sin eso, la petición se duplic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redondeo una cantida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ormato en que se sirve la referencia, nunca al número redondo que apetece. Y la decisión se puede explicar en voz alt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uedo prometer la entrega mañan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plazo real es un dato pendiente de validación; ofrece confirmación al entrar, no fech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ierra una petició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3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criterio de reposición · Tarjetas rápidas de reposición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uentas y cotejas en la recepción y registras la diferencia si la había. La mercancía que entra no cierra nada sola.]]></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criterio de reposi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puesto didáctico: el disponible registrado de una referencia ficticia es 3, hay 2 reservas, la rotación de las últimas cuatro semanas es de 8 botes por semana y no hay nada en tránsito. La referencia se sirve en cajas de 4. Escribe cuatro frases: qué repones, cuánto pides y por qué, qué le dices al cliente que pregunta por ella hoy, y qué parte del proceso no puedes explicar todavía porque está bloquead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3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ubre dos semanas de consumo, no olvides el margen ni restar el en tránsito (aquí cero), redondea a caja de 4 y distingue lo que afirmas (petición registrada, seguimiento) de lo que depende de un dato pendiente de validación (plazo, canal, umbral mínim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la pet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ficha abierta cuando prepares una reposición. Es una ayuda general de criterio, no el formato oficial de la casa: lo que se rellena aquí es lo que debe quedar escrito, sea cual sea el sistema donde se registre.]]></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la pet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3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preparación y seguimiento de una petición de reposició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3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14500"/>
                <a:gridCol w="30956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ción debe que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completo, tal como figura en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adie tenga que interpretar el color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tipo de envase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r la sustitución por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l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do menos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stificar que hace falta re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ya pedidas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uplicar la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3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14500"/>
                <a:gridCol w="30956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ción debe que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 y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prevista y una frase de jus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cantidad sin «por si 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y redondeo a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cuenta y poder corregi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que recibe y quién p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zabilidad de la 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en tránsito, recibido o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qué puedes afirmar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3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14500"/>
                <a:gridCol w="3095625"/>
                <a:gridCol w="3305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ción debe que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recibida y diferenci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la entrada en 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tición de reposición es un documento, no un deseo: referencia, formato, cantidad, destino, motivo, fecha y responsabl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é se decide con el disponible registrado y la rotación, no con el hueco de la balda ni con la última venta que has vist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ánto sale del consumo previsto más un margen justificado, menos el disponible y menos lo en tránsito, redondeado al formato que exist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nviar confirmas lo que depende de ti (lo escrito y su registro); el canal, la aprobación y el plazo de la casa son datos pendient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rrige con trazabilidad: referencia mal, cantidad mal, duplicada o destino mal tienen tratamiento distinto según el estado de la peti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tiene cuatro estados, pendiente, en tránsito, recibido y parcial, y la petición solo cierra cuando cuentas y cotejas en la recepción.]]></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3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sos dependientes del flujo real del PBA están bloqueados: se enseñan los controles, no las pulsaciones, y la evidencia es analític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y reponiendo por un dato acreditado o por una sensación de escasez?]]></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escrito la referencia completa con su formato y su acabado, o algo que otro tiene que interpret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restado el disponible real y las unidades en tránsito antes de fijar la cant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o decir esa cantidad en voz alta con una frase que se sosteng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afirmo hoy al cliente y qué estoy prometiendo por un plazo que no está confirm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en qué estado está la petición y qué haría falta para cerrarl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referencia reponer a partir del disponible registrado y del en tránsito, y explicar por qué no se abre una pet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una cantidad de reposición justificada con datos ficticios y redondearla al formato en que se sirve la referenci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una reposición mal hecha (duplicada, por parecido, con un por si acaso oculto) y describir su corrección con trazabilidad.]]></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una petición por sus estados y tratar una entrada parcial como diferencia de recepción, sin dar la petición por cerrad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sin ambigüedad qué pasos del PBA no puedes ejecutar todavía y qué documentación falta para poder hacerlo.]]></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qué y cuánto, y seguir la peti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pred]]></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qué y cuánto, y seguir la peti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3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conf]]></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altar texto · act-h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3" name=""/>
          <p:cNvSpPr txBox="1"/>
          <p:nvPr/>
        </p:nvSpPr>
        <p:spPr>
          <a:xfrm>
            <a:off x="514350" y="33337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ecides con el dato y no con el hueco de la balda, restas lo en tránsito, sabes qué puedes afirmar y cuáles son los pasos bloqueados. Prepara ahora una petición real con la ficha de la ayuda y apunta qué dato no has podido confirma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cidir qué y cuánto, y seguir la peti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3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a estructura del cálculo (consumo más margen menos disponible menos en tránsito) y la tabla de estados, porque ahí están los fallos que producen peticiones duplicadas y promesas de plazo que no puedes sostener.]]></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3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ercancí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gestion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i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L-C08-O0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ír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ej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x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s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xistenci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físic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gistrada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ispon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L-C08-O0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ê]]></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licit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L-C08-O0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epar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L-C08-O0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equis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t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í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olicitar-reposicion-mediante-pba"/>
              </a:rPr>
              <a:t><![CDATA[Solicitar reposición mediante PB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3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macen-reposicion]]></a:t>
            </a:r>
            <a:r>
              <a:rPr lang="en-US" strike="noStrike" sz="2100" spc="0" u="none" cap="none">
                <a:solidFill>
                  <a:srgbClr val="1B2438">
                    <a:alpha val="100000"/>
                  </a:srgbClr>
                </a:solidFill>
                <a:latin typeface="Calibri"/>
              </a:rPr>
              <a:t><![CDA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2026-10-31T05:01:26Z</dcterms:created>
  <dcterms:modified xsi:type="dcterms:W3CDTF">2026-10-31T05:01:26Z</dcterms:modified>
  <dc:title>Solicitar reposición mediante PBA</dc:title>
  <dc:description>Presentación editable del OA «Solicitar reposición mediante PBA». Enlace: https://pinturasespecializadas.lumbre.lat/object/solicitar-reposicion-mediante-pba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