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material a otra tiend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material a otra tiend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material a otra tiend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material a otra tiend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material a otra tienda»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ndo el material no está, la pregunta no es «¿de dónde lo pido?»»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ndo el material no está, la pregunta no es «¿de dónde lo pido?»»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ndo el material no está, la pregunta no es «¿de dónde lo pid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ircuito-de-la-peti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momentos del circuito: comprobar en la propia tienda, consultar en la otra, acordar con el cliente lo que se le dice, cursar la petición, registrar y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rcuito completo. Los tres últimos momentos son los que casi nunca se ha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existencias en la otra tienda y se están comprobando; en cuanto me confirmen, le escrib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único verificado es que hay existencias en la otra tienda; el lote, el formato y el momento de la recogida siguen pendientes. Se comunica el hecho y se compromete el proceso, sin dar fecha ni sustituir el material pedido sin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uatro momentos del circuito y la diferencia entre existencias libres y reser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ntes de prometer: qué se comprueba» (2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ntes de prometer: qué se comprueba» (3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ntes de prometer: qué se comprueba»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comprob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comprobaciones previas: existencia real, lote, caducidad y formato, con la pregunta que se hace, el motivo de la pregunta y qué hacer si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reguntas antes de decir una fecha. Cada una evita una promesa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istencia real frente a reservada → ¿Tenéis unidades libres o están comprometidas para otr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te → ¿De qué lote es y de qué fecha de fabricación? Para saber si es el tono que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ducidad → ¿Qué fecha de consumo preferente tiene? Solo se pregunta si la ficha la in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ato → ¿Tenéis el formato pedido o solo otro? No es el mismo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sentido de las cuatro → No se pregunta «¿tenéis?», sino qué unidades están libres y en qué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cuatro comprobaciones y lo que se pregunta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ómo se pide: los datos que la otra tienda necesita»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ómo se pide: los datos que la otra tienda necesita»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inco-d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arjetas con los datos de una petición entre tiendas: qué se pide, cuánto, para quién, dónde y a quién, y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datos y ningún otro. Lo que falta, lo paga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ferencia, familia, acabado y formato del material. → Sin esto la otra tienda no puede serv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ntidad y unidades en las que se entrega. → Sin esto la otra tienda no puede serv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mbre y teléfono de quien lo recoge. → Sin esto la otra tienda no puede serv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enda que pide, tienda que sirve y persona que contesta. → Sin esto la otra tienda no puede serv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 es una venta para el cliente o un traspaso a almacén. → Sin esto la otra tienda no puede serv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bra y dirección donde se va a aplicar. → Solo si el cliente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echa en que el cliente necesita el material. → Solo si el cliente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importe de la venta y el presupuesto del cliente. → No debe ir en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Los datos de pago o la cuenta del cliente. → No debe ir en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inco datos de la petición y lo que no debe viajar e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Qué se le dice al cliente mientras se esper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Qué se le dice al cliente mientras se esper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lo-que-se-dic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no se dice al cliente y lo que sí se dice, con la consecuenci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fecha sin confirmar. Lo que sí se dice es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Lunes, 10:15 ·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plicador de Porreres pide seis botes de acabado satinado en un tono concreto. En la ciudad solo quedan cuatro, y de un lote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10:20 · Agotar la propi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ra el almacén del centro, no solo la estantería: no hay más. Antes de llamar a nadie, la casa se sirve a sí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10:25 · La pregunt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ama a Tienda Este. No se pregunta «¿tenéis?», se pregunta «¿tenéis libres?». Respuesta: hay seis unidades del lote pedido, pero dos están apartadas para la obra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10:30 · Lote, fecha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te es el que se pidió. La fecha de fabricación se anota. La caducidad no se consulta porque la ficha de ese producto no la in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10:40 · Qué se le dice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hay material libre en la otra tienda, que se está confirmando la recogida y que se le escribe hoy en cuanto respondan. No se da fecha: no se ha confirmado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10:45 ·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rsa por escrito con los cinco datos: qué se pide, cuánto, para quién, dónde y para qué. Se registra la solicitud con la respuesta obtenida y con el nombre de quien l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Martes, 09:00 · La lle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visa al cliente: el material sale de la Tienda Este y le avisamos cuando entre por la puerta del centro. El aviso es el paso que no falla nunca si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completo: de la llamada al material en la estan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Cuando entra por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y se anota la salida. Y si el cliente no viene, el material no se queda apartado por su cuenta: se avisa y se decide qué se hace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xista material no es lo mismo que esté confirmado para este cliente, con ese formato y con esa fecha de recogida. La fecha se comunica cuando la otra tienda la confirma; antes de eso, lo que se comunica es el proceso y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tres niveles de lo que se dice al cliente y la regla de no dar fecha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circuito completo, en orde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r en la propia tienda, almacén incluido, qué hay y qué está libre. → Consultar en la otra tienda la disponibilidad real y sus condiciones. → Acordar con el cliente qué se le dice: lo verificado y lo pendiente. → Cursar la petición con todos los datos, por escrito. → Registrar la solicitud, la respuesta y el responsable. → Avisar al cliente en cuanto el material esté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se puede resolver sin molestar a nadie (comprobar y consultar) a lo que es irreversible (comunicar y comprometer). El aviso va al final porque solo se puede dar cuando el material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4 y 5: los momentos del circuito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ómo se registra el movimiento»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ómo se registra el movimiento»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el-pedido-al-regist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petición, respuesta, tránsito y aviso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pedido al movimiento registrado. Cada caja es una casilla que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sponible: cuatro unidades, lote por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silla de respuesta se rellena con lo que dice la otra tienda: cuatro unidades libres y el lote pendiente. Anotar «todo correcto» o un simple «pendiente» borra el dato que el cliente necesita para decidir y que el almacén necesita para preparar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os campos del registro y la regla de rellenar la respuesta con lo que dij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que cuestan la vent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solicitud que nadie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pidió un producto que no había en la tienda. El empleado lo solicitó a otra tienda, pero no lo registró e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solicitud que nadie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llegó a la tienda, pero nadie sabía que era para ese cliente. El cliente llamó a los cinco días: «¿ha llegado mi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solicitud que nadie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e supo responder. El cliente se enfadó («nadie me avisó») y compró en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solicitud que nadie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ovimiento no se registró. Las existencias eran correctas en las dos tiendas; lo que faltaba era el vínculo entre la petición y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solicitud que nadie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siempre la solicitud. Cuando llegue, avisa. Sin registro no hay seguimiento; sin seguimiento no hay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unto la petición en una libreta: el Tienda Este tiene cuatro botes. No hace falta registrarla e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r una fecha sin confirmar, no registrar la solicitud, prometer material que no ha llegado y pedir sin datos son los cuatro fallos del circuito. Las dos frases que sí se sostienen verifican lo que se afirma y avisa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cinco errores del circuito y el ejemplo de la solicitud sin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uando la otra tienda no tiene»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uando la otra tienda no tiene»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cuando-no-hay.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acotar el no, buscar en otra vía, comunicar con alternativas y registrar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no» también es un circuito. Lo que no puede es ser un «no» a se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otar · vía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 se acota antes de aceptarse, se busca una alternativa en otra vía y se comunica; el registro del cierre es lo que impide que el mismo caso se repita si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cuatro pasos del circuito cuando la otra tienda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material-a-otra-tiend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ircuit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ircuit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l circuit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a l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idades libres, lote, fecha de fabricación, caducidad si la ficha la indica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preguntar «¿tené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cantidad puede estar reservada: lo reservado no se puede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comunica hasta confi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de entrega y el momento de la recogida. Antes solo se comunica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si lo que llega es lo que se pidió y para que el profesional pueda repe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la casilla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contesta la otra tienda, con su fecha, no lo que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otra tienda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otar el no, buscar alternativa, comunicarla y registrar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edir sin prometer lo que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material-a-otra-tiend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edir sin prometer lo que no está»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6" r:id="rId1"/>
    <p:sldLayoutId id="2482439147" r:id="rId2"/>
    <p:sldLayoutId id="2482439148" r:id="rId3"/>
    <p:sldLayoutId id="248243914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09da00d78698746994f5e4a5f67bdce50c4ea626e7c3c91.jpg"/>
  <Relationship Id="rId3" Type="http://schemas.openxmlformats.org/officeDocument/2006/relationships/hyperlink" Target="https://pinturasespecializadas.lumbre.lat/object/solicitar-material-a-otra-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ircuito-de-la-peticion2.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comprobaciones3.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inco-datos4.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lo-que-se-dice5.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el-pedido-al-registro6.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cuando-no-hay7.jpg"/>
  <Relationship Id="rId3" Type="http://schemas.openxmlformats.org/officeDocument/2006/relationships/hyperlink" Target="https://pinturasespecializadas.lumbre.lat/object/solicitar-material-a-otra-tienda" TargetMode="External"/>
  <Relationship Id="rId4" Type="http://schemas.openxmlformats.org/officeDocument/2006/relationships/hyperlink" Target="https://pinturasespecializadas.lumbre.lat/object/solicitar-material-a-otra-tienda"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hyperlink" Target="https://pinturasespecializadas.lumbre.lat/object/solicitar-material-a-otra-tienda" TargetMode="External"/>
  <Relationship Id="rId4"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material-a-otra-tienda" TargetMode="External"/>
  <Relationship Id="rId3"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ici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ter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t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olicitar-material-a-otra-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material a otra tienda del grupo sin prometer lo que no está: comprobar la disponibilidad real antes de prometer, cursar la petición con los datos que la otra tienda necesita, comunicar al cliente lo verificado y lo pendiente, registrar el movimiento y resolver el caso en que la otra tienda no tiene el mate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de existencias y movimientos. Explica el circuito completo de pedir material a otra tienda: qué se comprueba antes de prometer (existencias libres frente a reservadas, lote, caducidad y formato disponible), con qué datos se cursa la petición, qué se le dice al cliente mientras se espera, cómo se registra el movimiento y qué se hace cuando la otra tienda no lo tien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solicitud entre tiendas · existencias reservadas · lote y trazabilidad · seguimiento del pedido · cliente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de noviembre, en la tienda del centro, un aplicador de Porreres pide seis botes de un acabado satinado en un tono de su carta. En la estantería del centro solo quedan cuatro, y son de un lote anterior al que él quiere. La otra tienda del grupo, en la Tienda Este, tiene más unidades, pero el responsable de almacén dice que están «apartadas» para una obra que se entrega el vier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licador tiene que empezar la obra el lunes y no puede esperar: si el material no sale, busca en otra casa y no vuelve. Mientras tanto, el encargado del centro pregunta desde la puerta de atrás al que está en el mostrador: «¿le has dicho alg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igue es un caso inventado para practicar. Sirve para ver qué se comprueba, qué se pide, qué se dice y qué se escribe; los nombres, las referencias y las cifras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dir material a otra tienda del grupo sin prometer lo que no está: comprobar la disponibilidad real antes de prometer, cursar la petición con los datos que la otra tienda necesita, comunicar al cliente lo verificado y lo pendiente, registrar el movimiento y resolver el caso en que la otra tienda no tiene el material.]]></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así se gestiona una petición entre tiendas en el sector; no es, por sí sola, un procedimiento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el canal, los plazos, las reservas y las casillas del registro los confirma direc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l caso y las cifras marcados como ficticio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anal por el que se cursa la petición entre tiendas y qué registro obligatorio genera cada tipo de peti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material a otra tiend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5]]></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lazo máximo que se puede comunicar al cliente cuando el material está en otra tienda y quién lo autoriza. Qué se puede hacer con el material reservado en otra tienda: si se puede liberar o no, y quién lo decide. Si el material puede entregarse directamente en el mostrador de la tienda que lo pide y con qué confirmación.]]></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caducidad y de formato: qué fecha se acepta y qué se ofrece si la otra tienda solo tiene otro formato. Quién responde del material mientras está en camino entre tiendas y qué se hace si se pierde o llega ro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ndo el material no está, la pregunta no es «¿de dónde lo p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ide algo que no está en la estantería y en cinco minutos hay que decidir tres cosas: si se puede conseguir, cómo se pide y qué se le dice. La tentación del mostrador es resolverlo con una frase: «no lo tenemos». Esa frase pierde la venta y, lo que es peor, deja al cliente con la sensación de que la tienda no ha hecho nada por é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ndo el material no está, la pregunta no es «¿de dónde lo p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material a otra de las cuatro tiendas de la casa en el litoral mediterráneo no es un favor ni una llamada de cortesía: es un movimiento de existencias con un circuito, y ese circuito tiene cuatro momentos: ]]></a:t>
            </a: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Si se salta uno, los otros tres fal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ndo el material no está, la pregunta no es «¿de dónde lo p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momento es el que más se salta y el que más cuesta: ]]></a:t>
            </a: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ntes de llamar a ninguna parte hay que mirar en el almacén de la propia tienda, no solo en la estantería, y hay que comprobar qué hay realmente libre: una cantidad que ya está comprometida para otro cliente o para una obra no está disponible por mucho que figure en el sistem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momento, ]]></a:t>
            </a:r>
            <a:r>
              <a:rPr lang="en-US" b="1"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es el que da forma a esta lección: una petición sin datos es una llamada de cortesía. El tercero, ]]></a:t>
            </a: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es el que el cliente recuerda. Y el cuarto, ]]></a:t>
            </a:r>
            <a:r>
              <a:rPr lang="en-US" b="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es el único que sobrevive al cambio de tur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ndo el material no está, la pregunta no es «¿de dónde lo p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última cosa que conviene tener clara desde el principio: el material que la otra tienda tiene puede no ser el material que el cliente pidió. Mismo producto y otro lote, otro formato o una fecha de consumo próxima son tres cosas distintas, y cada una cambia lo que se le dice al cl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ndo el material no está, la pregunta no es «¿de dónde lo pido?»]]></a:t>
            </a:r>
          </a:p>
        </p:txBody>
      </p:sp>
      <p:pic>
        <p:nvPicPr>
          <p:cNvPr id="3" name="" descr="Seis momentos del circuito: comprobar en la propia tienda, consultar en la otra, acordar con el cliente lo que se le dice, cursar la petición, registrar y avisar.">
            <a:hlinkClick r:id="rId3" tooltip="Seis momentos del circuito: comprobar en la propia tienda, consultar en la otra, acordar con el cliente lo que se le dice, cursar la petición, registrar y avisar."/>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rcuito completo. Los tres últimos momentos son los que casi nunca se hac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uando el material no está, la pregunta no es «¿de dónde lo pi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un acabado satinado en un tono concreto y en la Tienda Centro no queda. En Tienda Este hay cuatro botes, pero dos están apartados para una obra. ¿Qué puede hacer el mostrado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ñana lo tiene aquí»: así el cliente no se va con la mano vací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existencias en la otra tienda y se están comprobando; en cuanto me confirmen, le escribo h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guardo esas dos unidades en la Tienda Centro hasta que llegue la obra del viern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ofrezco un tono parecido del lote que queda en la estantería del cen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ntes de prometer: qué se comprueb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no lo tenemos» y «lo tenemos el viernes» hay cuatro comprobaciones. Son pocas, pero cada una evita una forma distinta de perder la venta: prometer material que no está, prometer un material que no es el pedido o prometer algo que llega en mal mom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ntes de prometer: qué se comprueb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istencia real frente a existencias reservadas.]]></a:t>
            </a:r>
            <a:r>
              <a:rPr lang="en-US" strike="noStrike" sz="2100" spc="0" u="none" cap="none">
                <a:solidFill>
                  <a:srgbClr val="1B2438">
                    <a:alpha val="100000"/>
                  </a:srgbClr>
                </a:solidFill>
                <a:latin typeface="Calibri"/>
              </a:rPr>
              <a:t><![CDATA[ El sistema puede mostrar una cantidad que ya está comprometida para otro cliente o para una obra. Lo que no está reservado es lo que se puede mover. La pregunta a la otra tienda no es «¿tenéis?», es «¿tenéis libres?», y la respuesta tiene que dejar claro qué unidades están comprometidas y por qu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ntes de prometer: qué se comprueb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te.]]></a:t>
            </a:r>
            <a:r>
              <a:rPr lang="en-US" strike="noStrike" sz="2100" spc="0" u="none" cap="none">
                <a:solidFill>
                  <a:srgbClr val="1B2438">
                    <a:alpha val="100000"/>
                  </a:srgbClr>
                </a:solidFill>
                <a:latin typeface="Calibri"/>
              </a:rPr>
              <a:t><![CDATA[ Dos lotes del mismo producto no son idénticos: el tono puede variar de uno a otro y la fecha de fabricación cambia. Para el cliente que pide un tono concreto, saber el lote es lo que permite saber si lo que llega es lo que se pidió; y para el profesional, es lo que le permite pedir lo mismo la próxima vez.]]></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ucidad o fecha de consumo preferente.]]></a:t>
            </a:r>
            <a:r>
              <a:rPr lang="en-US" strike="noStrike" sz="2100" spc="0" u="none" cap="none">
                <a:solidFill>
                  <a:srgbClr val="1B2438">
                    <a:alpha val="100000"/>
                  </a:srgbClr>
                </a:solidFill>
                <a:latin typeface="Calibri"/>
              </a:rPr>
              <a:t><![CDATA[ Solo se mira cuando la ficha del producto la indica, y entonces no es un dato menor: un lote con la fecha próxima no es un lote equivalente, y el cliente tiene derecho a saberlo antes de pag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ntes de prometer: qué se comprueb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to disponible.]]></a:t>
            </a:r>
            <a:r>
              <a:rPr lang="en-US" strike="noStrike" sz="2100" spc="0" u="none" cap="none">
                <a:solidFill>
                  <a:srgbClr val="1B2438">
                    <a:alpha val="100000"/>
                  </a:srgbClr>
                </a:solidFill>
                <a:latin typeface="Calibri"/>
              </a:rPr>
              <a:t><![CDATA[ Dos litros, cinco o diez no es el mismo material ni el mismo coste. Si la otra tienda solo tiene otro formato, la respuesta al cliente cambia por completo: no es «no hay», es «no hay en ese forma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ntes de prometer: qué se comprueba]]></a:t>
            </a:r>
          </a:p>
        </p:txBody>
      </p:sp>
      <p:pic>
        <p:nvPicPr>
          <p:cNvPr id="3" name="" descr="Matriz con cuatro comprobaciones previas: existencia real, lote, caducidad y formato, con la pregunta que se hace, el motivo de la pregunta y qué hacer si no cuadra.">
            <a:hlinkClick r:id="rId3" tooltip="Matriz con cuatro comprobaciones previas: existencia real, lote, caducidad y formato, con la pregunta que se hace, el motivo de la pregunta y qué hacer si no cuadr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reguntas antes de decir una fecha. Cada una evita una promesa que no se sost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Antes de prometer: qué se com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mprobación con lo que realmente se pregunta en la otra tien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istencia real frente a reservad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ducidad]]></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ormat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sentido de las cuat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qué lote es y de qué fecha de fabricación? Para saber si es el tono que se pidió.]]></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fecha de consumo preferente tiene? Solo se pregunta si la ficha la indica.]]></a:t>
            </a:r>
          </a:p>
        </p:txBody>
      </p:sp>
      <p:sp>
        <p:nvSpPr>
          <p:cNvPr id="10" name=""/>
          <p:cNvSpPr txBox="1"/>
          <p:nvPr/>
        </p:nvSpPr>
        <p:spPr>
          <a:xfrm>
            <a:off x="628650" y="2828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néis el formato pedido o solo otro? No es el mismo material.]]></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regunta «¿tenéis?», sino qué unidades están libres y en qué condiciones.]]></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néis unidades libres o están comprometidas para otra ob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ómo se pide: los datos que la otra tienda neces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tición entre tiendas la resuelve una persona que no está delante de ti y que no tiene por qué saber de qué cliente se trata. Lo que la otra tienda necesita son datos, y si faltan, vuelve la llamada y se pierde el tiempo.]]></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ide:]]></a:t>
            </a:r>
            <a:r>
              <a:rPr lang="en-US" strike="noStrike" sz="2100" spc="0" u="none" cap="none">
                <a:solidFill>
                  <a:srgbClr val="1B2438">
                    <a:alpha val="100000"/>
                  </a:srgbClr>
                </a:solidFill>
                <a:latin typeface="Calibri"/>
              </a:rPr>
              <a:t><![CDATA[ referencia exacta, familia, acabado y formato. Si el cliente lo pide por carta de color, se anota la referencia del tono y su nombre, no una descripción de color.]]></a:t>
            </a:r>
          </a:p>
        </p:txBody>
      </p:sp>
      <p:sp>
        <p:nvSpPr>
          <p:cNvPr id="10" name=""/>
          <p:cNvSpPr txBox="1"/>
          <p:nvPr/>
        </p:nvSpPr>
        <p:spPr>
          <a:xfrm>
            <a:off x="514350" y="3648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cantidad y unidades en las que se entreg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ómo se pide: los datos que la otra tienda neces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ién:]]></a:t>
            </a:r>
            <a:r>
              <a:rPr lang="en-US" strike="noStrike" sz="2100" spc="0" u="none" cap="none">
                <a:solidFill>
                  <a:srgbClr val="1B2438">
                    <a:alpha val="100000"/>
                  </a:srgbClr>
                </a:solidFill>
                <a:latin typeface="Calibri"/>
              </a:rPr>
              <a:t><![CDATA[ nombre y teléfono de quien lo recoge y, si es un profesional, la obra y la fecha en que lo necesita. Ese dato no se usa para decidir nada: se usa para ordenar y para avisar.]]></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y a quién:]]></a:t>
            </a:r>
            <a:r>
              <a:rPr lang="en-US" strike="noStrike" sz="2100" spc="0" u="none" cap="none">
                <a:solidFill>
                  <a:srgbClr val="1B2438">
                    <a:alpha val="100000"/>
                  </a:srgbClr>
                </a:solidFill>
                <a:latin typeface="Calibri"/>
              </a:rPr>
              <a:t><![CDATA[ la tienda que pide, el punto de entrega y la persona a la que se contesta.]]></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a:t>
            </a:r>
            <a:r>
              <a:rPr lang="en-US" strike="noStrike" sz="2100" spc="0" u="none" cap="none">
                <a:solidFill>
                  <a:srgbClr val="1B2438">
                    <a:alpha val="100000"/>
                  </a:srgbClr>
                </a:solidFill>
                <a:latin typeface="Calibri"/>
              </a:rPr>
              <a:t><![CDATA[ si es una venta para el cliente o un traspaso a almacén. Eso no es un detalle menor: cambia quién lo pide, cómo se registra y qué se le dice al cli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ómo se pide: los datos que la otra tienda neces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cosas que no se escriben: el presupuesto o el importe de la venta, y los datos de pago del cliente. No hacen falta para servir el material y no se devuelven despué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ide por teléfono y no se escribe, no ha pasado: la otra tienda no tiene por qué recordar una llamada, y el turno de mañana tampo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ómo se pide: los datos que la otra tienda necesita]]></a:t>
            </a:r>
          </a:p>
        </p:txBody>
      </p:sp>
      <p:pic>
        <p:nvPicPr>
          <p:cNvPr id="3" name="" descr="Cinco tarjetas con los datos de una petición entre tiendas: qué se pide, cuánto, para quién, dónde y a quién, y para qué.">
            <a:hlinkClick r:id="rId3" tooltip="Cinco tarjetas con los datos de una petición entre tiendas: qué se pide, cuánto, para quién, dónde y a quién, y para qué."/>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datos y ningún otro. Lo que falta, lo paga el tiem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ómo se pide: los datos que la otra tienda necesi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su papel en la petición entre tiend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esto la otra tienda no puede servirl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si el cliente lo pid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ebe ir en la pet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erencia, familia, acabado y formato del materi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ntidad y unidades en las que se entreg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mbre y teléfono de quien lo reco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nda que pide, tienda que sirve y persona que conte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es una venta para el cliente o un traspaso a almacé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bra y dirección donde se va a aplic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echa en que el cliente necesita el materi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importe de la venta y el presupuesto del cliente.]]></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Los datos de pago o la cuenta del cliente.]]></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se le dice al cliente mientras se esp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la llamada del cliente y la llegada del material hay un rato, y lo que se dice en ese rato decide si el cliente vuelve. La regla es simple: ]]></a:t>
            </a:r>
            <a:r>
              <a:rPr lang="en-US" b="1" strike="noStrike" sz="2100" spc="0" u="none" cap="none">
                <a:solidFill>
                  <a:srgbClr val="1B2438">
                    <a:alpha val="100000"/>
                  </a:srgbClr>
                </a:solidFill>
                <a:latin typeface="Calibri"/>
              </a:rPr>
              <a:t><![CDATA[no digas «no», di lo que sabes y lo que estás haciendo]]></a:t>
            </a:r>
            <a:r>
              <a:rPr lang="en-US" strike="noStrike" sz="2100" spc="0" u="none" cap="none">
                <a:solidFill>
                  <a:srgbClr val="1B2438">
                    <a:alpha val="100000"/>
                  </a:srgbClr>
                </a:solidFill>
                <a:latin typeface="Calibri"/>
              </a:rPr>
              <a:t><![CDATA[. Y lo que sabes se ordena en tres niveles, que no se mezclan:]]></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lo que has comprobado. «En otra tienda de la casa hay existencias de ese producto.»]]></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lo que aún no sabes. «El formato y el momento de la recogida los estoy confirma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se le dice al cliente mientras se esp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miso de proceso:]]></a:t>
            </a:r>
            <a:r>
              <a:rPr lang="en-US" strike="noStrike" sz="2100" spc="0" u="none" cap="none">
                <a:solidFill>
                  <a:srgbClr val="1B2438">
                    <a:alpha val="100000"/>
                  </a:srgbClr>
                </a:solidFill>
                <a:latin typeface="Calibri"/>
              </a:rPr>
              <a:t><![CDATA[ lo único que te comprometes a hacer. «En cuanto me confirmen, le escribo hoy.»]]></a:t>
            </a:r>
          </a:p>
        </p:txBody>
      </p:sp>
      <p:sp>
        <p:nvSpPr>
          <p:cNvPr id="9" name=""/>
          <p:cNvSpPr txBox="1"/>
          <p:nvPr/>
        </p:nvSpPr>
        <p:spPr>
          <a:xfrm>
            <a:off x="514350" y="1924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entrega no se comunica hasta que la otra tienda la confirma, y sin confirmar no se dice ni «mañana» ni «el viernes». Hay una tentación muy concreta: decir la fecha que el cliente quiere oír porque lo tiene delante. Ese compromiso no lo ha aprobado nadie y, si no se cumple, se pierde el doble: el material y la confian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se le dice al cliente mientras se esp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tercer caso, el más difícil: el material ]]></a:t>
            </a:r>
            <a:r>
              <a:rPr lang="en-US" b="1" strike="noStrike" sz="2100" spc="0" u="none" cap="none">
                <a:solidFill>
                  <a:srgbClr val="1B2438">
                    <a:alpha val="100000"/>
                  </a:srgbClr>
                </a:solidFill>
                <a:latin typeface="Calibri"/>
              </a:rPr>
              <a:t><![CDATA[no está]]></a:t>
            </a:r>
            <a:r>
              <a:rPr lang="en-US" strike="noStrike" sz="2100" spc="0" u="none" cap="none">
                <a:solidFill>
                  <a:srgbClr val="1B2438">
                    <a:alpha val="100000"/>
                  </a:srgbClr>
                </a:solidFill>
                <a:latin typeface="Calibri"/>
              </a:rPr>
              <a:t><![CDATA[ en la otra tienda. El proceso es el mismo, con una diferencia: se comunica el no con alternativas, no con un silen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se le dice al cliente mientras se espera]]></a:t>
            </a:r>
          </a:p>
        </p:txBody>
      </p:sp>
      <p:pic>
        <p:nvPicPr>
          <p:cNvPr id="3" name="" descr="Comparación entre lo que no se dice al cliente y lo que sí se dice, con la consecuencia de cada uno.">
            <a:hlinkClick r:id="rId3" tooltip="Comparación entre lo que no se dice al cliente y lo que sí se dice, con la consecuencia de cada uno."/>
          </p:cNvPr>
          <p:cNvPicPr>
            <a:picLocks noChangeAspect="1"/>
          </p:cNvPicPr>
          <p:nvPr>
            <p:ph type="pic" idx="1"/>
          </p:nvPr>
        </p:nvPicPr>
        <p:blipFill>
          <a:blip r:embed="rId2"/>
          <a:stretch>
            <a:fillRect/>
          </a:stretch>
        </p:blipFill>
        <p:spPr>
          <a:xfrm>
            <a:off x="1057275" y="1257300"/>
            <a:ext cx="7019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fecha sin confirmar. Lo que sí se dice es el proce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unes, 10:15 · La peti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licador de Porreres pide seis botes de acabado satinado en un tono concreto. En la ciudad solo quedan cuatro, y de un lote anteri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20 · Agotar la propia tiend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ra el almacén del centro, no solo la estantería: no hay más. Antes de llamar a nadie, la casa se sirve a sí mis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25 · La pregunta correc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ama a Tienda Este. No se pregunta «¿tenéis?», se pregunta «¿tenéis libres?». Respuesta: hay seis unidades del lote pedido, pero dos están apartadas para la obra del vier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30 · Lote, fecha y forma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te es el que se pidió. La fecha de fabricación se anota. La caducidad no se consulta porque la ficha de ese producto no la indi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40 · Qué se le dice a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hay material libre en la otra tienda, que se está confirmando la recogida y que se le escribe hoy en cuanto respondan. No se da fecha: no se ha confirmado ningu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45 · La peti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rsa por escrito con los cinco datos: qué se pide, cuánto, para quién, dónde y para qué. Se registra la solicitud con la respuesta obtenida y con el nombre de quien la espe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tes, 09:00 · La llega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visa al cliente: el material sale de la Tienda Este y le avisamos cuando entre por la puerta del centro. El aviso es el paso que no falla nunca si se h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le dice al cliente mientras se espera · El caso completo: de la llamada al material en la estantería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ntra por la puer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y se anota la salida. Y si el cliente no viene, el material no se queda apartado por su cuenta: se avisa y se decide qué se hace con é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Qué se le dice al cliente mientras se esp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correcto decir al cliente «mañana lo tenemos aquí», siempre que el material esté en la otra ti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ircuito completo, en or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el circuito por escrito evita dos fallos opuestos: hacerlo todo deprisa, sin comprobar ni registrar, y convertir cada petición en una gestión personal que se pierde en cuanto cambia el turno. El orden no es negociable y en cada momento hay un entregabl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conviene tener una regla sobre el propio almacén: ]]></a:t>
            </a:r>
            <a:r>
              <a:rPr lang="en-US" b="1" strike="noStrike" sz="2100" spc="0" u="none" cap="none">
                <a:solidFill>
                  <a:srgbClr val="1B2438">
                    <a:alpha val="100000"/>
                  </a:srgbClr>
                </a:solidFill>
                <a:latin typeface="Calibri"/>
              </a:rPr>
              <a:t><![CDATA[lo que se aparta para un cliente, se aparta escrito]]></a:t>
            </a:r>
            <a:r>
              <a:rPr lang="en-US" strike="noStrike" sz="2100" spc="0" u="none" cap="none">
                <a:solidFill>
                  <a:srgbClr val="1B2438">
                    <a:alpha val="100000"/>
                  </a:srgbClr>
                </a:solidFill>
                <a:latin typeface="Calibri"/>
              </a:rPr>
              <a:t><![CDATA[. Un material reservado en un hueco y no anotado es una existencia fantasma: la tienda cree que lo tiene, el cliente cree que está reservado y nadie sabe quién tiene razón. Ese desajuste se detecta tarde, cuando alguien necesita el material y ya no está.]]></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circuito completo, en or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regla, más incómoda: la petición la escribe quien la cursa, no quien la recibe. Quien recibe puede tener la cabeza en otra cosa, y un material que se sirve con la etiqueta puesta en un palé sin destino no ha salido de ningún sitio: simplemente ha cambiado de sit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circuito completo, en or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mentos del circuito de una petición entre tiendas.]]></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r en la otra tienda la disponibilidad real y sus condicione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ar con el cliente qué se le dice: lo verificado y lo pendiente.]]></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rsar la petición con todos los datos, por escri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solicitud, la respuesta y el responsabl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r al cliente en cuanto el material esté en la tien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robar en la propia tienda, almacén incluido, qué hay y qué está lib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registra el movi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lo que convierte una gestión en un proceso. Sin registro, la solicitud no existe; y una solicitud que no existe se pierde en el cambio de turno, con el cliente esperando y el material sin dueño.]]></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petición entre tiendas tiene estos campos, y ninguno sobra:]]></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y cuándo:]]></a:t>
            </a:r>
            <a:r>
              <a:rPr lang="en-US" strike="noStrike" sz="2100" spc="0" u="none" cap="none">
                <a:solidFill>
                  <a:srgbClr val="1B2438">
                    <a:alpha val="100000"/>
                  </a:srgbClr>
                </a:solidFill>
                <a:latin typeface="Calibri"/>
              </a:rPr>
              <a:t><![CDATA[ la tienda que pide, la persona que cursa y la fecha.]]></a:t>
            </a:r>
          </a:p>
        </p:txBody>
      </p:sp>
      <p:sp>
        <p:nvSpPr>
          <p:cNvPr id="11" name=""/>
          <p:cNvSpPr txBox="1"/>
          <p:nvPr/>
        </p:nvSpPr>
        <p:spPr>
          <a:xfrm>
            <a:off x="514350" y="40576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40576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y cuánto:]]></a:t>
            </a:r>
            <a:r>
              <a:rPr lang="en-US" strike="noStrike" sz="2100" spc="0" u="none" cap="none">
                <a:solidFill>
                  <a:srgbClr val="1B2438">
                    <a:alpha val="100000"/>
                  </a:srgbClr>
                </a:solidFill>
                <a:latin typeface="Calibri"/>
              </a:rPr>
              <a:t><![CDATA[ referencia, familia, acabado, formato y cant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registra el movi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te y fecha de fabricación]]></a:t>
            </a:r>
            <a:r>
              <a:rPr lang="en-US" strike="noStrike" sz="2100" spc="0" u="none" cap="none">
                <a:solidFill>
                  <a:srgbClr val="1B2438">
                    <a:alpha val="100000"/>
                  </a:srgbClr>
                </a:solidFill>
                <a:latin typeface="Calibri"/>
              </a:rPr>
              <a:t><![CDATA[, si se han pedido: se copian de la etiqueta, no se estiman.]]></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ién y para qué:]]></a:t>
            </a:r>
            <a:r>
              <a:rPr lang="en-US" strike="noStrike" sz="2100" spc="0" u="none" cap="none">
                <a:solidFill>
                  <a:srgbClr val="1B2438">
                    <a:alpha val="100000"/>
                  </a:srgbClr>
                </a:solidFill>
                <a:latin typeface="Calibri"/>
              </a:rPr>
              <a:t><![CDATA[ cliente, y si es venta o traspaso a almacén.]]></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qué contesta la otra tienda y con qué fecha. Esta casilla se rellena con lo que dijeron, no con lo que se supone.]]></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do y responsable:]]></a:t>
            </a:r>
            <a:r>
              <a:rPr lang="en-US" strike="noStrike" sz="2100" spc="0" u="none" cap="none">
                <a:solidFill>
                  <a:srgbClr val="1B2438">
                    <a:alpha val="100000"/>
                  </a:srgbClr>
                </a:solidFill>
                <a:latin typeface="Calibri"/>
              </a:rPr>
              <a:t><![CDATA[ pendiente, en tránsito, recibido y avisado, con el nombre de quien espera cada pa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registra el movi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datos: se anota lo necesario para entregar el material y avisar al cliente —nombre, contacto y, si es profesional, obra y fecha—, y nada más. No se copian documentos ni se anotan comentarios sobre el client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ifícil del registro es la casilla de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una petición que está en tránsito y que no se actualiza es igual de inútil que una petición que nunca se escribió. Por eso el registro se cierra: no cuando el material sale, sino cuando el cliente está avis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registra el movimiento]]></a:t>
            </a:r>
          </a:p>
        </p:txBody>
      </p:sp>
      <p:pic>
        <p:nvPicPr>
          <p:cNvPr id="3" name="" descr="Flujo de cuatro pasos: petición, respuesta, tránsito y aviso y cierre.">
            <a:hlinkClick r:id="rId3" tooltip="Flujo de cuatro pasos: petición, respuesta, tránsito y aviso y cierr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pedido al movimiento registrado. Cada caja es una casilla que se puede revi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ómo se registra el movimi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otra tienda contesta que tiene cuatro unidades libres, pero todavía no sabe si son del lote que se pidió. ¿Qué se escribe en el regist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istencias disponibles en la otra tiend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ponible: cuatro unidades, lote por confirmar.]]></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ndiente de confirmar la disponibilidad.]]></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do correcto: el material está disponible y listo para sal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e circuito no se ven en la estantería: se ven cinco días después, cuando el cliente llama y nadie sabe qué se pidió. Estos son los que más se repiten.]]></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plazos sin consultar.]]></a:t>
            </a:r>
            <a:r>
              <a:rPr lang="en-US" strike="noStrike" sz="2100" spc="0" u="none" cap="none">
                <a:solidFill>
                  <a:srgbClr val="1B2438">
                    <a:alpha val="100000"/>
                  </a:srgbClr>
                </a:solidFill>
                <a:latin typeface="Calibri"/>
              </a:rPr>
              <a:t><![CDATA[ Un «lo traemos mañana» que nadie ha confirmado obliga a la empresa a algo que nadie ha aprobado. Si no llega, el cliente no vuelve.]]></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gistrar la solicitud.]]></a:t>
            </a:r>
            <a:r>
              <a:rPr lang="en-US" strike="noStrike" sz="2100" spc="0" u="none" cap="none">
                <a:solidFill>
                  <a:srgbClr val="1B2438">
                    <a:alpha val="100000"/>
                  </a:srgbClr>
                </a:solidFill>
                <a:latin typeface="Calibri"/>
              </a:rPr>
              <a:t><![CDATA[ Se olvida, se cambia el turno y el cliente llama a los cinco días: nadie sabe qué se pidió, a qué tienda ni para qué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avisar cuando el material llega.]]></a:t>
            </a:r>
            <a:r>
              <a:rPr lang="en-US" strike="noStrike" sz="2100" spc="0" u="none" cap="none">
                <a:solidFill>
                  <a:srgbClr val="1B2438">
                    <a:alpha val="100000"/>
                  </a:srgbClr>
                </a:solidFill>
                <a:latin typeface="Calibri"/>
              </a:rPr>
              <a:t><![CDATA[ El material entra por la puerta y el cliente no se entera. O no viene, o se cansa y compra en otra tien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existencias reservadas con existencias libres.]]></a:t>
            </a:r>
            <a:r>
              <a:rPr lang="en-US" strike="noStrike" sz="2100" spc="0" u="none" cap="none">
                <a:solidFill>
                  <a:srgbClr val="1B2438">
                    <a:alpha val="100000"/>
                  </a:srgbClr>
                </a:solidFill>
                <a:latin typeface="Calibri"/>
              </a:rPr>
              <a:t><![CDATA[ Se promete material que ya es de otro cliente: doble problema, porque además hay que devolverlo.]]></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con los datos a medias.]]></a:t>
            </a:r>
            <a:r>
              <a:rPr lang="en-US" strike="noStrike" sz="2100" spc="0" u="none" cap="none">
                <a:solidFill>
                  <a:srgbClr val="1B2438">
                    <a:alpha val="100000"/>
                  </a:srgbClr>
                </a:solidFill>
                <a:latin typeface="Calibri"/>
              </a:rPr>
              <a:t><![CDATA[ La otra tienda tiene que devolver la llamada para preguntar el formato. Cada llamada perdida es un día, y el cliente lo cuen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La solicitud que nadie registró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asó]]></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idió un producto que no había en la tienda. El empleado lo solicitó a otra tienda, pero no lo registró en el sistem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La solicitud que nadie registró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llegó a la tienda, pero nadie sabía que era para ese cliente. El cliente llamó a los cinco días: «¿ha llegado mi pedi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La solicitud que nadie registró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secuenci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supo responder. El cliente se enfadó («nadie me avisó») y compró en otra tien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La solicitud que nadie registró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us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no se registró. Las existencias eran correctas en las dos tiendas; lo que faltaba era el vínculo entre la petición y el cl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la venta · La solicitud que nadie registró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siempre la solicitud. Cuando llegue, avisa. Sin registro no hay seguimiento; sin seguimiento no hay ven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que cuestan la ven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compañero al gestionar una petició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lo tenemos; lo tenemos mañana a primera hor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unto la petición en una libreta: el Tienda Este tiene cuatro botes. No hace falta registrarla en el sistem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o con la otra tienda que hay cuatro unidades libres del lote que se pidió, en el formato ped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llegue el material, aviso al cliente y le digo que puede pasar a recoge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guardo el material hasta fin de mes», aunque todavía no haya llegado de la otra tiend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ido el material indicando solo el nombre del producto y la cantidad; ya se ajustará la refer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uando la otra tienda no 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es una respuesta legítima; lo que no puede es ser un «no» a secas. Y el circuito del «no» tiene sus propios pasos, que son los mismos del «sí» con un matiz: primero se acota, después se buscan alternativas y al final se registra el cierre.]]></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otar el «no».]]></a:t>
            </a:r>
            <a:r>
              <a:rPr lang="en-US" strike="noStrike" sz="2100" spc="0" u="none" cap="none">
                <a:solidFill>
                  <a:srgbClr val="1B2438">
                    <a:alpha val="100000"/>
                  </a:srgbClr>
                </a:solidFill>
                <a:latin typeface="Calibri"/>
              </a:rPr>
              <a:t><![CDATA[ ¿No hay ninguna unidad del producto o no hay en ese formato? ¿Hay un lote anterior? Un «no» mal acotado hace que se decline una venta posi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uando la otra tienda no 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r en otra vía.]]></a:t>
            </a:r>
            <a:r>
              <a:rPr lang="en-US" strike="noStrike" sz="2100" spc="0" u="none" cap="none">
                <a:solidFill>
                  <a:srgbClr val="1B2438">
                    <a:alpha val="100000"/>
                  </a:srgbClr>
                </a:solidFill>
                <a:latin typeface="Calibri"/>
              </a:rPr>
              <a:t><![CDATA[ Otra tienda de la casa, la reposición al proveedor —que tiene su propio circuito— o un formato equivalente que cubra la misma prestación. Si se propone un producto distinto, se propone con su motivo y con la diferencia explicada: no se sustituye por su cuenta.]]></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 con alternativas.]]></a:t>
            </a:r>
            <a:r>
              <a:rPr lang="en-US" strike="noStrike" sz="2100" spc="0" u="none" cap="none">
                <a:solidFill>
                  <a:srgbClr val="1B2438">
                    <a:alpha val="100000"/>
                  </a:srgbClr>
                </a:solidFill>
                <a:latin typeface="Calibri"/>
              </a:rPr>
              <a:t><![CDATA[ El cliente recibe el «no» con lo que sí se puede hacer. No se le deja esperando a una llamada que no lle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uando la otra tienda no 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el cierre.]]></a:t>
            </a:r>
            <a:r>
              <a:rPr lang="en-US" strike="noStrike" sz="2100" spc="0" u="none" cap="none">
                <a:solidFill>
                  <a:srgbClr val="1B2438">
                    <a:alpha val="100000"/>
                  </a:srgbClr>
                </a:solidFill>
                <a:latin typeface="Calibri"/>
              </a:rPr>
              <a:t><![CDATA[ Por qué no se pudo, qué se ofreció, qué queda pendiente y qué pasa con la reserva si la había. Un «no» sin registrar vuelve a empezar el mismo problema la semana sigui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uando la otra tienda no tiene]]></a:t>
            </a:r>
          </a:p>
        </p:txBody>
      </p:sp>
      <p:pic>
        <p:nvPicPr>
          <p:cNvPr id="3" name="" descr="Cuatro tarjetas: acotar el no, buscar en otra vía, comunicar con alternativas y registrar el cierre.">
            <a:hlinkClick r:id="rId3" tooltip="Cuatro tarjetas: acotar el no, buscar en otra vía, comunicar con alternativas y registrar el cierre."/>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no» también es un circuito. Lo que no puede es ser un «no» a sec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material-a-otra-tienda"/>
              </a:rPr>
              <a:t><![CDATA[Ver imagen original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uando la otra tienda no tien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otra tienda no tiene el material, el circuito sigue cuatro pasos: ___ el alcance del «no» (¿no hay producto o no hay en ese formato?), buscar en otra ___ o proponer al cliente un producto equivalente, comunicárselo con claridad y registrar el ___ con lo ofrecido y lo que queda pendi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licitud entre tien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antes de cursar la petición y se archiva con la respuesta. La columna de ejemplo es ficticia y sirve para ver el nivel de detalle; el canal, los plazos y las casillas obligatorias los confirma dir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licitud entre tien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solicitud. La casilla de respuesta se rellena con lo que contesta la otra tienda, nunca con lo que se sup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2143125"/>
                <a:gridCol w="2647950"/>
                <a:gridCol w="1933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que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salida y persona que cur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udad, mostrador, persona que cursa (nombr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nal lo confirm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que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or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origen no hay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familia, acabado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sintética satinada, formato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la confirma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2143125"/>
                <a:gridCol w="2647950"/>
                <a:gridCol w="1933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y fecha de fabricación, si se p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2217, fabricado en agosto de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pia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y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is unidades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ntidad la pid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si es venta o traspaso a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r profesional, entrega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390650"/>
                <a:gridCol w="2143125"/>
                <a:gridCol w="2647950"/>
                <a:gridCol w="1933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que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o quier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nes, para empezar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plazo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testa la otra tienda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unidades libres, lote por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spuesta no hay 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avis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día en que se con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vis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olicitud entre tien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lo que no se sabe se escribe como pendiente, con su motivo y con quién puede darlo. Una ficha con la respuesta puesta de memoria es la forma más rápida de prometer lo que no está.]]></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ircuito de la pet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76500"/>
                <a:gridCol w="563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que no están comprometidas para otro cliente ni para otr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 re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apartadas para un cliente o una obra: no se pueden mo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ida de fabricación: permite saber qué se está recib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y tamaño: no es el mismo material ni el mismo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ircuito de la pet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5]]></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476500"/>
                <a:gridCol w="563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ide, cuánto, para quién, dónde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ntesta la otra tienda,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obrevive al cambio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que evita que el cliente se vaya a otr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ircuito de la peti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olicitar-material-a-otra-tienda"/>
              </a:rPr>
              <a:t><![CDATA[Abrir el juego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a la otra tien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idades libres, lote, fecha de fabricación, caducidad si la ficha la indica y forma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preguntar «¿tenéi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cantidad puede estar reservada: lo reservado no se puede mov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comunica hasta confirmarl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 entrega y el momento de la recogida. Antes solo se comunica el proces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lo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si lo que llega es lo que se pidió y para que el profesional pueda repetirl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la casilla de respues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contesta la otra tienda, con su fecha, no lo que se supon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otra tienda no tien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etic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otar el no, buscar alternativa, comunicarla y registrar el cierr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edir sin prometer lo que no está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edir sin prometer lo que no está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omprobar la disponibilidad real antes de prometer, cursar una petición con los datos que la otra tienda necesita, comunicar al cliente lo verificado y lo pendiente, registrar el movimiento y cerrar el caso cuando la otra tienda no tiene el material.]]></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8. Los errores más frecuentes son dar una fecha sin confirmar, pedir sin datos y no registrar la solicitu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caros son tres: prometer un plazo que nadie ha aprobado, pedir con los datos a medias y no registrar la solicitud. Ninguno se ve en la estantería; los tres se ven cinco días después, cuando el cliente llama y nadie sabe qué se pidió. El canal, los plazos, el criterio de caducidad, el tratamiento de las reservas y las casillas obligatorias del registro los confirma direcc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No sustituye la revisión de una petición real en el puesto por alguien con experiencia, que es donde se aprende a calibrar lo que se le puede prometer a un cliente.]]></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etiquetas de los fabricantes del catálogo de Pinturas Especializadas: fuente operativa para formato, lote, fecha de fabricación y conservación; la ficha vigente prevalece sobre cualquier resumen interno (consulta 2026-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en línea de Pinturas Especializadas, recogido en la lección 28453: fuente para comprobar qué referencias y formatos existen en cada familia; esta lección no reproduce referencias concretas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28461 (Existencias físicas, registradas y disponibles) y lección 28462 (Preparar y registrar transferencias) del curso C08: marco interno de existencias y movimientos entre tiendas (consulta 2026-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material-a-otra-tienda"/>
              </a:rPr>
              <a:t><![CDATA[Solicitar material a otr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y finalidad de los datos personales que se anotan al registrar la solicitud (DOUE/BOE/AEPD, consulta 2026-10); esta lección no interpreta la base jurídica ni los plaz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2026-10-31T05:01:13Z</dcterms:created>
  <dcterms:modified xsi:type="dcterms:W3CDTF">2026-10-31T05:01:13Z</dcterms:modified>
  <dc:title>Solicitar material a otra tienda</dc:title>
  <dc:description>Presentación editable del OA «Solicitar material a otra tienda». Enlace: https://pinturasespecializadas.lumbre.lat/object/solicitar-material-a-otra-tienda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