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presProps" Target="presProps.xml"/>
  <Relationship Id="rId105" Type="http://schemas.openxmlformats.org/officeDocument/2006/relationships/viewProps" Target="viewProps.xml"/>
  <Relationship Id="rId10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imulacion-integral-un-dia-al-frente-de-la-tiend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mulación integral: un día al frente de la tienda»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mulación integral: un día al frente de la tienda»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mulación integral: un día al frente de la tienda»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mulación integral: un día al frente de la tienda»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8:05: priorizar cuando todo parece urgente»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8:05: priorizar cuando todo parece urgente»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prioriza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criterios de priorización: daño irreversible, compromiso con cliente, integridad del registro y seguridad de las personas, con una pregunta de control par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se prioriza por orden de llegada ni por volumen de queja. Se prioriza por lo que no se puede recuperar si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signar un dueño a mostrador y recepción, y verificar tú el pedido comprometido de las 12: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edido de las 12:00 es el único con una hora comprometida y depende de existencias que aún no se han verificado. Asignar mostrador y recepción libera al encargado para comprobar disponibilidad y decidir qué se puede prometer. Atender la cola o contestar el WhatsApp primero deja el compromiso sin verificar. Firmar sin contar crea una diferencia que después no se podrá reclamar con la misma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s de priorización del apartado 1 y secuencia de recepción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imulacion-integral-un-dia-al-frente-de-la-tiend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mercancía no coincide con el albarán»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mercancía no coincide con el albarán»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diferenci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uatro tipos de diferencia de recepción: falta, exceso, envase dañado y sustitución no autorizada, con la acción inmediata y el registr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diferencia tiene su ruta. Tratarlas todas como «ya se verá» convierte un problema de proveedor en un descuadre de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tar bultos y cotejar referencias contra el albarán. →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islar los botes con fuga y anotar el destino. →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tender la cola con el guion de disculpa y espera. →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sponder al WhatsApp del profesional con una hora verificada. →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cidir si la entrega parcial de las 12:00 se autoriza. → Encar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calar la falta que afecta a un pedido comprometido. → Encar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parto de frentes del apartado 1 y tipos de diferencia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imulacion-integral-un-dia-al-frente-de-la-tiend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pedido con hora comprometida»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pedido con hora comprometida»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promesa-verificad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prometer el pedido completo sin verificar existencias y comprometer una entrega parcial con fecha de reposición con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ferencia no es ser más o menos comercial: es prometer con dato o prometer con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el pedido de 30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Cuenta lo vendible, no lo que fi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edido de obra pide 30 botes de 15 L de una referencia. En el almacén hay 22 botes. De ellos, 3 tienen el envase abollado y no se pueden vender como nuevos. Vendibles: 22 - 3 = 19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el pedido de 30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Identifica el resto y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altan 30 - 19 = 11 botes. La nota de recepción dice que la reposición del proveedor llega mañana a las 10:30, no hoy. La fecha es un dato del registro, no una estimación del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el pedido de 30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Decide la entrega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ntregan hoy 19 botes a las 12:00 y se comprometen 11 para mañana antes de las 11:00, con la reposición confirmada. La entrega parcial se registra con cantidad, hora y pendiente. No se promete e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el pedido de 30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Comunica antes de l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lama al cliente a las 10:15, no a las 11:55: «Hoy te entregamos 19; los 11 restantes llegan mañana a las 10:30 y te los llevamos antes de las 11:00». Se confirma por escrito y se anota quién atendió y qué aceptó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el pedido de 30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Cierra el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edido queda en estado parcial, no entregado. Al día siguiente se comprueba la llegada, se preparan los 11 botes y se cierra la entrega con la conformidad de quien recibe. Si la reposición falla, se avisa antes de la nueva hora y se escala; no se deja al cliente descubr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9 botes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2 botes en almacén menos 3 dañados son 19 vendibles. Los dañados no cuentan como disponibilidad aunque estén físicamente en el almacén. Los 11 restantes no se prometen hasta confirmar la reposición; la entrega parcial se registra con cantidad, hora y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álculo y regla de disponibilidad vendible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imulacion-integral-un-dia-al-frente-de-la-tiend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lientes en mostrador y WhatsApp profesional» (2 de 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lientes en mostrador y WhatsApp profesional» (3 de 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lientes en mostrador y WhatsApp profesional» (4 de 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fesional: «¿me guardas 8 botes para las 11:00?» → Confirmar disponibilidad real y hora, o proponer una alternativa verif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liente en mostrador con una queja de color → Acoger, registrar y comprobar la fórmula antes de ofrecer una 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WhatsApp: «¿me hacéis un 20 % por 50 botes?» → No conceder sin margen ni límite; preparar la consulta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liente que espera y pregunta cuánto falta → Informar del tiempo real y ofrecer volver o dejar el pedido pr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nsaje de otra tienda pidiendo una referencia → Comprobar existencias y si la transferencia está autor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mostrador y WhatsApp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imulacion-integral-un-dia-al-frente-de-la-tiend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a reclamación del colo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a reclamación del colo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a reclamación del colo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sted lo habrá aplicado mal; la máquina no se equiv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ulpa al cliente antes de comprobar y cierra la conversación sin datos. La tercera promete un reembolso sin investigar ni comprobar la política, y crea un precedente que la tienda no puede sostener. Las otras tres describen una acogida correcta: verificar, registrar con evidencia y escalar un patrón rep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uencia de acogida y tres causas posibles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imulacion-integral-un-dia-al-frente-de-la-tiend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 caja no cuadra» (2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 caja no cuadra» (3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caj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del protocolo de diferencia de caja: recontar con testigo, revisar operaciones, clasificar, registrar sin ajustar y escalar si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rden importa: primero se cuenta y se revisa; al final se registra y se decide. Ajustar antes de investigar borra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diferencia de 37,50 eu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Recontar con tes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a contó una vez y obtuvo una diferencia de 37,50 euros. Se hace un segundo conteo con el encargado delante. El resultado se mantiene: faltan 37,50. Se anota la hora y quién particip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diferencia de 37,50 eu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Revisar las operaciones d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visan los vales manuales y las anulaciones. Hay dos vales sin firma y una venta anulada después de cobrar. Ninguno coincide todavía con el importe exacto; pueden explicar parte o nada. No se concluye sin comprob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diferencia de 37,50 eu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Comprobar el cambio de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mediodía hubo cambio de turno y el fondo entregado no está registrado. Se pregunta a las dos personas que intervinieron y se compara el fondo inicial con el final. La diferencia puede venir de ahí; es una hipótesis, no una acu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diferencia de 37,50 eu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Registrar sin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gistra: diferencia de 37,50 euros, hora, testigo, vales revisados y fondo pendiente de comprobar. No se introduce un vale de ajuste para que el cierre cuadre. El registro queda abierto y con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diferencia de 37,50 eu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Decidir y esc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diferencia está dentro del límite y se explica, se cierra con la evidencia. Si supera el límite, se repite o no se explica, se escala con el registro y las opciones. En este caso ficticio, se escala porque hay dos vales sin firma y un fondo sin registrar; no se acusa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ontar el efectivo con una segunda persona → Anotar hora, importe y testigo del recuento → Revisar vales, anulaciones y cambio de turno → Registrar la diferencia sin ajustar el cierre → Escalar si supera el límite o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recontar y se deja constancia de quién contó. Después se revisan las operaciones que pueden explicar la diferencia. Solo entonces se registra sin ajustar y se decide si se escala. Ajustar antes de investigar elimina la prueba y convierte una diferencia explicable en un problema de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tocolo de caja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imulacion-integral-un-dia-al-frente-de-la-tiend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Simulación ramificada: un día al frente» (2 de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Simulación ramificada: un día al frente» (3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arrativa ramificada del OA. Enlace: https://pinturasespecializadas.lumbre.lat/object/simulacion-integral-un-dia-al-frente-de-la-tiend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artes en la tienda de la Tienda Centro» (2 de 1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artes en la tienda de la Tienda Centro» (3 de 1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artes en la tienda de la Tienda Centro» (4 de 1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artes en la tienda de la Tienda Centro» (5 de 1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artes en la tienda de la Tienda Centro» (6 de 1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artes en la tienda de la Tienda Centro» (7 de 1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artes en la tienda de la Tienda Centro» (8 de 1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artes en la tienda de la Tienda Centro» (9 de 1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artes en la tienda de la Tienda Centro» (10 de 1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artes en la tienda de la Tienda Centro» (11 de 1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artes en la tienda de la Tienda Centro» (12 de 1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martes en la tienda de la Tienda Centro» (13 de 1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pedido comprometido tiene una entrega parcial registrada, el cliente aceptó la fecha verificada y la caja se recontó sin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riterio se demuestra con registros y decisiones verificables: entrega parcial documentada, cliente informado con una fecha que consta y caja recontada sin ajuste. Que no haya cola al final o que el camión se vaya rápido no prueba que el día se resolviera bien; puede probar que se trasladó el problema. Atender todo sin delegar convierte al encargado en cuello de botella y no deja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bjetivo de la partida y rúbrica de l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imulacion-integral-un-dia-al-frente-de-la-tiend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pción múltiple»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frente y primer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frente y primer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criterios ordenan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año irreversible, compromiso con cliente, integridad del registro y seguridad de l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disponibilidad ve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está en el almacén, identificado y en condiciones de venderse; los dañados no cuen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llevar una dele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ueño, tarea, límite de decisión, plazo y punto de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trata una diferencia de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contar con testigo, revisar operaciones, clasificar, registrar sin ajustar y escalar si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hace con una reclamación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lpar al cliente ni prometer reembolso antes de comprobar ticket, fórmula y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muestra un buen cierre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romisos registrados, cliente informado con fecha verificada y caja sin ajustes ocul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puedes dirigir el día sin perder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imulacion-integral-un-dia-al-frente-de-la-tienda]]></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puedes dirigir el día sin perder el registro?» (2 de 2).]]></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222" r:id="rId1"/>
    <p:sldLayoutId id="2482433223" r:id="rId2"/>
    <p:sldLayoutId id="2482433224" r:id="rId3"/>
    <p:sldLayoutId id="248243322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cc45157b850d9694f912ceb7077b51cb284cbd7d97efa461.jpg"/>
  <Relationship Id="rId3" Type="http://schemas.openxmlformats.org/officeDocument/2006/relationships/hyperlink" Target="https://pinturasespecializadas.lumbre.lat/object/simulacion-integral-un-dia-al-frente-de-la-tiend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priorizar2.jpg"/>
  <Relationship Id="rId3" Type="http://schemas.openxmlformats.org/officeDocument/2006/relationships/hyperlink" Target="https://pinturasespecializadas.lumbre.lat/object/simulacion-integral-un-dia-al-frente-de-la-tienda" TargetMode="External"/>
  <Relationship Id="rId4" Type="http://schemas.openxmlformats.org/officeDocument/2006/relationships/hyperlink" Target="https://pinturasespecializadas.lumbre.lat/object/simulacion-integral-un-dia-al-frente-de-la-tienda"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diferencias3.jpg"/>
  <Relationship Id="rId3" Type="http://schemas.openxmlformats.org/officeDocument/2006/relationships/hyperlink" Target="https://pinturasespecializadas.lumbre.lat/object/simulacion-integral-un-dia-al-frente-de-la-tienda" TargetMode="External"/>
  <Relationship Id="rId4" Type="http://schemas.openxmlformats.org/officeDocument/2006/relationships/hyperlink" Target="https://pinturasespecializadas.lumbre.lat/object/simulacion-integral-un-dia-al-frente-de-la-tienda"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promesa-verificada4.jpg"/>
  <Relationship Id="rId3" Type="http://schemas.openxmlformats.org/officeDocument/2006/relationships/hyperlink" Target="https://pinturasespecializadas.lumbre.lat/object/simulacion-integral-un-dia-al-frente-de-la-tienda" TargetMode="External"/>
  <Relationship Id="rId4" Type="http://schemas.openxmlformats.org/officeDocument/2006/relationships/hyperlink" Target="https://pinturasespecializadas.lumbre.lat/object/simulacion-integral-un-dia-al-frente-de-la-tienda"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caja5.jpg"/>
  <Relationship Id="rId3" Type="http://schemas.openxmlformats.org/officeDocument/2006/relationships/hyperlink" Target="https://pinturasespecializadas.lumbre.lat/object/simulacion-integral-un-dia-al-frente-de-la-tienda" TargetMode="External"/>
  <Relationship Id="rId4" Type="http://schemas.openxmlformats.org/officeDocument/2006/relationships/hyperlink" Target="https://pinturasespecializadas.lumbre.lat/object/simulacion-integral-un-dia-al-frente-de-la-tienda" TargetMode="External"/>
  <Relationship Id="rId5"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hyperlink" Target="https://pinturasespecializadas.lumbre.lat/object/simulacion-integral-un-dia-al-frente-de-la-tienda" TargetMode="External"/>
  <Relationship Id="rId4"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imulacion-integral-un-dia-al-frente-de-la-tienda" TargetMode="External"/>
  <Relationship Id="rId3" Type="http://schemas.openxmlformats.org/officeDocument/2006/relationships/notesSlide" Target="../notesSlides/notesSlide10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mul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gr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r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ien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simulacion-integral-un-dia-al-frente-de-la-tiend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olver un día completo de tienda priorizando frentes simultáneos, delegando con dueño y plazo, verificando datos antes de prometer, registrando lo que ocurre y escalando cuando la decisión supera la facultad del encarg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mulación integral para el encargado. Combina una ausencia, una recepción con diferencias, clientes en mostrador y WhatsApp, un pedido con hora comprometida, una reclamación de color y una diferencia de caja en un caso ramificado con rúbrica de evaluación.]]></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imulación · priorización · delegación · recepción · caja · reclamaciones · tienda de pintur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ción integral: un día al frente de la tiend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es, 8:05, tienda de la Tienda Centro. Marta, la persona de tintometría, ha avisado de que no puede venir. Hay tres clientes en mostrador, un profesional ha pedido por WhatsApp ocho botes de esmalte para recoger a las 11:00, el pedido de una obra tiene entrega comprometida a las 12:00 y el camión espera en el muelle con el albarán. Al abrir la caja, el cierre de ayer muestra una diferencia de 37,50 euros que nadie ha explica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ción integral: un día al frente de la tiend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1]]></a:t>
            </a:r>
          </a:p>
        </p:txBody>
      </p:sp>
      <p:sp>
        <p:nvSpPr>
          <p:cNvPr id="7" name="" descr=""/>
          <p:cNvSpPr/>
          <p:nvPr/>
        </p:nvSpPr>
        <p:spPr>
          <a:xfrm>
            <a:off x="514350" y="2867025"/>
            <a:ext cx="8115300" cy="17621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una decisión que resuelva todo. Hay que elegir qué se atiende primero, qué se delega, qué se verifica antes de prometer y qué se registra para que el día siguiente no empiece igual. La simulación avanza con tus decisiones: cada camino enseña una consecuencia operativa, no una nota.]]></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olver un día completo de tienda priorizando frentes simultáneos, delegando con dueño y plazo, verificando datos antes de prometer, registrando lo que ocurre y escalando cuando la decisión supera la facultad del encarg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ción integral: un día al frente de la tiend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ción integral: un día al frente de la tiend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ción integral: un día al frente de la tiend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1]]></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os límites de autorización para devoluciones, ajustes de caja y entregas parciales. El protocolo interno de escalado y la persona a la que se avisa en cada caso. Quién cubre la tintometría cuando falta la persona responsable y con qué formación. La política de sustituciones de referencia y el plazo de reposición de cada proveed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8:05: priorizar cuando todo parece urge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decisión del día no es atender al primero que llega, sino separar lo que ]]></a:t>
            </a:r>
            <a:r>
              <a:rPr lang="en-US" b="1" strike="noStrike" sz="2100" spc="0" u="none" cap="none">
                <a:solidFill>
                  <a:srgbClr val="1B2438">
                    <a:alpha val="100000"/>
                  </a:srgbClr>
                </a:solidFill>
                <a:latin typeface="Calibri"/>
              </a:rPr>
              <a:t><![CDATA[puede esperar]]></a:t>
            </a:r>
            <a:r>
              <a:rPr lang="en-US" strike="noStrike" sz="2100" spc="0" u="none" cap="none">
                <a:solidFill>
                  <a:srgbClr val="1B2438">
                    <a:alpha val="100000"/>
                  </a:srgbClr>
                </a:solidFill>
                <a:latin typeface="Calibri"/>
              </a:rPr>
              <a:t><![CDATA[ de lo que ]]></a:t>
            </a:r>
            <a:r>
              <a:rPr lang="en-US" b="1" strike="noStrike" sz="2100" spc="0" u="none" cap="none">
                <a:solidFill>
                  <a:srgbClr val="1B2438">
                    <a:alpha val="100000"/>
                  </a:srgbClr>
                </a:solidFill>
                <a:latin typeface="Calibri"/>
              </a:rPr>
              <a:t><![CDATA[no puede empeorar]]></a:t>
            </a:r>
            <a:r>
              <a:rPr lang="en-US" strike="noStrike" sz="2100" spc="0" u="none" cap="none">
                <a:solidFill>
                  <a:srgbClr val="1B2438">
                    <a:alpha val="100000"/>
                  </a:srgbClr>
                </a:solidFill>
                <a:latin typeface="Calibri"/>
              </a:rPr>
              <a:t><![CDATA[. Cuatro criterios ordenan la mañana: el daño irreversible (un producto que se estropea, una caja que se descuadra sin remedio), el compromiso con un cliente (una hora prometida), la integridad del registro (firmar o ajustar sin comprobar) y la seguridad de las personas (un envase con fuga, un acceso bloque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8:05: priorizar cuando todo parece urge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ienda de pinturas, casi todo parece urgente porque todo hace ruido: la cola, el teléfono, el camión, el WhatsApp. El encargado no puede atender cinco frentes con dos manos. Su trabajo es ]]></a:t>
            </a:r>
            <a:r>
              <a:rPr lang="en-US" b="1" strike="noStrike" sz="2100" spc="0" u="none" cap="none">
                <a:solidFill>
                  <a:srgbClr val="1B2438">
                    <a:alpha val="100000"/>
                  </a:srgbClr>
                </a:solidFill>
                <a:latin typeface="Calibri"/>
              </a:rPr>
              <a:t><![CDATA[asignar un dueño a cada frente abierto]]></a:t>
            </a:r>
            <a:r>
              <a:rPr lang="en-US" strike="noStrike" sz="2100" spc="0" u="none" cap="none">
                <a:solidFill>
                  <a:srgbClr val="1B2438">
                    <a:alpha val="100000"/>
                  </a:srgbClr>
                </a:solidFill>
                <a:latin typeface="Calibri"/>
              </a:rPr>
              <a:t><![CDATA[ y quedarse con la decisión que nadie más puede tomar. Si una tarea no tiene nombre, se pierde; si todas tienen el mismo nombre, el encargado se convierte en el cuello de botel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8:05: priorizar cuando todo parece urge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qué compromisos tienen hora y cuáles no. Qué preguntar: qué pasa si esto espera treinta minutos. Qué decidir: qué haces tú y qué delega alguien más. Qué registrar: el dueño y el plazo de cada frente. Qué delegar: mostrador, recepción y WhatsApp con un guion. Cuándo escalar: si falta personal para cubrir un puesto crítico o si el compromiso supera tu facult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8:05: priorizar cuando todo parece urgente]]></a:t>
            </a:r>
          </a:p>
        </p:txBody>
      </p:sp>
      <p:pic>
        <p:nvPicPr>
          <p:cNvPr id="3" name="" descr="Cuatro criterios de priorización: daño irreversible, compromiso con cliente, integridad del registro y seguridad de las personas, con una pregunta de control para cada uno.">
            <a:hlinkClick r:id="rId3" tooltip="Cuatro criterios de priorización: daño irreversible, compromiso con cliente, integridad del registro y seguridad de las personas, con una pregunta de control para cada un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se prioriza por orden de llegada ni por volumen de queja. Se prioriza por lo que no se puede recuperar si espe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imulacion-integral-un-dia-al-frente-de-la-tienda"/>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8:05: priorizar cuando todo parece urg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1]]></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legar no es repartir lo que sobr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legar es entregar una tarea con dueño, límite y plazo: qué se hace, hasta dónde se puede decidir, cuándo se avisa y a quién. «Ocúpate del camión» no es una delegación; es una forma educada de dejar el problema sin resol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8:05: priorizar cuando todo parece urgen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n las 8:05 y coinciden la cola, el camión, el WhatsApp del profesional y el pedido de las 12:00. ¿Cuál es la primera acción más defendibl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tender la cola completa antes de hablar con nadie para no perder clientes presenciales.]]></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rmar el albarán sin contar para que el camión se vaya y liberar el muel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signar un dueño a mostrador y recepción, y verificar tú el pedido comprometido de las 12:00.]]></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estar el WhatsApp y dejar el pedido de las 12:00 para cuando vuelva Mar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mercancía no coincide con el albará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ión no espera indefinidamente y el repartidor presiona para que firmes. La regla no cambia: ]]></a:t>
            </a:r>
            <a:r>
              <a:rPr lang="en-US" b="1" strike="noStrike" sz="2100" spc="0" u="none" cap="none">
                <a:solidFill>
                  <a:srgbClr val="1B2438">
                    <a:alpha val="100000"/>
                  </a:srgbClr>
                </a:solidFill>
                <a:latin typeface="Calibri"/>
              </a:rPr>
              <a:t><![CDATA[no se firma conforme lo que no se ha contado y mirado]]></a:t>
            </a:r>
            <a:r>
              <a:rPr lang="en-US" strike="noStrike" sz="2100" spc="0" u="none" cap="none">
                <a:solidFill>
                  <a:srgbClr val="1B2438">
                    <a:alpha val="100000"/>
                  </a:srgbClr>
                </a:solidFill>
                <a:latin typeface="Calibri"/>
              </a:rPr>
              <a:t><![CDATA[. La recepción se delega a una persona con criterio y checklist, no a quien esté más libre. Si no hay nadie formado, el encargado asume la recepción o la retrasa; lo que no hace es firmar para liberar el muel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mercancía no coincide con el albará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parece una diferencia, hay que ]]></a:t>
            </a:r>
            <a:r>
              <a:rPr lang="en-US" b="1" strike="noStrike" sz="2100" spc="0" u="none" cap="none">
                <a:solidFill>
                  <a:srgbClr val="1B2438">
                    <a:alpha val="100000"/>
                  </a:srgbClr>
                </a:solidFill>
                <a:latin typeface="Calibri"/>
              </a:rPr>
              <a:t><![CDATA[clasificarla antes de firmar]]></a:t>
            </a:r>
            <a:r>
              <a:rPr lang="en-US" strike="noStrike" sz="2100" spc="0" u="none" cap="none">
                <a:solidFill>
                  <a:srgbClr val="1B2438">
                    <a:alpha val="100000"/>
                  </a:srgbClr>
                </a:solidFill>
                <a:latin typeface="Calibri"/>
              </a:rPr>
              <a:t><![CDATA[: falta, exceso, envase dañado o sustitución no autorizada. Cada tipo tiene un tratamiento distinto. La falta se registra y se reclama; el dañado se aísla; la sustitución se comprueba si estaba autorizada y, si no, no se ubica como si fuera la referencia pedida. El registro debe incluir referencia, cantidad real, tipo de diferencia y est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mercancía no coincide con el albará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bultos, referencias, cantidades y estado, en ese orden. Qué preguntar: qué falta exactamente y qué se puede vender hoy. Qué decidir: qué se acepta, qué se aísla y qué se reclama. Qué registrar: la diferencia con fecha y firma de quien contó. Qué delegar: el conteo a una persona con checklist. Cuándo escalar: si la diferencia afecta a un pedido comprometido o si el proveedor no respon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mercancía no coincide con el albarán]]></a:t>
            </a:r>
          </a:p>
        </p:txBody>
      </p:sp>
      <p:pic>
        <p:nvPicPr>
          <p:cNvPr id="3" name="" descr="Matriz de cuatro tipos de diferencia de recepción: falta, exceso, envase dañado y sustitución no autorizada, con la acción inmediata y el registro mínimo.">
            <a:hlinkClick r:id="rId3" tooltip="Matriz de cuatro tipos de diferencia de recepción: falta, exceso, envase dañado y sustitución no autorizada, con la acción inmediata y el registro mínim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diferencia tiene su ruta. Tratarlas todas como «ya se verá» convierte un problema de proveedor en un descuadre de la tien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imulacion-integral-un-dia-al-frente-de-la-tienda"/>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mercancía no coincide con el albará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1]]></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rmar para liberar el muelle sale car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firma conforme sin conteo convierte una diferencia del proveedor en una diferencia de la tienda. Después cuesta más reclamarla, el inventario queda descuadrado y el pedido comprometido se apoya en una existencia que no exis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 mercancía no coincide con el albará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del recibimiento según quién debe asumirla en la mañana simulad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epc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ostrado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cargad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tar bultos y cotejar referencias contra el albarán.]]></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islar los botes con fuga y anotar el desti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tender la cola con el guion de disculpa y espe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sponder al WhatsApp del profesional con una hora verifica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cidir si la entrega parcial de las 12:00 se autoriz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calar la falta que afecta a un pedido comprometid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pedido con hora compromet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edido con hora comprometida no se resuelve con optimismo. Se resuelve con tres datos: ]]></a:t>
            </a:r>
            <a:r>
              <a:rPr lang="en-US" b="1" strike="noStrike" sz="2100" spc="0" u="none" cap="none">
                <a:solidFill>
                  <a:srgbClr val="1B2438">
                    <a:alpha val="100000"/>
                  </a:srgbClr>
                </a:solidFill>
                <a:latin typeface="Calibri"/>
              </a:rPr>
              <a:t><![CDATA[qué hay disponible y vendibl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falt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cuándo llega de verdad]]></a:t>
            </a:r>
            <a:r>
              <a:rPr lang="en-US" strike="noStrike" sz="2100" spc="0" u="none" cap="none">
                <a:solidFill>
                  <a:srgbClr val="1B2438">
                    <a:alpha val="100000"/>
                  </a:srgbClr>
                </a:solidFill>
                <a:latin typeface="Calibri"/>
              </a:rPr>
              <a:t><![CDATA[. Disponible no es lo que figura en el sistema; es lo que está en el almacén, identificado y en condiciones de venderse. Si hay botes dañados, no cuentan. Si la reposición llega a las 10:30, no se puede prometer a las 9:0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pedido con hora compromet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no se puede cumplir todo, la entrega parcial es una opción legítima si se comunica antes de la hora comprometida y se registra qué sale, qué queda y cuándo se entrega el resto. Lo que no se hace es prometer el total para no perder el pedido y resolver la diferencia después. Una promesa incumplida cuesta más que una entrega parcial explicada a tiemp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pedido con hora compromet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existencias reales, dañados y fecha de reposición. Qué preguntar: qué parte del pedido es crítica para el cliente. Qué decidir: entregar todo, entregar una parte o retrasar con fecha cierta. Qué registrar: cantidades, hora y compromiso del resto. Qué delegar: la preparación y el aviso al cliente. Cuándo escalar: si el cliente exige una compensación o si el pedido afecta a una obra con penaliz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pedido con hora comprometida]]></a:t>
            </a:r>
          </a:p>
        </p:txBody>
      </p:sp>
      <p:pic>
        <p:nvPicPr>
          <p:cNvPr id="3" name="" descr="Comparación entre prometer el pedido completo sin verificar existencias y comprometer una entrega parcial con fecha de reposición confirmada.">
            <a:hlinkClick r:id="rId3" tooltip="Comparación entre prometer el pedido completo sin verificar existencias y comprometer una entrega parcial con fecha de reposición confirmada."/>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ferencia no es ser más o menos comercial: es prometer con dato o prometer con dese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imulacion-integral-un-dia-al-frente-de-la-tienda"/>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pedido con hora comprometida · Ejemplo resuelto (datos ficticios): el pedido de 30 bote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uenta lo vendible, no lo que fig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dido de obra pide 30 botes de 15 L de una referencia. En el almacén hay 22 botes. De ellos, 3 tienen el envase abollado y no se pueden vender como nuevos. Vendibles: 22 - 3 = 19 bo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pedido con hora comprometida · Ejemplo resuelto (datos ficticios): el pedido de 30 bote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Identifica el resto y su fech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tan 30 - 19 = 11 botes. La nota de recepción dice que la reposición del proveedor llega mañana a las 10:30, no hoy. La fecha es un dato del registro, no una estimación del comerci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pedido con hora comprometida · Ejemplo resuelto (datos ficticios): el pedido de 30 bote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Decide la entrega parci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ntregan hoy 19 botes a las 12:00 y se comprometen 11 para mañana antes de las 11:00, con la reposición confirmada. La entrega parcial se registra con cantidad, hora y pendiente. No se promete el tot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pedido con hora comprometida · Ejemplo resuelto (datos ficticios): el pedido de 30 bote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munica antes de la ho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lama al cliente a las 10:15, no a las 11:55: «Hoy te entregamos 19; los 11 restantes llegan mañana a las 10:30 y te los llevamos antes de las 11:00». Se confirma por escrito y se anota quién atendió y qué aceptó el clien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pedido con hora comprometida · Ejemplo resuelto (datos ficticios): el pedido de 30 bote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ierra el pendient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dido queda en estado parcial, no entregado. Al día siguiente se comprueba la llegada, se preparan los 11 botes y se cierra la entrega con la conformidad de quien recibe. Si la reposición falla, se avisa antes de la nueva hora y se escala; no se deja al cliente descubrirl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El pedido con hora comprometid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un pedido de 30 botes; hay 22 en almacén y 3 están dañados. ¿Cuántos botes vendibles se pueden comprometer hoy?]]></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botes): ________________]]></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lientes en mostrador y WhatsApp profesiona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strador y el WhatsApp compiten por la misma persona. Si el encargado abandona el mostrador para contestar todos los mensajes, la cola crece y el cliente presencial siente que no existe. Si ignora el WhatsApp, el profesional organiza su obra sin respuesta y llama dos veces más. La salida no es elegir un canal para siempre, sino ]]></a:t>
            </a:r>
            <a:r>
              <a:rPr lang="en-US" b="1" strike="noStrike" sz="2100" spc="0" u="none" cap="none">
                <a:solidFill>
                  <a:srgbClr val="1B2438">
                    <a:alpha val="100000"/>
                  </a:srgbClr>
                </a:solidFill>
                <a:latin typeface="Calibri"/>
              </a:rPr>
              <a:t><![CDATA[asignar un dueño a cada canal y fijar un tiempo de respuesta]]></a:t>
            </a:r>
            <a:r>
              <a:rPr lang="en-US" strike="noStrike" sz="2100" spc="0" u="none" cap="none">
                <a:solidFill>
                  <a:srgbClr val="1B2438">
                    <a:alpha val="100000"/>
                  </a:srgbClr>
                </a:solidFill>
                <a:latin typeface="Calibri"/>
              </a:rPr>
              <a:t><![CDA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lientes en mostrador y WhatsApp profesiona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WhatsApp profesional se delega con un guion: qué está confirmado, qué no se puede prometer y cuándo se dará la respuesta. El mostrador se atiende con un criterio de espera explícito: se saluda, se dice cuánto va a tardar y se ofrece volver o dejar el pedido preparado. El encargado se reserva las decisiones que no puede tomar quien atiende: una excepción de precio, una entrega fuera de plazo, una reclamación que puede escal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lientes en mostrador y WhatsApp profesiona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cuántos mensajes hay y cuáles tienen hora comprometida. Qué preguntar: qué necesita el cliente para decidir. Qué decidir: qué se contesta ahora y qué se delega. Qué registrar: la respuesta dada y el compromiso. Qué delegar: el seguimiento del WhatsApp con un guion. Cuándo escalar: si el cliente pide una condición que no está en la política o si la ausencia de respuesta afecta a una obra.]]></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uda y di cuánto vas a tardar; una espera anunciada se tolera mejor que una ignora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lientes en mostrador y WhatsApp profesiona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los mensajes con hora comprometida de las consultas que pueden esper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ega el WhatsApp con un guion: qué está confirmado, qué falta y cuándo se respond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ometas precio, plazo ni compensación sin el dato que lo sostien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la respuesta y el compromiso para que el siguiente turno no empiece de cer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lientes en mostrador y WhatsApp profesional]]></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mensaje o situación con la respuesta más adecua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ofesional: «¿me guardas 8 botes para las 11:00?»]]></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liente en mostrador con una queja de colo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WhatsApp: «¿me hacéis un 20 % por 50 bot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liente que espera y pregunta cuánto falt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ensaje de otra tienda pidiendo una referenc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oger, registrar y comprobar la fórmula antes de ofrecer una solución]]></a:t>
            </a:r>
          </a:p>
        </p:txBody>
      </p:sp>
      <p:sp>
        <p:nvSpPr>
          <p:cNvPr id="9" name=""/>
          <p:cNvSpPr txBox="1"/>
          <p:nvPr/>
        </p:nvSpPr>
        <p:spPr>
          <a:xfrm>
            <a:off x="628650" y="2162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conceder sin margen ni límite; preparar la consulta con datos]]></a:t>
            </a:r>
          </a:p>
        </p:txBody>
      </p:sp>
      <p:sp>
        <p:nvSpPr>
          <p:cNvPr id="10" name=""/>
          <p:cNvSpPr txBox="1"/>
          <p:nvPr/>
        </p:nvSpPr>
        <p:spPr>
          <a:xfrm>
            <a:off x="628650" y="2514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formar del tiempo real y ofrecer volver o dejar el pedido preparado]]></a:t>
            </a:r>
          </a:p>
        </p:txBody>
      </p:sp>
      <p:sp>
        <p:nvSpPr>
          <p:cNvPr id="11" name=""/>
          <p:cNvSpPr txBox="1"/>
          <p:nvPr/>
        </p:nvSpPr>
        <p:spPr>
          <a:xfrm>
            <a:off x="628650" y="31813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obar existencias y si la transferencia está autorizada]]></a:t>
            </a:r>
          </a:p>
        </p:txBody>
      </p:sp>
      <p:sp>
        <p:nvSpPr>
          <p:cNvPr id="12" name=""/>
          <p:cNvSpPr txBox="1"/>
          <p:nvPr/>
        </p:nvSpPr>
        <p:spPr>
          <a:xfrm>
            <a:off x="628650" y="35337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firmar disponibilidad real y hora, o proponer una alternativa verifica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reclamación del colo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trae un bote tintado y dice que el color no es el que pidió. La primera tentación es defender la fórmula o culpar a la aplicación. Ninguna de las dos sirve para resolver. La secuencia es la de siempre: ]]></a:t>
            </a:r>
            <a:r>
              <a:rPr lang="en-US" b="1" strike="noStrike" sz="2100" spc="0" u="none" cap="none">
                <a:solidFill>
                  <a:srgbClr val="1B2438">
                    <a:alpha val="100000"/>
                  </a:srgbClr>
                </a:solidFill>
                <a:latin typeface="Calibri"/>
              </a:rPr>
              <a:t><![CDATA[escuchar, separar hechos, comprobar el registro y decidir con la política delante]]></a:t>
            </a:r>
            <a:r>
              <a:rPr lang="en-US" strike="noStrike" sz="2100" spc="0" u="none" cap="none">
                <a:solidFill>
                  <a:srgbClr val="1B2438">
                    <a:alpha val="100000"/>
                  </a:srgbClr>
                </a:solidFill>
                <a:latin typeface="Calibri"/>
              </a:rPr>
              <a:t><![CDATA[. El ticket, el código de color, el lote y una muestra del producto son las pruebas que permiten hablar de algo concre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reclamación del colo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causas posibles y no se confunden: el producto estaba mal tintado, la aplicación o la preparación de la superficie no era la adecuada, o la expectativa del cliente no coincidía con el color elegido. La primera se resuelve con la política de producto defectuoso; la segunda se explica sin prometer compensación automática; la tercera se aclara con una muestra o una prueba. En los tres casos se registra la reclamación y se dice qué se va a hacer y cuán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reclamación del colo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ticket, fórmula, lote y estado del producto. Qué preguntar: dónde y cómo se aplicó, y qué esperaba el cliente. Qué decidir: repetir el color, cambiar el producto o explicar la diferencia. Qué registrar: hechos, evidencia y solución. Qué delegar: la preparación de la prueba o la repetición del color. Cuándo escalar: si el cliente pide una compensación fuera de la política o si el mismo color falla en varios pedid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reclamación del colo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prometas reembolso antes de investig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lo cambiamos ahora mismo» suena a buen servicio, pero si el problema era de aplicación o de expectativa, la tienda asume un coste que no le corresponde y enseña al cliente que la reclamación se resuelve por insistencia. Primero se comprueba; después se ofrece una opción aprobad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La reclamación del colo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 encargado ante una reclamación de color. Marca las que no debería decir ni hace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séñeme el ticket y el bote; voy a comprobar la fórmula y el lote antes de decidir.»]]></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ted lo habrá aplicado mal; la máquina no se equivoc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devuelvo el dinero ahora mismo sin mirar nada para que se vaya conten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oy a registrar la reclamación con una foto y una muestra, y le digo hoy qué opción tenemo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o es la tercera queja de este color, lo comento con dirección y con tintometrí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aja no cuad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de caja es el frente que más tienta a resolverse rápido. Un ajuste para que el cierre cuadre parece una solución de dos minutos, pero convierte una diferencia investigable en un problema de integridad. La secuencia correcta es: ]]></a:t>
            </a:r>
            <a:r>
              <a:rPr lang="en-US" b="1" strike="noStrike" sz="2100" spc="0" u="none" cap="none">
                <a:solidFill>
                  <a:srgbClr val="1B2438">
                    <a:alpha val="100000"/>
                  </a:srgbClr>
                </a:solidFill>
                <a:latin typeface="Calibri"/>
              </a:rPr>
              <a:t><![CDATA[recontar con testigo, revisar las operaciones del turno, clasificar la causa y registrar la diferencia sin ajustarla]]></a:t>
            </a:r>
            <a:r>
              <a:rPr lang="en-US" strike="noStrike" sz="2100" spc="0" u="none" cap="none">
                <a:solidFill>
                  <a:srgbClr val="1B2438">
                    <a:alpha val="100000"/>
                  </a:srgbClr>
                </a:solidFill>
                <a:latin typeface="Calibri"/>
              </a:rPr>
              <a:t><![CDATA[. Después se decide si se escala según el límite que tenga fijado la empres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aja no cuad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ausas habituales no son misteriosas: un cambio mal devuelto, un vale manual sin registrar, una venta anulada después de cobrar, un fondo de caja mal entregado en el cambio de turno o un cobro que no se anotó. Ninguna se confirma con una sola mirada. Se revisan vales, anulaciones y el parte de cambio de turno; si la diferencia se repite, se trata como problema y se investiga con el método del OA anterio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aja no cuad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el recuento, los vales manuales y las anulaciones. Qué preguntar: quién cerró, quién contó y quién entregó el fondo. Qué decidir: si la diferencia se explica o queda abierta. Qué registrar: importe, hora, testigo y revisión realizada. Qué delegar: el recuento a una segunda persona. Cuándo escalar: si la diferencia supera el límite, se repite o hay indicios de sustrac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aja no cuadra]]></a:t>
            </a:r>
          </a:p>
        </p:txBody>
      </p:sp>
      <p:pic>
        <p:nvPicPr>
          <p:cNvPr id="3" name="" descr="Cinco pasos del protocolo de diferencia de caja: recontar con testigo, revisar operaciones, clasificar, registrar sin ajustar y escalar si corresponde.">
            <a:hlinkClick r:id="rId3" tooltip="Cinco pasos del protocolo de diferencia de caja: recontar con testigo, revisar operaciones, clasificar, registrar sin ajustar y escalar si corresponde."/>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rden importa: primero se cuenta y se revisa; al final se registra y se decide. Ajustar antes de investigar borra la prueb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imulacion-integral-un-dia-al-frente-de-la-tienda"/>
              </a:rPr>
              <a:t><![CDATA[Ver imagen original en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La caja no cuadra · Ejemplo resuelto (datos ficticios): la diferencia de 37,50 eur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Recontar con testig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 contó una vez y obtuvo una diferencia de 37,50 euros. Se hace un segundo conteo con el encargado delante. El resultado se mantiene: faltan 37,50. Se anota la hora y quién participó.]]></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La caja no cuadra · Ejemplo resuelto (datos ficticios): la diferencia de 37,50 eur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Revisar las operaciones del turn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visan los vales manuales y las anulaciones. Hay dos vales sin firma y una venta anulada después de cobrar. Ninguno coincide todavía con el importe exacto; pueden explicar parte o nada. No se concluye sin comprobarl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La caja no cuadra · Ejemplo resuelto (datos ficticios): la diferencia de 37,50 eur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mprobar el cambio de turn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mediodía hubo cambio de turno y el fondo entregado no está registrado. Se pregunta a las dos personas que intervinieron y se compara el fondo inicial con el final. La diferencia puede venir de ahí; es una hipótesis, no una acus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La caja no cuadra · Ejemplo resuelto (datos ficticios): la diferencia de 37,50 eur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gistrar sin ajust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gistra: diferencia de 37,50 euros, hora, testigo, vales revisados y fondo pendiente de comprobar. No se introduce un vale de ajuste para que el cierre cuadre. El registro queda abierto y con responsabl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La caja no cuadra · Ejemplo resuelto (datos ficticios): la diferencia de 37,50 eur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idir y escal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iferencia está dentro del límite y se explica, se cierra con la evidencia. Si supera el límite, se repite o no se explica, se escala con el registro y las opciones. En este caso ficticio, se escala porque hay dos vales sin firma y un fondo sin registrar; no se acusa a nadi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La caja no cuad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tocolo ante una diferencia de caj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ontar el efectivo con una segunda person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alar si supera el límite o se repit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hora, importe y testigo del recuent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la diferencia sin ajustar el cierre]]></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r vales, anulaciones y cambio de turn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imulación ramificada: un día al fre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imulación recorre la mañana con las decisiones que has trabajado. Cada nodo presenta una situación y tres opciones; no hay una opción «perfecta» que resuelva todo, pero sí decisiones que preservan mejor los compromisos, la integridad del registro y la información al cliente. Las consecuencias se ven al final del camin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imulación ramificada: un día al fre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i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d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egoci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g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jus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l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r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úbr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imulación ramificada: un día al fre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úbr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ntú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umbr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ego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u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artes en la tienda de la Tienda Centro · 1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start]]></a:t>
            </a:r>
          </a:p>
        </p:txBody>
      </p:sp>
      <p:sp>
        <p:nvSpPr>
          <p:cNvPr id="8" name=""/>
          <p:cNvSpPr txBox="1"/>
          <p:nvPr/>
        </p:nvSpPr>
        <p:spPr>
          <a:xfrm>
            <a:off x="514350" y="15716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rtes, 8:05. Marta, la persona de tintometría, no viene. Hay tres clientes en mostrador, un profesional ha pedido por WhatsApp 8 botes de esmalte para las 11:00, el pedido de una obra tiene entrega comprometida a las 12:00 y el camión espera con el albarán. El cierre de ayer dejó 37,50 euros de diferencia. ¿Qué haces primero?]]></a:t>
            </a:r>
          </a:p>
        </p:txBody>
      </p:sp>
      <p:sp>
        <p:nvSpPr>
          <p:cNvPr id="9" name=""/>
          <p:cNvSpPr txBox="1"/>
          <p:nvPr/>
        </p:nvSpPr>
        <p:spPr>
          <a:xfrm>
            <a:off x="628650" y="3200400"/>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Parar, asignar un dueño a cada frente y verificar el pedido de las 12:00. (va a prioridad)]]></a:t>
            </a:r>
          </a:p>
        </p:txBody>
      </p:sp>
      <p:sp>
        <p:nvSpPr>
          <p:cNvPr id="10" name=""/>
          <p:cNvSpPr txBox="1"/>
          <p:nvPr/>
        </p:nvSpPr>
        <p:spPr>
          <a:xfrm>
            <a:off x="628650" y="37242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Atender tú la cola y pedir al camión que espere. (va a cola_sola)]]></a:t>
            </a:r>
          </a:p>
        </p:txBody>
      </p:sp>
      <p:sp>
        <p:nvSpPr>
          <p:cNvPr id="11" name=""/>
          <p:cNvSpPr txBox="1"/>
          <p:nvPr/>
        </p:nvSpPr>
        <p:spPr>
          <a:xfrm>
            <a:off x="628650" y="401002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Firmar el albarán sin contar para liberar el muelle. (va a firma_rapi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artes en la tienda de la Tienda Centro · 2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prioridad]]></a:t>
            </a:r>
          </a:p>
        </p:txBody>
      </p:sp>
      <p:sp>
        <p:nvSpPr>
          <p:cNvPr id="8" name=""/>
          <p:cNvSpPr txBox="1"/>
          <p:nvPr/>
        </p:nvSpPr>
        <p:spPr>
          <a:xfrm>
            <a:off x="514350" y="15716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20. Luis cubre mostrador, Ana abre la recepción con checklist y tú verificas el pedido de las 12:00. A las 8:45 Ana informa: faltan 6 botes de esmalte, 2 tienen fuga y ha llegado una referencia sustituta que nadie autorizó. El pedido de las 12:00 usa 4 de los botes que faltan. ¿Qué haces?]]></a:t>
            </a:r>
          </a:p>
        </p:txBody>
      </p:sp>
      <p:sp>
        <p:nvSpPr>
          <p:cNvPr id="9" name=""/>
          <p:cNvSpPr txBox="1"/>
          <p:nvPr/>
        </p:nvSpPr>
        <p:spPr>
          <a:xfrm>
            <a:off x="628650" y="3200400"/>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Registrar la diferencia, aislar los dañados y confirmar al cliente una entrega parcial con fecha verificada. (va a recepcion_diferencia)]]></a:t>
            </a:r>
          </a:p>
        </p:txBody>
      </p:sp>
      <p:sp>
        <p:nvSpPr>
          <p:cNvPr id="10" name=""/>
          <p:cNvSpPr txBox="1"/>
          <p:nvPr/>
        </p:nvSpPr>
        <p:spPr>
          <a:xfrm>
            <a:off x="628650" y="37242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Aceptar la sustitución y no registrarla para no retrasar la entrega. (va a final_debil)]]></a:t>
            </a:r>
          </a:p>
        </p:txBody>
      </p:sp>
      <p:sp>
        <p:nvSpPr>
          <p:cNvPr id="11" name=""/>
          <p:cNvSpPr txBox="1"/>
          <p:nvPr/>
        </p:nvSpPr>
        <p:spPr>
          <a:xfrm>
            <a:off x="628650" y="401002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Dejar la recepción y resolver primero la diferencia de caja. (va a caja_descuadr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artes en la tienda de la Tienda Centro · 3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cola_sola]]></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20. Has atendido a siete clientes. El WhatsApp del profesional sigue sin respuesta, el camión espera y Ana no sabe si abrir la recepción. El pedido de las 12:00 no está verificado y el repartidor vuelve a pedir la firma.]]></a:t>
            </a:r>
          </a:p>
        </p:txBody>
      </p:sp>
      <p:sp>
        <p:nvSpPr>
          <p:cNvPr id="9" name=""/>
          <p:cNvSpPr txBox="1"/>
          <p:nvPr/>
        </p:nvSpPr>
        <p:spPr>
          <a:xfrm>
            <a:off x="628650" y="2886075"/>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Pedir a Ana que abra la recepción con checklist y contestar al profesional con una hora real. (va a prioridad)]]></a:t>
            </a:r>
          </a:p>
        </p:txBody>
      </p:sp>
      <p:sp>
        <p:nvSpPr>
          <p:cNvPr id="10" name=""/>
          <p:cNvSpPr txBox="1"/>
          <p:nvPr/>
        </p:nvSpPr>
        <p:spPr>
          <a:xfrm>
            <a:off x="628650" y="34099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Seguir con la cola y dejar el WhatsApp y el camión para después. (va a final_parcial)]]></a:t>
            </a:r>
          </a:p>
        </p:txBody>
      </p:sp>
      <p:sp>
        <p:nvSpPr>
          <p:cNvPr id="11" name=""/>
          <p:cNvSpPr txBox="1"/>
          <p:nvPr/>
        </p:nvSpPr>
        <p:spPr>
          <a:xfrm>
            <a:off x="628650" y="36957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errar el mostrador y bajar tú al almacén. (va a final_debi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artes en la tienda de la Tienda Centro · 4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rma_rapida]]></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0:00. Firmaste conforme sin contar. Al bajar la mercancía descubres que faltan 6 botes y 2 tienen fuga. El cliente de las 12:00 ya está esperando y el repartidor se ha ido.]]></a:t>
            </a:r>
          </a:p>
        </p:txBody>
      </p:sp>
      <p:sp>
        <p:nvSpPr>
          <p:cNvPr id="9" name=""/>
          <p:cNvSpPr txBox="1"/>
          <p:nvPr/>
        </p:nvSpPr>
        <p:spPr>
          <a:xfrm>
            <a:off x="628650" y="2571750"/>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ontar ahora con Ana, aislar los dañados, registrar la diferencia y avisar al proveedor. (va a recepcion_diferencia)]]></a:t>
            </a:r>
          </a:p>
        </p:txBody>
      </p:sp>
      <p:sp>
        <p:nvSpPr>
          <p:cNvPr id="10" name=""/>
          <p:cNvSpPr txBox="1"/>
          <p:nvPr/>
        </p:nvSpPr>
        <p:spPr>
          <a:xfrm>
            <a:off x="628650" y="309562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Entregar lo que hay sin decir nada y confiar en que no se note. (va a final_riesgo)]]></a:t>
            </a:r>
          </a:p>
        </p:txBody>
      </p:sp>
      <p:sp>
        <p:nvSpPr>
          <p:cNvPr id="11" name=""/>
          <p:cNvSpPr txBox="1"/>
          <p:nvPr/>
        </p:nvSpPr>
        <p:spPr>
          <a:xfrm>
            <a:off x="628650" y="33813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ulpar al transportista delante del cliente. (va a final_debi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artes en la tienda de la Tienda Centro · 5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recepcion_diferencia]]></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10. La diferencia está registrada: faltan 6 botes, 2 están dañados y la sustitución no autorizada queda aislada. El pedido de las 12:00 incluye 4 de los 6 que faltan y 3 de otra referencia que sí está. El profesional llama: «necesito los 12 botes a las 12:00».]]></a:t>
            </a:r>
          </a:p>
        </p:txBody>
      </p:sp>
      <p:sp>
        <p:nvSpPr>
          <p:cNvPr id="9" name=""/>
          <p:cNvSpPr txBox="1"/>
          <p:nvPr/>
        </p:nvSpPr>
        <p:spPr>
          <a:xfrm>
            <a:off x="628650" y="2886075"/>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onfirmar 3 líneas completas y 4 de las 8 pendientes, con fecha de reposición verificada y por escrito. (va a pedido_comprometido)]]></a:t>
            </a:r>
          </a:p>
        </p:txBody>
      </p:sp>
      <p:sp>
        <p:nvSpPr>
          <p:cNvPr id="10" name=""/>
          <p:cNvSpPr txBox="1"/>
          <p:nvPr/>
        </p:nvSpPr>
        <p:spPr>
          <a:xfrm>
            <a:off x="628650" y="34099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Prometer los 12 botes a las 12:00 para no perder el pedido. (va a final_riesgo)]]></a:t>
            </a:r>
          </a:p>
        </p:txBody>
      </p:sp>
      <p:sp>
        <p:nvSpPr>
          <p:cNvPr id="11" name=""/>
          <p:cNvSpPr txBox="1"/>
          <p:nvPr/>
        </p:nvSpPr>
        <p:spPr>
          <a:xfrm>
            <a:off x="628650" y="36957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ancelar el pedido entero sin consultar al cliente. (va a final_debi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artes en la tienda de la Tienda Centro · 6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pedido_comprometido]]></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1:10. El cliente acepta la entrega parcial y pide el resto para mañana. Luis tiene el WhatsApp del profesional con una consulta de precio y un cliente en mostrador espera con una queja de color. Tú estás cerrando la entrega.]]></a:t>
            </a:r>
          </a:p>
        </p:txBody>
      </p:sp>
      <p:sp>
        <p:nvSpPr>
          <p:cNvPr id="9" name=""/>
          <p:cNvSpPr txBox="1"/>
          <p:nvPr/>
        </p:nvSpPr>
        <p:spPr>
          <a:xfrm>
            <a:off x="628650" y="2886075"/>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Delegar el WhatsApp a Luis con un guion y atender tú la reclamación de color. (va a reclamacion_color)]]></a:t>
            </a:r>
          </a:p>
        </p:txBody>
      </p:sp>
      <p:sp>
        <p:nvSpPr>
          <p:cNvPr id="10" name=""/>
          <p:cNvSpPr txBox="1"/>
          <p:nvPr/>
        </p:nvSpPr>
        <p:spPr>
          <a:xfrm>
            <a:off x="628650" y="34099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Atender el WhatsApp y hacer esperar al cliente del color. (va a final_parcial)]]></a:t>
            </a:r>
          </a:p>
        </p:txBody>
      </p:sp>
      <p:sp>
        <p:nvSpPr>
          <p:cNvPr id="11" name=""/>
          <p:cNvSpPr txBox="1"/>
          <p:nvPr/>
        </p:nvSpPr>
        <p:spPr>
          <a:xfrm>
            <a:off x="628650" y="36957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Decir a los dos que esperen y ponerte a contar la caja. (va a caja_descuadr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artes en la tienda de la Tienda Centro · 7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reclamacion_color]]></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1:40. Un cliente trae un bote de 4 L tintado. La fórmula del registro coincide con el pedido, pero el color aplicado no cubre como esperaba. Tiene ticket. Marta, que tintó, está fuera. Hay otros clientes esperando.]]></a:t>
            </a:r>
          </a:p>
        </p:txBody>
      </p:sp>
      <p:sp>
        <p:nvSpPr>
          <p:cNvPr id="9" name=""/>
          <p:cNvSpPr txBox="1"/>
          <p:nvPr/>
        </p:nvSpPr>
        <p:spPr>
          <a:xfrm>
            <a:off x="628650" y="2886075"/>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Acoger, registrar lote y muestra, comprobar la fórmula y ofrecer una alternativa dentro de la política. (va a caja_descuadre)]]></a:t>
            </a:r>
          </a:p>
        </p:txBody>
      </p:sp>
      <p:sp>
        <p:nvSpPr>
          <p:cNvPr id="10" name=""/>
          <p:cNvSpPr txBox="1"/>
          <p:nvPr/>
        </p:nvSpPr>
        <p:spPr>
          <a:xfrm>
            <a:off x="628650" y="34099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Decirle que se equivocó al aplicar y no registrar la reclamación. (va a final_debil)]]></a:t>
            </a:r>
          </a:p>
        </p:txBody>
      </p:sp>
      <p:sp>
        <p:nvSpPr>
          <p:cNvPr id="11" name=""/>
          <p:cNvSpPr txBox="1"/>
          <p:nvPr/>
        </p:nvSpPr>
        <p:spPr>
          <a:xfrm>
            <a:off x="628650" y="36957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Reembolsar en efectivo sin registro ni autorización. (va a final_riesg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artes en la tienda de la Tienda Centro · 8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caja_descuadre]]></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3:30. El cierre parcial marca 37,50 euros de diferencia. Ana ha contado una vez. Hay dos vales manuales sin firma y un cambio de turno a mediodía sin registro del fondo.]]></a:t>
            </a:r>
          </a:p>
        </p:txBody>
      </p:sp>
      <p:sp>
        <p:nvSpPr>
          <p:cNvPr id="9" name=""/>
          <p:cNvSpPr txBox="1"/>
          <p:nvPr/>
        </p:nvSpPr>
        <p:spPr>
          <a:xfrm>
            <a:off x="628650" y="2571750"/>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Recontar con testigo, revisar vales y anulaciones, registrar la diferencia sin ajustar y escalar según el límite. (va a whatsapp_profesional)]]></a:t>
            </a:r>
          </a:p>
        </p:txBody>
      </p:sp>
      <p:sp>
        <p:nvSpPr>
          <p:cNvPr id="10" name=""/>
          <p:cNvSpPr txBox="1"/>
          <p:nvPr/>
        </p:nvSpPr>
        <p:spPr>
          <a:xfrm>
            <a:off x="628650" y="309562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Ajustar la caja con un vale para que cuadre. (va a final_riesgo)]]></a:t>
            </a:r>
          </a:p>
        </p:txBody>
      </p:sp>
      <p:sp>
        <p:nvSpPr>
          <p:cNvPr id="11" name=""/>
          <p:cNvSpPr txBox="1"/>
          <p:nvPr/>
        </p:nvSpPr>
        <p:spPr>
          <a:xfrm>
            <a:off x="628650" y="33813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Dejar la diferencia para mañana sin registro. (va a final_debi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artes en la tienda de la Tienda Centro · 9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whatsapp_profesional]]></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8:40. El profesional acepta la entrega parcial y pregunta si el resto puede estar mañana a las 9:00. La nota de recepción dice que la reposición llega a las 10:30, no antes.]]></a:t>
            </a:r>
          </a:p>
        </p:txBody>
      </p:sp>
      <p:sp>
        <p:nvSpPr>
          <p:cNvPr id="9" name=""/>
          <p:cNvSpPr txBox="1"/>
          <p:nvPr/>
        </p:nvSpPr>
        <p:spPr>
          <a:xfrm>
            <a:off x="628650" y="25717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onfirmar las 10:30, dejar registro y relevo para la entrega. (va a final_solido)]]></a:t>
            </a:r>
          </a:p>
        </p:txBody>
      </p:sp>
      <p:sp>
        <p:nvSpPr>
          <p:cNvPr id="10" name=""/>
          <p:cNvSpPr txBox="1"/>
          <p:nvPr/>
        </p:nvSpPr>
        <p:spPr>
          <a:xfrm>
            <a:off x="628650" y="28479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Prometer las 9:00 para quedar bien y resolverlo mañana. (va a final_parcial)]]></a:t>
            </a:r>
          </a:p>
        </p:txBody>
      </p:sp>
      <p:sp>
        <p:nvSpPr>
          <p:cNvPr id="11" name=""/>
          <p:cNvSpPr txBox="1"/>
          <p:nvPr/>
        </p:nvSpPr>
        <p:spPr>
          <a:xfrm>
            <a:off x="628650" y="31242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No responder hasta mañana. (va a final_debi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artes en la tienda de la Tienda Centro · 10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nal_solido · final]]></a:t>
            </a:r>
          </a:p>
        </p:txBody>
      </p:sp>
      <p:sp>
        <p:nvSpPr>
          <p:cNvPr id="8" name=""/>
          <p:cNvSpPr txBox="1"/>
          <p:nvPr/>
        </p:nvSpPr>
        <p:spPr>
          <a:xfrm>
            <a:off x="514350" y="1571625"/>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erre. El pedido de las 12:00 salió parcial y con fecha verificada; el cliente aceptó por escrito. La recepción quedó registrada, la reclamación de color se acogió con muestra y la caja se recontó sin ajustar. El día fue exigente, pero no dejaste promesas sin dato ni registros maquillados. Mañana empieza con un pendiente claro: reponer y entregar los 11 botes a las 10:3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artes en la tienda de la Tienda Centro · 11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nal_parcial · final]]></a:t>
            </a:r>
          </a:p>
        </p:txBody>
      </p:sp>
      <p:sp>
        <p:nvSpPr>
          <p:cNvPr id="8" name=""/>
          <p:cNvSpPr txBox="1"/>
          <p:nvPr/>
        </p:nvSpPr>
        <p:spPr>
          <a:xfrm>
            <a:off x="514350" y="1571625"/>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erre parcial. Algunos clientes se atendieron y la caja no se tocó, pero el WhatsApp quedó sin respuesta o la reclamación sin registrar. No hay una falta grave de integridad, aunque el día termina con frentes sin dueño y con un cliente que no sabe cuándo recibirá su pedido. El informe del lunes tendrá que explicar qué quedó abierto y por qué.]]></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artes en la tienda de la Tienda Centro · 12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nal_debil · final]]></a:t>
            </a:r>
          </a:p>
        </p:txBody>
      </p:sp>
      <p:sp>
        <p:nvSpPr>
          <p:cNvPr id="8" name=""/>
          <p:cNvSpPr txBox="1"/>
          <p:nvPr/>
        </p:nvSpPr>
        <p:spPr>
          <a:xfrm>
            <a:off x="514350" y="15716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erre débil. El día se apaga con tareas sin dueño: la recepción a medias, el pedido sin verificar o la reclamación sin acoger. Ninguna decisión fue catastrófica por sí sola, pero se acumularon esperas y promesas que otro turno tendrá que resolver sin la información comple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martes en la tienda de la Tienda Centro · 13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nal_riesgo · final]]></a:t>
            </a:r>
          </a:p>
        </p:txBody>
      </p:sp>
      <p:sp>
        <p:nvSpPr>
          <p:cNvPr id="8" name=""/>
          <p:cNvSpPr txBox="1"/>
          <p:nvPr/>
        </p:nvSpPr>
        <p:spPr>
          <a:xfrm>
            <a:off x="514350" y="1571625"/>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erre de riesgo. Se firmó sin contar, se ajustó la caja o se prometió lo que no había. Puede que el cliente no se queje hoy, pero el problema queda dentro: una diferencia que no se podrá reclamar, un registro que ya no explica lo que pasó o una entrega que fallará mañana. Es el final que más cuesta reparar porque afecta a la integridad del registro.]]></a:t>
            </a:r>
          </a:p>
        </p:txBody>
      </p:sp>
      <p:sp>
        <p:nvSpPr>
          <p:cNvPr id="9" name=""/>
          <p:cNvSpPr txBox="1"/>
          <p:nvPr/>
        </p:nvSpPr>
        <p:spPr>
          <a:xfrm>
            <a:off x="514350" y="3514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narrativa interactiva se recorre en el O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Simulación ramificada: un día al fren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terminar la simulación, ¿qué evidencia demuestra mejor que el día se cerró con criteri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no quedó ningún cliente esperando en el mostrador al final del turn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pedido comprometido tiene una entrega parcial registrada, el cliente aceptó la fecha verificada y la caja se recontó sin ajustar.]]></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encargado atendió personalmente todos los frentes sin delegar nad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1]]></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albarán se firmó rápido y el camión no esperó.]]></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úbrica de evaluación de la simul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esta rúbrica para observar tus decisiones al terminar la partida, no para ponerte una nota. En Lumbre la rúbrica no puntúa: es una guía de conversación con otra persona o de autoevaluación. Ejemplo ficticio de uso: si firmaste el albarán sin contar para liberar el muelle, la fila de verificación queda en nivel inicial aunque hayas atendido bien la col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úbrica de evaluación de la simul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úbrica de observación. Los niveles describen conductas, no porcentajes de aciert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1]]></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495425"/>
                <a:gridCol w="1600200"/>
                <a:gridCol w="1676400"/>
                <a:gridCol w="1676400"/>
                <a:gridCol w="1666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ini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en desarrol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compet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autóno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or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iende lo que llega primero o lo que hace más ru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iende lo urgente, pero deja sin dueño un compromiso con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dena por daño irreversible, cliente comprometido e integridad de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 el criterio, revisa la prioridad cuando cambia el día y deja cons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1]]></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495425"/>
                <a:gridCol w="1600200"/>
                <a:gridCol w="1676400"/>
                <a:gridCol w="1676400"/>
                <a:gridCol w="1666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ini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en desarrol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compet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autóno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e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e todo él o reparte tareas sin límite ni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ega, pero no comprueba si la persona tenía criterio o info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igna dueño, límite, plazo y punto de aviso a cada fr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 la delegación a la competencia y prepara al equipo para decidir sin é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1]]></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495425"/>
                <a:gridCol w="1600200"/>
                <a:gridCol w="1676400"/>
                <a:gridCol w="1676400"/>
                <a:gridCol w="1666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ini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en desarrol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compet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autóno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 o firma con lo que figura en el sistema o en el albar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ueba una parte, pero no el estado real ni la fecha de re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 comprueba disponibilidad vendible y confirma la fecha antes de promet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a la falta, propone alternativa y verifica también el cierre del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1]]></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1495425"/>
                <a:gridCol w="1600200"/>
                <a:gridCol w="1676400"/>
                <a:gridCol w="1676400"/>
                <a:gridCol w="1666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ini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en desarrol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compet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autóno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visa o avisa después de la hora comprome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 pero sin fecha cierta o sin registrar lo que el cliente acept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 antes de la hora, con opciones y fecha verif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apta el mensaje al cliente, confirma por escrito y comprueba que se entend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1]]></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495425"/>
                <a:gridCol w="1600200"/>
                <a:gridCol w="1676400"/>
                <a:gridCol w="1676400"/>
                <a:gridCol w="1666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ini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en desarrol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compet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autóno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 omite o deja la diferencia sin ano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 lo principal, pero sin causa, fecha o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 diferencia, entrega parcial y reclamación con evidencia y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gistro permite reconstruir la decisión y alimenta el plan de mej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1]]></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1495425"/>
                <a:gridCol w="1600200"/>
                <a:gridCol w="1676400"/>
                <a:gridCol w="1676400"/>
                <a:gridCol w="1666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ini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en desarrol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compet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 autóno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 cualquier cosa o no escala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 sin hechos, opciones ni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 con hechos, impacto, dos opciones y recomen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a el escalamiento, propone el paliativo y hace seguimiento de la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úbrica de evaluación de la simul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1]]></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usar la rúbrica, elige una fila y una conducta observada; no sumes niveles como si fueran puntos. Si dos personas evalúan la misma partida, comparad la evidencia antes de discutir el nivel. La rúbrica sirve para mejorar la siguiente decisión, no para etiquetar a quien particip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rente y primera a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1]]></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de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ignar dueños y cubrir el puesto crí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 con difer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r, clasificar y registrar antes de 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con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 disponibilidad vendible y fecha de re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lamación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ger, registrar lote y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de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ntar con testigo y no aju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atsApp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der con hora verificada o delegar con gu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rente y primera ac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simulacion-integral-un-dia-al-frente-de-la-tienda"/>
              </a:rPr>
              <a:t><![CDATA[Abrir el juego en el O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criterios ordenan la mañan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año irreversible, compromiso con cliente, integridad del registro y seguridad de las persona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disponibilidad vendibl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está en el almacén, identificado y en condiciones de venderse; los dañados no cuenta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llevar una delegació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ueño, tarea, límite de decisión, plazo y punto de avis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trata una diferencia de caj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ontar con testigo, revisar operaciones, clasificar, registrar sin ajustar y escalar si correspond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hace con una reclamación de color?]]></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lpar al cliente ni prometer reembolso antes de comprobar ticket, fórmula y lot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muestra un buen cierre del dí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romisos registrados, cliente informado con fecha verificada y caja sin ajustes oculto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dirigir el día sin perder el regis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uedes dirigir el día sin perder el regis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7]]></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priorizar frentes, delegar con límites, verificar antes de prometer y cerrar el día con registros que explican lo ocurrido. La rúbrica te ayuda a observar la siguiente partida.]]></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3 y 6. Los fallos más caros del día son firmar sin contar, prometer sin disponibilidad verificada y ajustar la caja para que cuadr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rigir un día de tienda no es atender más cosas: es decidir qué no puede esperar, quién se hace cargo de cada frente y qué dato hay que comprobar antes de prometer. La simulación reúne los seis problemas que más se cruzan en una mañana real: la ausencia, la recepción, el pedido con hora, el WhatsApp, la reclamación y la caj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prioriza por lo irreversible, delega con límites, verifica antes de prometer y registra antes de ajustar]]></a:t>
            </a:r>
            <a:r>
              <a:rPr lang="en-US" strike="noStrike" sz="2100" spc="0" u="none" cap="none">
                <a:solidFill>
                  <a:srgbClr val="1B2438">
                    <a:alpha val="100000"/>
                  </a:srgbClr>
                </a:solidFill>
                <a:latin typeface="Calibri"/>
              </a:rPr>
              <a:t><![CDATA[. Si mañana el día vuelve a desbordarse, no busques una decisión heroica: escribe los frentes, ponles dueño y protege los tres registros que no se pueden maquillar: la recepción, la entrega y la caja.]]></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Recibir mercancía y gestionar diferencias» (28464), para la secuencia de recepción y clasificación.]]></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Preparar, comprobar y entregar pedidos» (28458) y «Repartir tareas: mostrador, teléfono y taller» (28470).]]></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Recibir una reclamación con criterio» (28501) y «Resolver y registrar para que no se repita» (28503).]]></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Investigar problemas y verificar mejoras» (M6·O23), para el tratamiento de diferencias repetida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imulacion-integral-un-dia-al-frente-de-la-tienda"/>
              </a:rPr>
              <a:t><![CDATA[Simulación integral: un día al frente de la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mportes, nombres y situaciones marcados como ficticios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2026-10-31T03:22:29Z</dcterms:created>
  <dcterms:modified xsi:type="dcterms:W3CDTF">2026-10-31T03:22:29Z</dcterms:modified>
  <dc:title>Simulación integral: un día al frente de la tienda</dc:title>
  <dc:description>Presentación editable del OA «Simulación integral: un día al frente de la tienda». Enlace: https://pinturasespecializadas.lumbre.lat/object/simulacion-integral-un-dia-al-frente-de-la-tienda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