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presProps" Target="presProps.xml"/>
  <Relationship Id="rId84" Type="http://schemas.openxmlformats.org/officeDocument/2006/relationships/viewProps" Target="viewProps.xml"/>
  <Relationship Id="rId8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imulacion-de-una-semana-al-frente-de-la-tiend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mulación de una semana al frente de la tienda»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mulación de una semana al frente de la tienda»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mulación de una semana al frente de la tienda»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unes: el plan se hace con el equipo que hay»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seman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los cinco días con el frente principal, la decisión que no puede esperar y el registro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día tiene un frente dominante, pero lo que se registra hoy permite decidir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servar lo crítico, cubrir tintometría y confirmar la re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lan se construye con el equipo real y con lo comprometido. Reservar protege la entrega; cubrir tintometría evita la crisis del jueves; confirmar la reposición sustituye la confianza por un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los cuatro datos del plan sem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imulacion-de-una-semana-al-frente-de-la-tienda]]></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Martes: el pedido llega a media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entrega-parcial.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cinco pasos para convertir un pedido incompleto en una entrega parcial comun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entrega parcial empieza contando lo vendible y termina cerrando el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40 botes que llegan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Cuenta lo ven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gan 28; dos están golpeados. Vendibles: 28 - 2 = 26 b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40 botes que llegan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Calcula el hu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pidieron 40. Faltan 14: cuatro de la referencia principal y diez de 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40 botes que llegan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Reserva lo comprome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26 vendibles se reservan para la obra y no se liberan a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40 botes que llegan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Comunica antes de l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oy entregamos 26; faltan 4 de A y 10 de C, con fecha pendiente». No se promete el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40 botes que llegan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Registra y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edido queda parcial con cantidades y pendiente; cuando llegue C se cierra con conform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6 botes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28 menos 2 dañados son 26 vendibles. Los dañados no cuentan aunque estén en el almacén. Los 14 restantes no se prometen sin fecha confi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pedido, recibido vendible y reser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imulacion-de-una-semana-al-frente-de-la-tiend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Miércoles: el color de la obra no coincide»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olo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prometer una solución para calmar e investigar la causa antes 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Prometer calma hoy y complica mañana; investigar permite decidir con causa y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máquina no falla: seguro que aplicó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lpar al cliente cierra la conversación sin datos. Garantizar el repintado promete un coste que la tienda puede no deber. Las otras frases acogen, recogen evidencia y escalan un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acoger, separar hechos y decidir el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imulacion-de-una-semana-al-frente-de-la-tiend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Jueves: dos personas y un pedido urgente»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mostrado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frentes del pico del jueves con la primera acción y el límite d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pico no se resuelve corriendo más: se resuelve decidiendo qué no se puede romp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ostener la cola con espera anunciada. →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eparar los seis botes del urgente. → Almacén y repa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cidir qué se renegocia si el urgente rompe la entrega. → Encar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ntregar la obra comprometida a su hora. → Almacén y repa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lamar al cliente del urgente con hora real. → Encar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aludar y decir cuánto tardará la cola. →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reparto de frentes con do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imulacion-de-una-semana-al-frente-de-la-tiend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Viernes: caja, informe y plan 30/60/90»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ierre del viernes en orden (dato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Recontar con test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repite el conteo con una segunda persona. Se anota hora, importe y quién particip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ierre del viernes en orden (dato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Revisar las oper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mprueban vales, anulaciones y el fondo del cambio de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ierre del viernes en orden (dato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Conteo sele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uentan referencias de mayor valor o riesgo y reservas abier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ierre del viernes en orden (dato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Registrar sin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iferencia queda anotada con evidencia; no se introduce un vale de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ierre del viernes en orden (dato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Informe y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sultado, causa y acción con dueño y fecha; el plan 30/60/90 se ajusta con es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contar la caja con una segunda persona → Revisar vales, anulaciones y cambio de turno → Hacer el conteo selectivo de referencias críticas → Registrar la diferencia sin ajustar → Escribir el informe y ajustar el plan 30/60/9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reconta con testigo; después se revisan operaciones y se hace el conteo selectivo. Solo entonces se registra sin ajustar y se escribe el informe. El orden protege l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caja, conteo selectivo, informe y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imulacion-de-una-semana-al-frente-de-la-tiend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arrativa ramificada del OA. Enlace: https://pinturasespecializadas.lumbre.lat/object/simulacion-de-una-semana-al-frente-de-la-tiend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semana en la tienda del centro» (2 de 1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semana en la tienda del centro» (3 de 1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semana en la tienda del centro» (4 de 1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semana en la tienda del centro» (5 de 1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semana en la tienda del centro» (6 de 1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semana en la tienda del centro» (7 de 1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semana en la tienda del centro» (8 de 1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semana en la tienda del centro» (9 de 1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semana en la tienda del centro» (10 de 1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semana en la tienda del centro» (11 de 1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cada compromiso tiene registro, la entrega parcial se avisó antes y la caja se investigó sin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riterio se demuestra con registros verificables: compromisos documentados, aviso anterior a la hora y caja recontada sin ajuste. Que no haya cola puede significar que el problema se traslad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bjetivo de la partida y rúbr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imulacion-de-una-semana-al-frente-de-la-tiend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o que se propaga de lunes a viernes» (2 de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o que se propaga de lunes a viernes» (3 de 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juste elimina la prueba y convierte una diferencia investigable en un problema de integridad. La semana se cierra con la diferencia registrada, la causa explicada o pendiente y una acción con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y lecciones del apartado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imulacion-de-una-semana-al-frente-de-la-tiend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día y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día y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datos sostienen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promisos, equipo real, stock crítico y capacidad de re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comunica una entrega pa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tes de la hora, con cantidades y fecha confirmada o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se promete ante una incidencia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pensación o repintado antes de comprobar fórmula, lote y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leva el informe sem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sultado, causa y acción con dueño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puedes cerrar la semana con el registro i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de-una-semana-al-frente-de-la-tienda]]></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puedes cerrar la semana con el registro intacto?» (2 de 2).]]></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4).]]></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4).]]></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278" r:id="rId1"/>
    <p:sldLayoutId id="2482433279" r:id="rId2"/>
    <p:sldLayoutId id="2482433280" r:id="rId3"/>
    <p:sldLayoutId id="248243328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e581a9fccad9bcd61c89408088dde75bd8541c5ebea367d1.jpg"/>
  <Relationship Id="rId3" Type="http://schemas.openxmlformats.org/officeDocument/2006/relationships/hyperlink" Target="https://pinturasespecializadas.lumbre.lat/object/simulacion-de-una-semana-al-frente-de-la-tiend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semana2.jpg"/>
  <Relationship Id="rId3" Type="http://schemas.openxmlformats.org/officeDocument/2006/relationships/hyperlink" Target="https://pinturasespecializadas.lumbre.lat/object/simulacion-de-una-semana-al-frente-de-la-tienda" TargetMode="External"/>
  <Relationship Id="rId4" Type="http://schemas.openxmlformats.org/officeDocument/2006/relationships/hyperlink" Target="https://pinturasespecializadas.lumbre.lat/object/simulacion-de-una-semana-al-frente-de-la-tienda"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entrega-parcial3.jpg"/>
  <Relationship Id="rId3" Type="http://schemas.openxmlformats.org/officeDocument/2006/relationships/hyperlink" Target="https://pinturasespecializadas.lumbre.lat/object/simulacion-de-una-semana-al-frente-de-la-tienda" TargetMode="External"/>
  <Relationship Id="rId4" Type="http://schemas.openxmlformats.org/officeDocument/2006/relationships/hyperlink" Target="https://pinturasespecializadas.lumbre.lat/object/simulacion-de-una-semana-al-frente-de-la-tiend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olor4.jpg"/>
  <Relationship Id="rId3" Type="http://schemas.openxmlformats.org/officeDocument/2006/relationships/hyperlink" Target="https://pinturasespecializadas.lumbre.lat/object/simulacion-de-una-semana-al-frente-de-la-tienda" TargetMode="External"/>
  <Relationship Id="rId4" Type="http://schemas.openxmlformats.org/officeDocument/2006/relationships/hyperlink" Target="https://pinturasespecializadas.lumbre.lat/object/simulacion-de-una-semana-al-frente-de-la-tienda"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mostrador5.jpg"/>
  <Relationship Id="rId3" Type="http://schemas.openxmlformats.org/officeDocument/2006/relationships/hyperlink" Target="https://pinturasespecializadas.lumbre.lat/object/simulacion-de-una-semana-al-frente-de-la-tienda" TargetMode="External"/>
  <Relationship Id="rId4" Type="http://schemas.openxmlformats.org/officeDocument/2006/relationships/hyperlink" Target="https://pinturasespecializadas.lumbre.lat/object/simulacion-de-una-semana-al-frente-de-la-tienda"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hyperlink" Target="https://pinturasespecializadas.lumbre.lat/object/simulacion-de-una-semana-al-frente-de-la-tienda" TargetMode="External"/>
  <Relationship Id="rId4"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de-una-semana-al-frente-de-la-tienda" TargetMode="External"/>
  <Relationship Id="rId3" Type="http://schemas.openxmlformats.org/officeDocument/2006/relationships/notesSlide" Target="../notesSlides/notesSlide8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mul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ma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r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ien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simulacion-de-una-semana-al-frente-de-la-tienda"/>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cadenar cinco días de decisiones de tienda —planificación, pedido parcial, incidencia de color, pico de mostrador y cierre— conservando los compromisos, la integridad del registro y la capacidad de renegociar.]]></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mulación ramificada de una semana completa. Cada día condiciona el siguiente: la reserva del lunes cambia el martes, la promesa del miércoles llega al jueves y la caja del viernes recoge lo que no se registró antes. Incluye rúbrica de observa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imulación · planificación semanal · stock crítico · entrega parcial · reclamación de color · cierre de caja · informe semanal · tienda de pintur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mulación de una semana al frente de la tiend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nes, 8:00, tienda del centro. Marta, de tintometría, no vendrá el jueves; Luis cubre mostrador solo por la mañana; Ana acaba de llegar al almacén. El stock crítico está bajo mínimo y una obra de Son Rapinya tiene entrega comprometida el viernes.]]></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mana no se juega en una decisión, sino en lo que cada día deja preparado para el siguiente: la reserva del lunes, el aviso del martes, la evidencia del miércoles, la prioridad del jueves y el registro del vier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mulación de una semana al frente de la tiend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cadenar cinco días de decisiones de tienda —planificación, pedido parcial, incidencia de color, pico de mostrador y cierre— conservando los compromisos, la integridad del registro y la capacidad de renegociar.]]></a:t>
            </a:r>
          </a:p>
        </p:txBody>
      </p:sp>
      <p:sp>
        <p:nvSpPr>
          <p:cNvPr id="11" name=""/>
          <p:cNvSpPr txBox="1"/>
          <p:nvPr/>
        </p:nvSpPr>
        <p:spPr>
          <a:xfrm>
            <a:off x="514350" y="2952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52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o en la lección del itinerario citada.]]></a:t>
            </a:r>
          </a:p>
        </p:txBody>
      </p:sp>
      <p:sp>
        <p:nvSpPr>
          <p:cNvPr id="13" name=""/>
          <p:cNvSpPr txBox="1"/>
          <p:nvPr/>
        </p:nvSpPr>
        <p:spPr>
          <a:xfrm>
            <a:off x="514350" y="36766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6766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método razonado de dirección; no es, por sí solo, una política de Pinturas Especializad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mulación de una semana al frente de la tiend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interno pendiente: facultades, límites, escalado y formato que debe confirmar direc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a semana, los nombres, las cantidades y los importes sirven para practicar; no son datos de la empre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mulación de una semana al frente de la tiend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0]]></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Qué decisiones puede tomar el encargado sin autorización: reservas, entregas parciales, repeticiones de color y ajustes del plan. Los niveles de escalado y la persona a la que se avisa en cada caso, con plazo de respuesta. El formato del informe semanal y los datos que dirección espera ver. La política de diferencias de caja: límite, investigación, registro y consecuenci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unes: el plan se hace con el equipo que hay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unes no se planifica con la plantilla ideal, sino con las personas que estarán. Caso ficticio: Marta falta el jueves, Luis solo está por la mañana, Ana acaba de llegar, el stock crítico está bajo mínimo y hay una obra comprometida el viernes.]]></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se apoya en cuatro datos: ]]></a:t>
            </a:r>
            <a:r>
              <a:rPr lang="en-US" b="1" strike="noStrike" sz="2100" spc="0" u="none" cap="none">
                <a:solidFill>
                  <a:srgbClr val="1B2438">
                    <a:alpha val="100000"/>
                  </a:srgbClr>
                </a:solidFill>
                <a:latin typeface="Calibri"/>
              </a:rPr>
              <a:t><![CDATA[lo comprometi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 equipo rea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 stock crítico]]></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la capacidad de reposición]]></a:t>
            </a:r>
            <a:r>
              <a:rPr lang="en-US" strike="noStrike" sz="2100" spc="0" u="none" cap="none">
                <a:solidFill>
                  <a:srgbClr val="1B2438">
                    <a:alpha val="100000"/>
                  </a:srgbClr>
                </a:solidFill>
                <a:latin typeface="Calibri"/>
              </a:rPr>
              <a:t><![CDATA[. Si falta uno, hay una intención, no un pl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unes: el plan se hace con el equipo que hay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usencia anunciada se planifica el lunes: quién cubre tintometría, qué formación necesita y qué pedidos se adelantan. El stock crítico se reserva por escrito; reservar no es esconder, es asignar antes de que el mostrador lo venda. La reposición se confirma con el proveedor, no con la costumbre. Si la ausencia deja sin cobertura un puesto crítico, se escala antes de abr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unes: el plan se hace con el equipo que hay]]></a:t>
            </a:r>
          </a:p>
        </p:txBody>
      </p:sp>
      <p:pic>
        <p:nvPicPr>
          <p:cNvPr id="3" name="" descr="Matriz de los cinco días con el frente principal, la decisión que no puede esperar y el registro mínimo.">
            <a:hlinkClick r:id="rId3" tooltip="Matriz de los cinco días con el frente principal, la decisión que no puede esperar y el registro mínimo."/>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día tiene un frente dominante, pero lo que se registra hoy permite decidir maña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imulacion-de-una-semana-al-frente-de-la-tienda"/>
              </a:rPr>
              <a:t><![CDATA[Ver imagen original en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unes: el plan se hace con el equipo que hay]]></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0]]></a:t>
            </a:r>
          </a:p>
        </p:txBody>
      </p:sp>
      <p:sp>
        <p:nvSpPr>
          <p:cNvPr id="7" name="" descr=""/>
          <p:cNvSpPr/>
          <p:nvPr/>
        </p:nvSpPr>
        <p:spPr>
          <a:xfrm>
            <a:off x="514350" y="1219200"/>
            <a:ext cx="8115300" cy="14192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ausencia anunciada no es una emergenci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 un dato de planificación. Si se trata el jueves como una sorpresa, el lunes se habrá planificado con una plantilla que no exis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Lunes: el plan se hace con el equipo que hay]]></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unes. Marta falta el jueves, el stock está bajo mínimo y hay una obra comprometida el viernes. ¿Qué haces primer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perar al jueves y seguir vendiendo el stock libr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servar lo crítico, cubrir tintometría y confirmar la reposición.]]></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rar el doble de todo sin consultar al proveedor.]]></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ncelar la obra para no asumir el compromi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Martes: el pedido llega a medi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rtes llega el pedido y no llega entero. Caso ficticio: se piden 40 botes, llegan 28, dos golpeados y faltan 10 de la referencia C, sin fecha. La tentación es decir «mañana está», pero una entrega parcial mal comunicada es una promesa incumplida con retraso.]]></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hablar hay que separar ]]></a:t>
            </a:r>
            <a:r>
              <a:rPr lang="en-US" b="1" strike="noStrike" sz="2100" spc="0" u="none" cap="none">
                <a:solidFill>
                  <a:srgbClr val="1B2438">
                    <a:alpha val="100000"/>
                  </a:srgbClr>
                </a:solidFill>
                <a:latin typeface="Calibri"/>
              </a:rPr>
              <a:t><![CDATA[lo pedi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 recibido vendible]]></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lo reservado]]></a:t>
            </a:r>
            <a:r>
              <a:rPr lang="en-US" strike="noStrike" sz="2100" spc="0" u="none" cap="none">
                <a:solidFill>
                  <a:srgbClr val="1B2438">
                    <a:alpha val="100000"/>
                  </a:srgbClr>
                </a:solidFill>
                <a:latin typeface="Calibri"/>
              </a:rPr>
              <a:t><![CDATA[. Los dañados no cuentan. Lo reservado está comprometido. El hueco entre lo reservado y lo vendible es lo que se comunic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Martes: el pedido llega a medi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visa ]]></a:t>
            </a:r>
            <a:r>
              <a:rPr lang="en-US" b="1"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de la hora: qué llega, qué no y qué fecha hay, distinguiendo la confirmada de la estimada. Si C no tiene fecha, se dice «pendiente» y solo se ofrece una alternativa autorizada y equivalente. Después se registra qué aceptó el cliente y quién atendió.]]></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Martes: el pedido llega a medias]]></a:t>
            </a:r>
          </a:p>
        </p:txBody>
      </p:sp>
      <p:pic>
        <p:nvPicPr>
          <p:cNvPr id="3" name="" descr="Secuencia de cinco pasos para convertir un pedido incompleto en una entrega parcial comunicada.">
            <a:hlinkClick r:id="rId3" tooltip="Secuencia de cinco pasos para convertir un pedido incompleto en una entrega parcial comunicada."/>
          </p:cNvPr>
          <p:cNvPicPr>
            <a:picLocks noChangeAspect="1"/>
          </p:cNvPicPr>
          <p:nvPr>
            <p:ph type="pic" idx="1"/>
          </p:nvPr>
        </p:nvPicPr>
        <p:blipFill>
          <a:blip r:embed="rId2"/>
          <a:stretch>
            <a:fillRect/>
          </a:stretch>
        </p:blipFill>
        <p:spPr>
          <a:xfrm>
            <a:off x="2362200" y="1257300"/>
            <a:ext cx="44100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entrega parcial empieza contando lo vendible y termina cerrando el pendi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imulacion-de-una-semana-al-frente-de-la-tiend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Martes: el pedido llega a medias · Ejemplo resuelto (datos ficticios): 40 botes que llegan a media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Cuenta lo vendible]]></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n 28; dos están golpeados. Vendibles: 28 - 2 = 26 bo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Martes: el pedido llega a medias · Ejemplo resuelto (datos ficticios): 40 botes que llegan a media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alcula el huec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idieron 40. Faltan 14: cuatro de la referencia principal y diez de C.]]></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Martes: el pedido llega a medias · Ejemplo resuelto (datos ficticios): 40 botes que llegan a media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Reserva lo comprometid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26 vendibles se reservan para la obra y no se liberan al mostrad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Martes: el pedido llega a medias · Ejemplo resuelto (datos ficticios): 40 botes que llegan a media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omunica antes de la hor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y entregamos 26; faltan 4 de A y 10 de C, con fecha pendiente». No se promete el tot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Martes: el pedido llega a medias · Ejemplo resuelto (datos ficticios): 40 botes que llegan a media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Registra y cierr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dido queda parcial con cantidades y pendiente; cuando llegue C se cierra con conformid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Martes: el pedido llega a medi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se piden 40 botes; llegan 28 y 2 están dañados. ¿Cuántos vendibles se pueden reservar?]]></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botes): ________________]]></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Miércoles: el color de la obra no coincid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ércoles, en el caso ficticio, la obra llama por el color. Hay 20 litros aplicados, una muestra, un ticket y lluvia mañana. El encargado dice que el tono no coincide y pide repintar todo. Defender la fórmula o prometer una solución cierra la investigación antes de empezar.]]></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oger no es dar la razón: es escuchar qué ve, dónde y desde cuándo. Después se separan los hechos: ticket, código, lote, muestra, soporte, preparación, manos y condiciones. La pregunta no es «¿quién tiene razón?», sino ]]></a:t>
            </a:r>
            <a:r>
              <a:rPr lang="en-US" b="1" strike="noStrike" sz="2100" spc="0" u="none" cap="none">
                <a:solidFill>
                  <a:srgbClr val="1B2438">
                    <a:alpha val="100000"/>
                  </a:srgbClr>
                </a:solidFill>
                <a:latin typeface="Calibri"/>
              </a:rPr>
              <a:t><![CDATA[«¿qué dato falta?»]]></a:t>
            </a:r>
            <a:r>
              <a:rPr lang="en-US" strike="noStrike" sz="2100" spc="0" u="none" cap="none">
                <a:solidFill>
                  <a:srgbClr val="1B2438">
                    <a:alpha val="100000"/>
                  </a:srgbClr>
                </a:solidFill>
                <a:latin typeface="Calibri"/>
              </a:rPr>
              <a:t><![CDA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Miércoles: el color de la obra no coincid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o se comprueba la trazabilidad. Ninguna causa se confirma con una foto. Hoy se decide el siguiente paso —prueba, visita, repetición o derivación— sin prometer compensación ni repintado. «Hoy no puedo confirmar la causa; mañana hacemos una prueba» sostiene mejor la rel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Miércoles: el color de la obra no coincide]]></a:t>
            </a:r>
          </a:p>
        </p:txBody>
      </p:sp>
      <p:pic>
        <p:nvPicPr>
          <p:cNvPr id="3" name="" descr="Comparación entre prometer una solución para calmar e investigar la causa antes de decidir.">
            <a:hlinkClick r:id="rId3" tooltip="Comparación entre prometer una solución para calmar e investigar la causa antes de decidir."/>
          </p:cNvPr>
          <p:cNvPicPr>
            <a:picLocks noChangeAspect="1"/>
          </p:cNvPicPr>
          <p:nvPr>
            <p:ph type="pic" idx="1"/>
          </p:nvPr>
        </p:nvPicPr>
        <p:blipFill>
          <a:blip r:embed="rId2"/>
          <a:stretch>
            <a:fillRect/>
          </a:stretch>
        </p:blipFill>
        <p:spPr>
          <a:xfrm>
            <a:off x="990600" y="1257300"/>
            <a:ext cx="7153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rometer calma hoy y complica mañana; investigar permite decidir con causa y lími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imulacion-de-una-semana-al-frente-de-la-tienda"/>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Miércoles: el color de la obra no coincid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s frases que no debería decir ni hacer ante una incidencia de col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séñeme ticket, bote y foto; compruebo lote y fórmula antes de decidir.»]]></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máquina no falla: seguro que aplicó mal.»]]></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garantizo que mañana repintamos toda la fachada.»]]></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istro la incidencia con muestra y lote y hoy le digo el siguiente pa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 la tercera queja de este color; lo pongo en común con direc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Jueves: dos personas y un pedido urge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jueves llega el pico. Marta falta, están Ana y tú, y Luis solo por la mañana. Cinco clientes en cola, el teléfono suena, un profesional pide seis botes para una obra a veinte minutos y la entrega comprometida sigue abierta. Con dos personas, el problema es aritmética.]]></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orizar es proteger lo que no se recupera: ]]></a:t>
            </a:r>
            <a:r>
              <a:rPr lang="en-US" b="1" strike="noStrike" sz="2100" spc="0" u="none" cap="none">
                <a:solidFill>
                  <a:srgbClr val="1B2438">
                    <a:alpha val="100000"/>
                  </a:srgbClr>
                </a:solidFill>
                <a:latin typeface="Calibri"/>
              </a:rPr>
              <a:t><![CDATA[la hora prometid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 daño irreversible]]></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la espera anunciada]]></a:t>
            </a:r>
            <a:r>
              <a:rPr lang="en-US" strike="noStrike" sz="2100" spc="0" u="none" cap="none">
                <a:solidFill>
                  <a:srgbClr val="1B2438">
                    <a:alpha val="100000"/>
                  </a:srgbClr>
                </a:solidFill>
                <a:latin typeface="Calibri"/>
              </a:rPr>
              <a:t><![CDATA[. El urgente entra solo si no rompe uno de los tres; si lo rompe, se renegocia con hora re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Jueves: dos personas y un pedido urge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parto debe ser explícito: una persona sostiene mostrador y cola; la otra prepara y atiende el teléfono con guion. El encargado no sale a entregar si deja sin responsable la caja, la cola o la entrega. Si el urgente exige salir, se busca un tercero, se retrasa lo menos crítico o se dice que no con alternativ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Jueves: dos personas y un pedido urgente]]></a:t>
            </a:r>
          </a:p>
        </p:txBody>
      </p:sp>
      <p:pic>
        <p:nvPicPr>
          <p:cNvPr id="3" name="" descr="Cuatro frentes del pico del jueves con la primera acción y el límite de cada uno.">
            <a:hlinkClick r:id="rId3" tooltip="Cuatro frentes del pico del jueves con la primera acción y el límite de cada uno."/>
          </p:cNvPr>
          <p:cNvPicPr>
            <a:picLocks noChangeAspect="1"/>
          </p:cNvPicPr>
          <p:nvPr>
            <p:ph type="pic" idx="1"/>
          </p:nvPr>
        </p:nvPicPr>
        <p:blipFill>
          <a:blip r:embed="rId2"/>
          <a:stretch>
            <a:fillRect/>
          </a:stretch>
        </p:blipFill>
        <p:spPr>
          <a:xfrm>
            <a:off x="1209675" y="1257300"/>
            <a:ext cx="6724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pico no se resuelve corriendo más: se resuelve decidiendo qué no se puede rompe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imulacion-de-una-semana-al-frente-de-la-tienda"/>
              </a:rPr>
              <a:t><![CDATA[Ver imagen original en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Jueves: dos personas y un pedido urgen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del pico según quién debe asumir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ostrado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macén y repart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carga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ostener la cola con espera anunciad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eparar los seis botes del urgent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cidir qué se renegocia si el urgente rompe la entreg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ntregar la obra comprometida a su hor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lamar al cliente del urgente con hora rea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aludar y decir cuánto tardará la col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Viernes: caja, informe y plan 30/60/90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iernes se juntan tres cierres: caja, semana y plan. La caja marca 42,80 euros de diferencia —caso ficticio—, el informe vence hoy y el plan 30/60/90 necesita una decisión.]]></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ja se reconta con testigo, se revisan vales, anulaciones y cambio de turno, se clasifica la causa y se registra ]]></a:t>
            </a:r>
            <a:r>
              <a:rPr lang="en-US" b="1" strike="noStrike" sz="2100" spc="0" u="none" cap="none">
                <a:solidFill>
                  <a:srgbClr val="1B2438">
                    <a:alpha val="100000"/>
                  </a:srgbClr>
                </a:solidFill>
                <a:latin typeface="Calibri"/>
              </a:rPr>
              <a:t><![CDATA[sin ajustar]]></a:t>
            </a:r>
            <a:r>
              <a:rPr lang="en-US" strike="noStrike" sz="2100" spc="0" u="none" cap="none">
                <a:solidFill>
                  <a:srgbClr val="1B2438">
                    <a:alpha val="100000"/>
                  </a:srgbClr>
                </a:solidFill>
                <a:latin typeface="Calibri"/>
              </a:rPr>
              <a:t><![CDATA[. Un ajuste borra la prueba y convierte una diferencia investigable en un problema de integrid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Viernes: caja, informe y plan 30/60/90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eo selectivo —referencias de mayor valor o riesgo, movimientos manuales y reservas abiertas— separa caja, stock y registro sin parar la tienda. El informe lleva ]]></a:t>
            </a:r>
            <a:r>
              <a:rPr lang="en-US" b="1" strike="noStrike" sz="2100" spc="0" u="none" cap="none">
                <a:solidFill>
                  <a:srgbClr val="1B2438">
                    <a:alpha val="100000"/>
                  </a:srgbClr>
                </a:solidFill>
                <a:latin typeface="Calibri"/>
              </a:rPr>
              <a:t><![CDATA[resultado, causa y acción]]></a:t>
            </a:r>
            <a:r>
              <a:rPr lang="en-US" strike="noStrike" sz="2100" spc="0" u="none" cap="none">
                <a:solidFill>
                  <a:srgbClr val="1B2438">
                    <a:alpha val="100000"/>
                  </a:srgbClr>
                </a:solidFill>
                <a:latin typeface="Calibri"/>
              </a:rPr>
              <a:t><![CDATA[ con dueño y fecha. El plan 30/60/90 se ajusta con esa evidencia: qué se corrige ya, qué se sostiene en un mes y qué se institucionaliza en tr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Viernes: caja, informe y plan 30/60/90 · Cierre del viernes en orden (datos ficticio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Recontar con testig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pite el conteo con una segunda persona. Se anota hora, importe y quién participó.]]></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Viernes: caja, informe y plan 30/60/90 · Cierre del viernes en orden (datos ficticio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Revisar las operaciones]]></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mprueban vales, anulaciones y el fondo del cambio de turn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Viernes: caja, informe y plan 30/60/90 · Cierre del viernes en orden (datos ficticio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onteo selectiv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uentan referencias de mayor valor o riesgo y reservas abiert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Viernes: caja, informe y plan 30/60/90 · Cierre del viernes en orden (datos ficticio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Registrar sin ajusta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queda anotada con evidencia; no se introduce un vale de ajus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Viernes: caja, informe y plan 30/60/90 · Cierre del viernes en orden (datos ficticio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Informe y pla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ltado, causa y acción con dueño y fecha; el plan 30/60/90 se ajusta con esa evidenci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Viernes: caja, informe y plan 30/60/90]]></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ierre del viernes, del primer conteo al ajuste del pla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contar la caja con una segunda person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el informe y ajustar el plan 30/60/90]]></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acer el conteo selectivo de referencias crítica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istrar la diferencia sin ajustar]]></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ar vales, anulaciones y cambio de turn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semana encadenada: simulación de cinco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imulación recorre de lunes a viernes. No hay una opción perfecta: hay decisiones que conservan compromisos, evidencia y capacidad de renegociar. Cada día cambia la situación del siguiente: una reserva libera o bloquea el martes; una promesa sin fecha llega al jueves; un registro incompleto aparece en la caja del viernes. Objetivo: cerrar con los compromisos atendidos o renegociados, la incidencia documentada y la diferencia investigad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semana en la tienda del centro · 1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start]]></a:t>
            </a:r>
          </a:p>
        </p:txBody>
      </p:sp>
      <p:sp>
        <p:nvSpPr>
          <p:cNvPr id="8" name=""/>
          <p:cNvSpPr txBox="1"/>
          <p:nvPr/>
        </p:nvSpPr>
        <p:spPr>
          <a:xfrm>
            <a:off x="514350" y="1571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unes, 8:00. Caso ficticio. Marta falta el jueves, Luis solo está por la mañana y Ana acaba de llegar. Hay stock crítico bajo mínimo y una obra comprometida el viernes. ¿Cómo planteas la semana?]]></a:t>
            </a:r>
          </a:p>
        </p:txBody>
      </p:sp>
      <p:sp>
        <p:nvSpPr>
          <p:cNvPr id="9" name=""/>
          <p:cNvSpPr txBox="1"/>
          <p:nvPr/>
        </p:nvSpPr>
        <p:spPr>
          <a:xfrm>
            <a:off x="628650" y="257175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Reservar lo crítico, cubrir tintometría y confirmar la reposición. (va a t_fav)]]></a:t>
            </a:r>
          </a:p>
        </p:txBody>
      </p:sp>
      <p:sp>
        <p:nvSpPr>
          <p:cNvPr id="10" name=""/>
          <p:cNvSpPr txBox="1"/>
          <p:nvPr/>
        </p:nvSpPr>
        <p:spPr>
          <a:xfrm>
            <a:off x="628650" y="284797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Mantener todos los compromisos y confiar en el proveedor. (va a t_tension)]]></a:t>
            </a:r>
          </a:p>
        </p:txBody>
      </p:sp>
      <p:sp>
        <p:nvSpPr>
          <p:cNvPr id="11" name=""/>
          <p:cNvSpPr txBox="1"/>
          <p:nvPr/>
        </p:nvSpPr>
        <p:spPr>
          <a:xfrm>
            <a:off x="628650" y="312420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Cerrar el mostrador para adelantar la obra. (va a t_tens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semana en la tienda del centro · 2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t_fav]]></a:t>
            </a:r>
          </a:p>
        </p:txBody>
      </p:sp>
      <p:sp>
        <p:nvSpPr>
          <p:cNvPr id="8" name=""/>
          <p:cNvSpPr txBox="1"/>
          <p:nvPr/>
        </p:nvSpPr>
        <p:spPr>
          <a:xfrm>
            <a:off x="514350" y="1571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rtes. El pedido llega a medias: 28 de 40, dos dañados y falta la referencia C sin fecha. El mostrador quiere vender lo reservado. ¿Qué comunicas y qué reservas?]]></a:t>
            </a:r>
          </a:p>
        </p:txBody>
      </p:sp>
      <p:sp>
        <p:nvSpPr>
          <p:cNvPr id="9" name=""/>
          <p:cNvSpPr txBox="1"/>
          <p:nvPr/>
        </p:nvSpPr>
        <p:spPr>
          <a:xfrm>
            <a:off x="628650" y="257175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Reservar los 26 vendibles y avisar de la falta con fecha pendiente. (va a w_fav)]]></a:t>
            </a:r>
          </a:p>
        </p:txBody>
      </p:sp>
      <p:sp>
        <p:nvSpPr>
          <p:cNvPr id="10" name=""/>
          <p:cNvSpPr txBox="1"/>
          <p:nvPr/>
        </p:nvSpPr>
        <p:spPr>
          <a:xfrm>
            <a:off x="628650" y="284797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Completar C con otra referencia sin autorización. (va a w_tension)]]></a:t>
            </a:r>
          </a:p>
        </p:txBody>
      </p:sp>
      <p:sp>
        <p:nvSpPr>
          <p:cNvPr id="11" name=""/>
          <p:cNvSpPr txBox="1"/>
          <p:nvPr/>
        </p:nvSpPr>
        <p:spPr>
          <a:xfrm>
            <a:off x="628650" y="312420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Liberar la reserva y dejar la obra para después. (va a w_tensi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semana en la tienda del centro · 3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t_tension]]></a:t>
            </a:r>
          </a:p>
        </p:txBody>
      </p:sp>
      <p:sp>
        <p:nvSpPr>
          <p:cNvPr id="8" name=""/>
          <p:cNvSpPr txBox="1"/>
          <p:nvPr/>
        </p:nvSpPr>
        <p:spPr>
          <a:xfrm>
            <a:off x="514350" y="1571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rtes. El plan optimista se rompe: llegan 28 de 40, el mostrador vendió cuatro reservados y C no tiene fecha. La obra llama y el comercial dice que «llegará». ¿Qué haces?]]></a:t>
            </a:r>
          </a:p>
        </p:txBody>
      </p:sp>
      <p:sp>
        <p:nvSpPr>
          <p:cNvPr id="9" name=""/>
          <p:cNvSpPr txBox="1"/>
          <p:nvPr/>
        </p:nvSpPr>
        <p:spPr>
          <a:xfrm>
            <a:off x="628650" y="257175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Parar la venta, recomponer la reserva y avisar de la entrega parcial. (va a w_fav)]]></a:t>
            </a:r>
          </a:p>
        </p:txBody>
      </p:sp>
      <p:sp>
        <p:nvSpPr>
          <p:cNvPr id="10" name=""/>
          <p:cNvSpPr txBox="1"/>
          <p:nvPr/>
        </p:nvSpPr>
        <p:spPr>
          <a:xfrm>
            <a:off x="628650" y="284797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Prometer a la obra que el viernes estará todo. (va a w_tension)]]></a:t>
            </a:r>
          </a:p>
        </p:txBody>
      </p:sp>
      <p:sp>
        <p:nvSpPr>
          <p:cNvPr id="11" name=""/>
          <p:cNvSpPr txBox="1"/>
          <p:nvPr/>
        </p:nvSpPr>
        <p:spPr>
          <a:xfrm>
            <a:off x="628650" y="312420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Culpar al proveedor y no comprometer fecha. (va a w_tensi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semana en la tienda del centro · 4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w_fav]]></a:t>
            </a:r>
          </a:p>
        </p:txBody>
      </p:sp>
      <p:sp>
        <p:nvSpPr>
          <p:cNvPr id="8" name=""/>
          <p:cNvSpPr txBox="1"/>
          <p:nvPr/>
        </p:nvSpPr>
        <p:spPr>
          <a:xfrm>
            <a:off x="514350" y="1571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ércoles. La obra dice que el color no coincide. Hay 20 litros puestos, ticket, lote y lluvia mañana. La fórmula coincide y piden repintar todo hoy. ¿Qué haces?]]></a:t>
            </a:r>
          </a:p>
        </p:txBody>
      </p:sp>
      <p:sp>
        <p:nvSpPr>
          <p:cNvPr id="9" name=""/>
          <p:cNvSpPr txBox="1"/>
          <p:nvPr/>
        </p:nvSpPr>
        <p:spPr>
          <a:xfrm>
            <a:off x="628650" y="257175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Acoger, recoger muestra y revisar soporte sin prometer compensación. (va a j_fav)]]></a:t>
            </a:r>
          </a:p>
        </p:txBody>
      </p:sp>
      <p:sp>
        <p:nvSpPr>
          <p:cNvPr id="10" name=""/>
          <p:cNvSpPr txBox="1"/>
          <p:nvPr/>
        </p:nvSpPr>
        <p:spPr>
          <a:xfrm>
            <a:off x="628650" y="284797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Prometer el repintado total antes de la lluvia. (va a j_tension)]]></a:t>
            </a:r>
          </a:p>
        </p:txBody>
      </p:sp>
      <p:sp>
        <p:nvSpPr>
          <p:cNvPr id="11" name=""/>
          <p:cNvSpPr txBox="1"/>
          <p:nvPr/>
        </p:nvSpPr>
        <p:spPr>
          <a:xfrm>
            <a:off x="628650" y="312420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Culpar a la aplicación y cerrar sin registro. (va a j_tens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semana en la tienda del centro · 5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w_tension]]></a:t>
            </a:r>
          </a:p>
        </p:txBody>
      </p:sp>
      <p:sp>
        <p:nvSpPr>
          <p:cNvPr id="8" name=""/>
          <p:cNvSpPr txBox="1"/>
          <p:nvPr/>
        </p:nvSpPr>
        <p:spPr>
          <a:xfrm>
            <a:off x="514350" y="1571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ércoles. La promesa del martes sigue abierta. El color no coincide y el soporte tenía humedad; el tono cambia al secar. La obra presiona y el equipo no sabe qué se prometió. ¿Cómo rectificas?]]></a:t>
            </a:r>
          </a:p>
        </p:txBody>
      </p:sp>
      <p:sp>
        <p:nvSpPr>
          <p:cNvPr id="9" name=""/>
          <p:cNvSpPr txBox="1"/>
          <p:nvPr/>
        </p:nvSpPr>
        <p:spPr>
          <a:xfrm>
            <a:off x="628650" y="257175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Reconocer el límite, abrir incidencia y proponer una prueba. (va a j_fav)]]></a:t>
            </a:r>
          </a:p>
        </p:txBody>
      </p:sp>
      <p:sp>
        <p:nvSpPr>
          <p:cNvPr id="10" name=""/>
          <p:cNvSpPr txBox="1"/>
          <p:nvPr/>
        </p:nvSpPr>
        <p:spPr>
          <a:xfrm>
            <a:off x="628650" y="284797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Repintar encima para cumplir el plazo. (va a j_tension)]]></a:t>
            </a:r>
          </a:p>
        </p:txBody>
      </p:sp>
      <p:sp>
        <p:nvSpPr>
          <p:cNvPr id="11" name=""/>
          <p:cNvSpPr txBox="1"/>
          <p:nvPr/>
        </p:nvSpPr>
        <p:spPr>
          <a:xfrm>
            <a:off x="628650" y="312420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Culpar al cliente y cerrar sin registro. (va a j_tens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semana en la tienda del centro · 6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j_fav]]></a:t>
            </a:r>
          </a:p>
        </p:txBody>
      </p:sp>
      <p:sp>
        <p:nvSpPr>
          <p:cNvPr id="8" name=""/>
          <p:cNvSpPr txBox="1"/>
          <p:nvPr/>
        </p:nvSpPr>
        <p:spPr>
          <a:xfrm>
            <a:off x="514350" y="1571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Jueves, 11:30. Marta falta. Estáis Ana y tú. Cinco clientes en cola, un urgente de seis botes y la entrega comprometida sin preparar. ¿Qué priorizas?]]></a:t>
            </a:r>
          </a:p>
        </p:txBody>
      </p:sp>
      <p:sp>
        <p:nvSpPr>
          <p:cNvPr id="9" name=""/>
          <p:cNvSpPr txBox="1"/>
          <p:nvPr/>
        </p:nvSpPr>
        <p:spPr>
          <a:xfrm>
            <a:off x="628650" y="257175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Cola con espera anunciada, urgente con hora real y entrega protegida. (va a v_fav)]]></a:t>
            </a:r>
          </a:p>
        </p:txBody>
      </p:sp>
      <p:sp>
        <p:nvSpPr>
          <p:cNvPr id="10" name=""/>
          <p:cNvSpPr txBox="1"/>
          <p:nvPr/>
        </p:nvSpPr>
        <p:spPr>
          <a:xfrm>
            <a:off x="628650" y="284797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Salir tú con el urgente y dejar el mostrador solo. (va a v_tension)]]></a:t>
            </a:r>
          </a:p>
        </p:txBody>
      </p:sp>
      <p:sp>
        <p:nvSpPr>
          <p:cNvPr id="11" name=""/>
          <p:cNvSpPr txBox="1"/>
          <p:nvPr/>
        </p:nvSpPr>
        <p:spPr>
          <a:xfrm>
            <a:off x="628650" y="312420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Cerrar la cola y atender solo la obra. (va a v_tens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semana en la tienda del centro · 7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j_tension]]></a:t>
            </a:r>
          </a:p>
        </p:txBody>
      </p:sp>
      <p:sp>
        <p:nvSpPr>
          <p:cNvPr id="8" name=""/>
          <p:cNvSpPr txBox="1"/>
          <p:nvPr/>
        </p:nvSpPr>
        <p:spPr>
          <a:xfrm>
            <a:off x="514350" y="1571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Jueves. La promesa de repintar sigue abierta, el mostrador está saturado y Ana no sabe qué es prioritario. El urgente espera y la entrega comprometida no está lista. ¿Qué haces?]]></a:t>
            </a:r>
          </a:p>
        </p:txBody>
      </p:sp>
      <p:sp>
        <p:nvSpPr>
          <p:cNvPr id="9" name=""/>
          <p:cNvSpPr txBox="1"/>
          <p:nvPr/>
        </p:nvSpPr>
        <p:spPr>
          <a:xfrm>
            <a:off x="628650" y="257175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Fijar prioridades, renegociar la promesa y dejar relevo. (va a v_fav)]]></a:t>
            </a:r>
          </a:p>
        </p:txBody>
      </p:sp>
      <p:sp>
        <p:nvSpPr>
          <p:cNvPr id="10" name=""/>
          <p:cNvSpPr txBox="1"/>
          <p:nvPr/>
        </p:nvSpPr>
        <p:spPr>
          <a:xfrm>
            <a:off x="628650" y="284797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Prometer a todos que hoy estará todo. (va a v_tension)]]></a:t>
            </a:r>
          </a:p>
        </p:txBody>
      </p:sp>
      <p:sp>
        <p:nvSpPr>
          <p:cNvPr id="11" name=""/>
          <p:cNvSpPr txBox="1"/>
          <p:nvPr/>
        </p:nvSpPr>
        <p:spPr>
          <a:xfrm>
            <a:off x="628650" y="312420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Atender por orden de llegada. (va a v_tensi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semana en la tienda del centro · 8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v_fav]]></a:t>
            </a:r>
          </a:p>
        </p:txBody>
      </p:sp>
      <p:sp>
        <p:nvSpPr>
          <p:cNvPr id="8" name=""/>
          <p:cNvSpPr txBox="1"/>
          <p:nvPr/>
        </p:nvSpPr>
        <p:spPr>
          <a:xfrm>
            <a:off x="514350" y="1571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ernes, 19:30. Faltan 42,80 euros. Hay dos vales sin firma y un cambio de turno. Vence el informe y el plan 30/60/90 está abierto. ¿Qué haces?]]></a:t>
            </a:r>
          </a:p>
        </p:txBody>
      </p:sp>
      <p:sp>
        <p:nvSpPr>
          <p:cNvPr id="9" name=""/>
          <p:cNvSpPr txBox="1"/>
          <p:nvPr/>
        </p:nvSpPr>
        <p:spPr>
          <a:xfrm>
            <a:off x="628650" y="2571750"/>
            <a:ext cx="80010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Recontar con testigo, registrar sin ajustar, informar y ajustar el plan. (va a final_solido)]]></a:t>
            </a:r>
          </a:p>
        </p:txBody>
      </p:sp>
      <p:sp>
        <p:nvSpPr>
          <p:cNvPr id="10" name=""/>
          <p:cNvSpPr txBox="1"/>
          <p:nvPr/>
        </p:nvSpPr>
        <p:spPr>
          <a:xfrm>
            <a:off x="628650" y="309562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Ajustar la caja para cuadrar y no mencionarlo. (va a final_riesgo)]]></a:t>
            </a:r>
          </a:p>
        </p:txBody>
      </p:sp>
      <p:sp>
        <p:nvSpPr>
          <p:cNvPr id="11" name=""/>
          <p:cNvSpPr txBox="1"/>
          <p:nvPr/>
        </p:nvSpPr>
        <p:spPr>
          <a:xfrm>
            <a:off x="628650" y="338137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Dejar la caja abierta y posponer el informe. (va a final_parcia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semana en la tienda del centro · 9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v_tension]]></a:t>
            </a:r>
          </a:p>
        </p:txBody>
      </p:sp>
      <p:sp>
        <p:nvSpPr>
          <p:cNvPr id="8" name=""/>
          <p:cNvSpPr txBox="1"/>
          <p:nvPr/>
        </p:nvSpPr>
        <p:spPr>
          <a:xfrm>
            <a:off x="514350" y="1571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ernes. La caja no cuadra, la obra espera, el equipo está agotado y el informe no está hecho. Quedan vales sin firma. Si no cierras, el lunes empieza sin saber qué pasó. ¿Qué haces?]]></a:t>
            </a:r>
          </a:p>
        </p:txBody>
      </p:sp>
      <p:sp>
        <p:nvSpPr>
          <p:cNvPr id="9" name=""/>
          <p:cNvSpPr txBox="1"/>
          <p:nvPr/>
        </p:nvSpPr>
        <p:spPr>
          <a:xfrm>
            <a:off x="628650" y="2571750"/>
            <a:ext cx="80010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Ordenar la evidencia, recontar, registrar y escribir un informe honesto. (va a final_solido)]]></a:t>
            </a:r>
          </a:p>
        </p:txBody>
      </p:sp>
      <p:sp>
        <p:nvSpPr>
          <p:cNvPr id="10" name=""/>
          <p:cNvSpPr txBox="1"/>
          <p:nvPr/>
        </p:nvSpPr>
        <p:spPr>
          <a:xfrm>
            <a:off x="628650" y="309562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Ajustar la diferencia y ocultar la escalada. (va a final_riesgo)]]></a:t>
            </a:r>
          </a:p>
        </p:txBody>
      </p:sp>
      <p:sp>
        <p:nvSpPr>
          <p:cNvPr id="11" name=""/>
          <p:cNvSpPr txBox="1"/>
          <p:nvPr/>
        </p:nvSpPr>
        <p:spPr>
          <a:xfrm>
            <a:off x="628650" y="338137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Cerrar sin contar y prometer que el lunes se arregla. (va a final_parcia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semana en la tienda del centro · 10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final_solido · final]]></a:t>
            </a:r>
          </a:p>
        </p:txBody>
      </p:sp>
      <p:sp>
        <p:nvSpPr>
          <p:cNvPr id="8" name=""/>
          <p:cNvSpPr txBox="1"/>
          <p:nvPr/>
        </p:nvSpPr>
        <p:spPr>
          <a:xfrm>
            <a:off x="514350" y="15716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erre sólido. La entrega parcial se avisó antes de la hora, la incidencia tiene evidencia y la caja se recontó sin ajustar. El informe separa resultado, causa y acción, y el plan 30/60/90 tiene dueño y fecha. Otra persona puede reconstruir la semana sin preguntarte.]]></a:t>
            </a:r>
          </a:p>
        </p:txBody>
      </p:sp>
      <p:sp>
        <p:nvSpPr>
          <p:cNvPr id="9" name=""/>
          <p:cNvSpPr txBox="1"/>
          <p:nvPr/>
        </p:nvSpPr>
        <p:spPr>
          <a:xfrm>
            <a:off x="514350" y="2886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final_parcial · final]]></a:t>
            </a:r>
          </a:p>
        </p:txBody>
      </p:sp>
      <p:sp>
        <p:nvSpPr>
          <p:cNvPr id="10" name=""/>
          <p:cNvSpPr txBox="1"/>
          <p:nvPr/>
        </p:nvSpPr>
        <p:spPr>
          <a:xfrm>
            <a:off x="514350" y="32385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erre parcial. Algunos frentes se sostuvieron, pero queda un pendiente sin dueño: la caja sin recontar, el informe sin causa o una promesa sin fecha. No hay falta grave de integridad, aunque el lunes empezará con preguntas que hoy podían resolvers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semana en la tienda del centro · 11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final_riesgo · final]]></a:t>
            </a:r>
          </a:p>
        </p:txBody>
      </p:sp>
      <p:sp>
        <p:nvSpPr>
          <p:cNvPr id="8" name=""/>
          <p:cNvSpPr txBox="1"/>
          <p:nvPr/>
        </p:nvSpPr>
        <p:spPr>
          <a:xfrm>
            <a:off x="514350" y="15716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erre de riesgo. Se ajustó la caja, se ocultó una diferencia o se prometió lo que no se podía cumplir. La semana parece cerrada, pero el registro ya no explica lo que pasó. El problema no investigado se convierte en costumbre.]]></a:t>
            </a:r>
          </a:p>
        </p:txBody>
      </p:sp>
      <p:sp>
        <p:nvSpPr>
          <p:cNvPr id="9" name=""/>
          <p:cNvSpPr txBox="1"/>
          <p:nvPr/>
        </p:nvSpPr>
        <p:spPr>
          <a:xfrm>
            <a:off x="514350" y="2886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a narrativa interactiva se recorre en el O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La semana encadenada: simulación de cinco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cadena demuestra mejor que la semana se cerró con criter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caja cuadró y no quedó ningún cliente esperand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cada compromiso tiene registro, la entrega parcial se avisó antes y la caja se investigó sin ajustar.]]></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encargado atendió todos los frentes sin delegar.]]></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e prometió a todos una solución y se cumplió a medi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 que se propaga de lunes a viern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ecisiones no se reinician a medianoche. Un plan sin reserva llega al martes como venta libre; una promesa sin fecha llega al jueves como deuda; una diferencia sin registrar llega al viernes como costumbre. El error que más cuesta no es el más grave, sino el que no deja rastro.]]></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servar es decidir antes.]]></a:t>
            </a:r>
            <a:r>
              <a:rPr lang="en-US" strike="noStrike" sz="2100" spc="0" u="none" cap="none">
                <a:solidFill>
                  <a:srgbClr val="1B2438">
                    <a:alpha val="100000"/>
                  </a:srgbClr>
                </a:solidFill>
                <a:latin typeface="Calibri"/>
              </a:rPr>
              <a:t><![CDATA[ El stock comprometido no se vende por conveniencia.]]></a:t>
            </a:r>
          </a:p>
        </p:txBody>
      </p:sp>
      <p:sp>
        <p:nvSpPr>
          <p:cNvPr id="10" name=""/>
          <p:cNvSpPr txBox="1"/>
          <p:nvPr/>
        </p:nvSpPr>
        <p:spPr>
          <a:xfrm>
            <a:off x="514350" y="3648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48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visar antes de la hora cambia la conversación.]]></a:t>
            </a:r>
            <a:r>
              <a:rPr lang="en-US" strike="noStrike" sz="2100" spc="0" u="none" cap="none">
                <a:solidFill>
                  <a:srgbClr val="1B2438">
                    <a:alpha val="100000"/>
                  </a:srgbClr>
                </a:solidFill>
                <a:latin typeface="Calibri"/>
              </a:rPr>
              <a:t><![CDATA[ A tiempo, una entrega parcial es un acuerdo; tarde, es una excus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 que se propaga de lunes a viern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nvestigar no es desconfiar.]]></a:t>
            </a:r>
            <a:r>
              <a:rPr lang="en-US" strike="noStrike" sz="2100" spc="0" u="none" cap="none">
                <a:solidFill>
                  <a:srgbClr val="1B2438">
                    <a:alpha val="100000"/>
                  </a:srgbClr>
                </a:solidFill>
                <a:latin typeface="Calibri"/>
              </a:rPr>
              <a:t><![CDATA[ Es la única forma de prometer algo sostenible.]]></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ierre no borra la semana.]]></a:t>
            </a:r>
            <a:r>
              <a:rPr lang="en-US" strike="noStrike" sz="2100" spc="0" u="none" cap="none">
                <a:solidFill>
                  <a:srgbClr val="1B2438">
                    <a:alpha val="100000"/>
                  </a:srgbClr>
                </a:solidFill>
                <a:latin typeface="Calibri"/>
              </a:rPr>
              <a:t><![CDATA[ La caja, el informe y el plan existen para que el lunes empiece con información.]]></a:t>
            </a:r>
          </a:p>
        </p:txBody>
      </p:sp>
      <p:sp>
        <p:nvSpPr>
          <p:cNvPr id="11" name=""/>
          <p:cNvSpPr txBox="1"/>
          <p:nvPr/>
        </p:nvSpPr>
        <p:spPr>
          <a:xfrm>
            <a:off x="514350" y="26289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semana se cierra sin registro, el lunes siguiente empieza en el mismo pun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 que se propaga de lunes a viern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0]]></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juste que oculta la caus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vale de ajuste hace que la caja cuadre y que la causa desaparezca. La diferencia deja de ser un dato para convertirse en un secret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Lo que se propaga de lunes a viern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viernes se ajusta la caja para que cuadre, la semana puede darse por cerrada aunque la causa no se investigu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úbrica de la semana de simul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usa al terminar la partida para observar decisiones, no para poner una nota. En Lumbre la rúbrica no puntúa: es una guía de autoevaluación o de conversación. Ejemplo ficticio: si ajustaste la caja, la fila de integridad queda en nivel inicia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úbrica de la semana de simul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úbrica de observación. Los niveles describen conductas, no porcentaj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0]]></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581150"/>
                <a:gridCol w="1581150"/>
                <a:gridCol w="1647825"/>
                <a:gridCol w="1647825"/>
                <a:gridCol w="16573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ini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en desarrol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compet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autóno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ifica con la plantilla id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nta la ausencia, no el stoc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quipo real, stock crítico y re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cipa y revisa cada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 y stoc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de el stock li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 sin registr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 y separa dañ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a sin romper compromi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0]]></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581150"/>
                <a:gridCol w="1581150"/>
                <a:gridCol w="1647825"/>
                <a:gridCol w="1647825"/>
                <a:gridCol w="16573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ini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en desarrol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compet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autóno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 pa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e el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a tarde o si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a antes con fecha ci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cipa y cierra el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g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iende o cul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ucha sin regis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ge y recoge 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nstruye la traz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0]]></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581150"/>
                <a:gridCol w="1581150"/>
                <a:gridCol w="1647825"/>
                <a:gridCol w="1647825"/>
                <a:gridCol w="16573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ini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en desarrol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compet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autóno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estig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e sin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e con una fo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ueba fórmula, lote y so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a causa y 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or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iende por or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mpe una hora pac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ge hora y daño irrever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egocia lo menos crí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0]]></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581150"/>
                <a:gridCol w="1581150"/>
                <a:gridCol w="1647825"/>
                <a:gridCol w="1647825"/>
                <a:gridCol w="16573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ini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en desarrol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compet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autóno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eg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ce todo o re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ega sin compro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eño, límite y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 y revisa sin vigi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ja e integ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a u oc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nta sin revi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nta y registra sin aju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estiga el patrón y esca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0]]></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1581150"/>
                <a:gridCol w="1581150"/>
                <a:gridCol w="1647825"/>
                <a:gridCol w="1647825"/>
                <a:gridCol w="16573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ini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en desarrol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compet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autóno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orme y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ata sin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ones sin d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causa y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a el plan y com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úbrica de la semana de simul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0]]></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ige una fila y una conducta observada; no sumes niveles como puntos. Si dos personas evalúan la misma partida, comparad la evidencia antes de discutir el nive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ía y dec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r lo crítico y cubrir la aus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ar la entrega parcial antes de la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érco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ger y comprobar antes de promet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ev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ger la hora comprome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er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ntar, registrar y ajustar el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o selec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r stock sin parar la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ía y decis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simulacion-de-una-semana-al-frente-de-la-tienda"/>
              </a:rPr>
              <a:t><![CDATA[Abrir el juego en el O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datos sostienen el pla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romisos, equipo real, stock crítico y capacidad de reposició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comunica una entrega parcial?]]></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la hora, con cantidades y fecha confirmada o pendient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se promete ante una incidencia de colo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ensación o repintado antes de comprobar fórmula, lote y soport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leva el informe semanal?]]></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sultado, causa y acción con dueño y fech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puedes cerrar la semana con el registro intac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5]]></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puedes cerrar la semana con el registro intac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7]]></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planificar con el equipo real, reservar lo comprometido, avisar antes de la hora, investigar sin prometer de más y cerrar la caja con evidencia.]]></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1, 2 y 5. Los fallos que más se propagan son reservar tarde, prometer sin fecha y ajustar la caja para que cuadr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emana no se dirige con cinco decisiones aisladas, sino con una cadena que conserva lo comprometido y el registro. El lunes se planifica con el equipo real y se reserva lo crítico; el martes se cuenta lo vendible y se avisa antes de la hora; el miércoles se acoge la incidencia y se investiga sin prometer de más; el jueves se protege la hora comprometida; el viernes se reconta, se registra sin ajustar y se ajusta el plan con evidenci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planifica con lo que hay, reserva lo comprometido, comunica antes de la hora, investiga antes de prometer y cierra con registro]]></a:t>
            </a:r>
            <a:r>
              <a:rPr lang="en-US" strike="noStrike" sz="2100" spc="0" u="none" cap="none">
                <a:solidFill>
                  <a:srgbClr val="1B2438">
                    <a:alpha val="100000"/>
                  </a:srgbClr>
                </a:solidFill>
                <a:latin typeface="Calibri"/>
              </a:rPr>
              <a:t><![CDATA[. Si la semana vuelve a desbordarse, mira qué eslabón se dejó sin dueño el día anterior.]]></a:t>
            </a:r>
          </a:p>
        </p:txBody>
      </p:sp>
      <p:sp>
        <p:nvSpPr>
          <p:cNvPr id="8" name=""/>
          <p:cNvSpPr txBox="1"/>
          <p:nvPr/>
        </p:nvSpPr>
        <p:spPr>
          <a:xfrm>
            <a:off x="514350" y="2609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SO 9001:2015, Sistemas de gestión de la calidad. Requisitos: enfoque al cliente, control de la prestación, seguimiento y mejora (consulta 2026-10-24).]]></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SO 10002:2018, Gestión de la calidad. Satisfacción del cliente. Directrices para el tratamiento de las reclamaciones (consulta 2026-10-24).]]></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ones del itinerario: «Supervisar la caja y gestionar diferencias» (M4·O13), «Controlar la disponibilidad, las reservas y la reposición» (M4·O14) y «Gestionar reclamaciones complejas» (M5·O18).]]></a:t>
            </a:r>
          </a:p>
        </p:txBody>
      </p:sp>
      <p:sp>
        <p:nvSpPr>
          <p:cNvPr id="11" name=""/>
          <p:cNvSpPr txBox="1"/>
          <p:nvPr/>
        </p:nvSpPr>
        <p:spPr>
          <a:xfrm>
            <a:off x="514350" y="36576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6576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ones del itinerario: «El informe semanal» (M6·O22) e «Investigar problemas y verificar mejoras» (M6·O23).]]></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de-una-semana-al-frente-de-la-tienda"/>
              </a:rPr>
              <a:t><![CDATA[Simulación de una seman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ombres, cantidades e importes marcados como ficticios son supuestos didácticos; no son datos de la empre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2026-10-31T03:23:25Z</dcterms:created>
  <dcterms:modified xsi:type="dcterms:W3CDTF">2026-10-31T03:23:25Z</dcterms:modified>
  <dc:title>Simulación de una semana al frente de la tienda</dc:title>
  <dc:description>Presentación editable del OA «Simulación de una semana al frente de la tienda». Enlace: https://pinturasespecializadas.lumbre.lat/object/simulacion-de-una-semana-al-frente-de-la-tienda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