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slides/slide127.xml" ContentType="application/vnd.openxmlformats-officedocument.presentationml.slide+xml"/>
  <Override PartName="/ppt/notesSlides/notesSlide127.xml" ContentType="application/vnd.openxmlformats-officedocument.presentationml.notesSlide+xml"/>
  <Override PartName="/ppt/slides/slide128.xml" ContentType="application/vnd.openxmlformats-officedocument.presentationml.slide+xml"/>
  <Override PartName="/ppt/notesSlides/notesSlide128.xml" ContentType="application/vnd.openxmlformats-officedocument.presentationml.notesSlide+xml"/>
  <Override PartName="/ppt/slides/slide129.xml" ContentType="application/vnd.openxmlformats-officedocument.presentationml.slide+xml"/>
  <Override PartName="/ppt/notesSlides/notesSlide129.xml" ContentType="application/vnd.openxmlformats-officedocument.presentationml.notesSlide+xml"/>
  <Override PartName="/ppt/slides/slide130.xml" ContentType="application/vnd.openxmlformats-officedocument.presentationml.slide+xml"/>
  <Override PartName="/ppt/slides/slide131.xml" ContentType="application/vnd.openxmlformats-officedocument.presentationml.slide+xml"/>
  <Override PartName="/ppt/notesSlides/notesSlide131.xml" ContentType="application/vnd.openxmlformats-officedocument.presentationml.notesSlide+xml"/>
  <Override PartName="/ppt/slides/slide132.xml" ContentType="application/vnd.openxmlformats-officedocument.presentationml.slide+xml"/>
  <Override PartName="/ppt/notesSlides/notesSlide132.xml" ContentType="application/vnd.openxmlformats-officedocument.presentationml.notesSlide+xml"/>
  <Override PartName="/ppt/slides/slide133.xml" ContentType="application/vnd.openxmlformats-officedocument.presentationml.slide+xml"/>
  <Override PartName="/ppt/notesSlides/notesSlide133.xml" ContentType="application/vnd.openxmlformats-officedocument.presentationml.notesSlide+xml"/>
  <Override PartName="/ppt/slides/slide134.xml" ContentType="application/vnd.openxmlformats-officedocument.presentationml.slide+xml"/>
  <Override PartName="/ppt/notesSlides/notesSlide134.xml" ContentType="application/vnd.openxmlformats-officedocument.presentationml.notesSlide+xml"/>
  <Override PartName="/ppt/slides/slide135.xml" ContentType="application/vnd.openxmlformats-officedocument.presentationml.slide+xml"/>
  <Override PartName="/ppt/notesSlides/notesSlide135.xml" ContentType="application/vnd.openxmlformats-officedocument.presentationml.notesSlide+xml"/>
  <Override PartName="/ppt/slides/slide136.xml" ContentType="application/vnd.openxmlformats-officedocument.presentationml.slide+xml"/>
  <Override PartName="/ppt/notesSlides/notesSlide136.xml" ContentType="application/vnd.openxmlformats-officedocument.presentationml.notesSlide+xml"/>
  <Override PartName="/ppt/slides/slide137.xml" ContentType="application/vnd.openxmlformats-officedocument.presentationml.slide+xml"/>
  <Override PartName="/ppt/notesSlides/notesSlide137.xml" ContentType="application/vnd.openxmlformats-officedocument.presentationml.notesSlide+xml"/>
  <Override PartName="/ppt/slides/slide138.xml" ContentType="application/vnd.openxmlformats-officedocument.presentationml.slide+xml"/>
  <Override PartName="/ppt/notesSlides/notesSlide138.xml" ContentType="application/vnd.openxmlformats-officedocument.presentationml.notesSlide+xml"/>
  <Override PartName="/ppt/slides/slide139.xml" ContentType="application/vnd.openxmlformats-officedocument.presentationml.slide+xml"/>
  <Override PartName="/ppt/notesSlides/notesSlide139.xml" ContentType="application/vnd.openxmlformats-officedocument.presentationml.notesSlide+xml"/>
  <Override PartName="/ppt/slides/slide140.xml" ContentType="application/vnd.openxmlformats-officedocument.presentationml.slide+xml"/>
  <Override PartName="/ppt/notesSlides/notesSlide140.xml" ContentType="application/vnd.openxmlformats-officedocument.presentationml.notesSlide+xml"/>
  <Override PartName="/ppt/slides/slide141.xml" ContentType="application/vnd.openxmlformats-officedocument.presentationml.slide+xml"/>
  <Override PartName="/ppt/notesSlides/notesSlide141.xml" ContentType="application/vnd.openxmlformats-officedocument.presentationml.notesSlide+xml"/>
  <Override PartName="/ppt/slides/slide142.xml" ContentType="application/vnd.openxmlformats-officedocument.presentationml.slide+xml"/>
  <Override PartName="/ppt/slides/slide143.xml" ContentType="application/vnd.openxmlformats-officedocument.presentationml.slide+xml"/>
  <Override PartName="/ppt/notesSlides/notesSlide143.xml" ContentType="application/vnd.openxmlformats-officedocument.presentationml.notesSlide+xml"/>
  <Override PartName="/ppt/slides/slide144.xml" ContentType="application/vnd.openxmlformats-officedocument.presentationml.slide+xml"/>
  <Override PartName="/ppt/notesSlides/notesSlide144.xml" ContentType="application/vnd.openxmlformats-officedocument.presentationml.notesSlide+xml"/>
  <Override PartName="/ppt/slides/slide145.xml" ContentType="application/vnd.openxmlformats-officedocument.presentationml.slide+xml"/>
  <Override PartName="/ppt/notesSlides/notesSlide145.xml" ContentType="application/vnd.openxmlformats-officedocument.presentationml.notesSlide+xml"/>
  <Override PartName="/ppt/slides/slide146.xml" ContentType="application/vnd.openxmlformats-officedocument.presentationml.slide+xml"/>
  <Override PartName="/ppt/notesSlides/notesSlide146.xml" ContentType="application/vnd.openxmlformats-officedocument.presentationml.notesSlide+xml"/>
  <Override PartName="/ppt/slides/slide147.xml" ContentType="application/vnd.openxmlformats-officedocument.presentationml.slide+xml"/>
  <Override PartName="/ppt/notesSlides/notesSlide147.xml" ContentType="application/vnd.openxmlformats-officedocument.presentationml.notesSlide+xml"/>
  <Override PartName="/ppt/slides/slide148.xml" ContentType="application/vnd.openxmlformats-officedocument.presentationml.slide+xml"/>
  <Override PartName="/ppt/slides/slide149.xml" ContentType="application/vnd.openxmlformats-officedocument.presentationml.slide+xml"/>
  <Override PartName="/ppt/notesSlides/notesSlide149.xml" ContentType="application/vnd.openxmlformats-officedocument.presentationml.notesSlide+xml"/>
  <Override PartName="/ppt/slides/slide150.xml" ContentType="application/vnd.openxmlformats-officedocument.presentationml.slide+xml"/>
  <Override PartName="/ppt/notesSlides/notesSlide150.xml" ContentType="application/vnd.openxmlformats-officedocument.presentationml.notesSlide+xml"/>
  <Override PartName="/ppt/slides/slide151.xml" ContentType="application/vnd.openxmlformats-officedocument.presentationml.slide+xml"/>
  <Override PartName="/ppt/notesSlides/notesSlide151.xml" ContentType="application/vnd.openxmlformats-officedocument.presentationml.notesSlide+xml"/>
  <Override PartName="/ppt/slides/slide152.xml" ContentType="application/vnd.openxmlformats-officedocument.presentationml.slide+xml"/>
  <Override PartName="/ppt/notesSlides/notesSlide152.xml" ContentType="application/vnd.openxmlformats-officedocument.presentationml.notesSlide+xml"/>
  <Override PartName="/ppt/slides/slide153.xml" ContentType="application/vnd.openxmlformats-officedocument.presentationml.slide+xml"/>
  <Override PartName="/ppt/notesSlides/notesSlide153.xml" ContentType="application/vnd.openxmlformats-officedocument.presentationml.notesSlide+xml"/>
  <Override PartName="/ppt/slides/slide154.xml" ContentType="application/vnd.openxmlformats-officedocument.presentationml.slide+xml"/>
  <Override PartName="/ppt/slides/slide155.xml" ContentType="application/vnd.openxmlformats-officedocument.presentationml.slide+xml"/>
  <Override PartName="/ppt/notesSlides/notesSlide155.xml" ContentType="application/vnd.openxmlformats-officedocument.presentationml.notesSlide+xml"/>
  <Override PartName="/ppt/slides/slide156.xml" ContentType="application/vnd.openxmlformats-officedocument.presentationml.slide+xml"/>
  <Override PartName="/ppt/notesSlides/notesSlide156.xml" ContentType="application/vnd.openxmlformats-officedocument.presentationml.notesSlide+xml"/>
  <Override PartName="/ppt/slides/slide157.xml" ContentType="application/vnd.openxmlformats-officedocument.presentationml.slide+xml"/>
  <Override PartName="/ppt/notesSlides/notesSlide157.xml" ContentType="application/vnd.openxmlformats-officedocument.presentationml.notesSlide+xml"/>
  <Override PartName="/ppt/slides/slide158.xml" ContentType="application/vnd.openxmlformats-officedocument.presentationml.slide+xml"/>
  <Override PartName="/ppt/notesSlides/notesSlide158.xml" ContentType="application/vnd.openxmlformats-officedocument.presentationml.notesSlide+xml"/>
  <Override PartName="/ppt/slides/slide159.xml" ContentType="application/vnd.openxmlformats-officedocument.presentationml.slide+xml"/>
  <Override PartName="/ppt/notesSlides/notesSlide159.xml" ContentType="application/vnd.openxmlformats-officedocument.presentationml.notesSlide+xml"/>
  <Override PartName="/ppt/slides/slide160.xml" ContentType="application/vnd.openxmlformats-officedocument.presentationml.slide+xml"/>
  <Override PartName="/ppt/notesSlides/notesSlide160.xml" ContentType="application/vnd.openxmlformats-officedocument.presentationml.notesSlide+xml"/>
  <Override PartName="/ppt/slides/slide161.xml" ContentType="application/vnd.openxmlformats-officedocument.presentationml.slide+xml"/>
  <Override PartName="/ppt/notesSlides/notesSlide161.xml" ContentType="application/vnd.openxmlformats-officedocument.presentationml.notesSlide+xml"/>
  <Override PartName="/ppt/slides/slide162.xml" ContentType="application/vnd.openxmlformats-officedocument.presentationml.slide+xml"/>
  <Override PartName="/ppt/notesSlides/notesSlide162.xml" ContentType="application/vnd.openxmlformats-officedocument.presentationml.notesSlide+xml"/>
  <Override PartName="/ppt/slides/slide163.xml" ContentType="application/vnd.openxmlformats-officedocument.presentationml.slide+xml"/>
  <Override PartName="/ppt/notesSlides/notesSlide163.xml" ContentType="application/vnd.openxmlformats-officedocument.presentationml.notesSlide+xml"/>
  <Override PartName="/ppt/slides/slide164.xml" ContentType="application/vnd.openxmlformats-officedocument.presentationml.slide+xml"/>
  <Override PartName="/ppt/notesSlides/notesSlide164.xml" ContentType="application/vnd.openxmlformats-officedocument.presentationml.notesSlide+xml"/>
  <Override PartName="/ppt/slides/slide165.xml" ContentType="application/vnd.openxmlformats-officedocument.presentationml.slide+xml"/>
  <Override PartName="/ppt/notesSlides/notesSlide165.xml" ContentType="application/vnd.openxmlformats-officedocument.presentationml.notesSlide+xml"/>
  <Override PartName="/ppt/slides/slide166.xml" ContentType="application/vnd.openxmlformats-officedocument.presentationml.slide+xml"/>
  <Override PartName="/ppt/notesSlides/notesSlide166.xml" ContentType="application/vnd.openxmlformats-officedocument.presentationml.notesSlide+xml"/>
  <Override PartName="/ppt/slides/slide167.xml" ContentType="application/vnd.openxmlformats-officedocument.presentationml.slide+xml"/>
  <Override PartName="/ppt/notesSlides/notesSlide167.xml" ContentType="application/vnd.openxmlformats-officedocument.presentationml.notesSlide+xml"/>
  <Override PartName="/ppt/slides/slide168.xml" ContentType="application/vnd.openxmlformats-officedocument.presentationml.slide+xml"/>
  <Override PartName="/ppt/notesSlides/notesSlide168.xml" ContentType="application/vnd.openxmlformats-officedocument.presentationml.notesSlide+xml"/>
  <Override PartName="/ppt/slides/slide169.xml" ContentType="application/vnd.openxmlformats-officedocument.presentationml.slide+xml"/>
  <Override PartName="/ppt/notesSlides/notesSlide169.xml" ContentType="application/vnd.openxmlformats-officedocument.presentationml.notesSlide+xml"/>
  <Override PartName="/ppt/slides/slide170.xml" ContentType="application/vnd.openxmlformats-officedocument.presentationml.slide+xml"/>
  <Override PartName="/ppt/notesSlides/notesSlide170.xml" ContentType="application/vnd.openxmlformats-officedocument.presentationml.notesSlide+xml"/>
  <Override PartName="/ppt/slides/slide171.xml" ContentType="application/vnd.openxmlformats-officedocument.presentationml.slide+xml"/>
  <Override PartName="/ppt/notesSlides/notesSlide171.xml" ContentType="application/vnd.openxmlformats-officedocument.presentationml.notesSlide+xml"/>
  <Override PartName="/ppt/slides/slide172.xml" ContentType="application/vnd.openxmlformats-officedocument.presentationml.slide+xml"/>
  <Override PartName="/ppt/notesSlides/notesSlide172.xml" ContentType="application/vnd.openxmlformats-officedocument.presentationml.notesSlide+xml"/>
  <Override PartName="/ppt/slides/slide173.xml" ContentType="application/vnd.openxmlformats-officedocument.presentationml.slide+xml"/>
  <Override PartName="/ppt/notesSlides/notesSlide173.xml" ContentType="application/vnd.openxmlformats-officedocument.presentationml.notesSlide+xml"/>
  <Override PartName="/ppt/slides/slide174.xml" ContentType="application/vnd.openxmlformats-officedocument.presentationml.slide+xml"/>
  <Override PartName="/ppt/notesSlides/notesSlide174.xml" ContentType="application/vnd.openxmlformats-officedocument.presentationml.notesSlide+xml"/>
  <Override PartName="/ppt/slides/slide175.xml" ContentType="application/vnd.openxmlformats-officedocument.presentationml.slide+xml"/>
  <Override PartName="/ppt/notesSlides/notesSlide175.xml" ContentType="application/vnd.openxmlformats-officedocument.presentationml.notesSlide+xml"/>
  <Override PartName="/ppt/slides/slide176.xml" ContentType="application/vnd.openxmlformats-officedocument.presentationml.slide+xml"/>
  <Override PartName="/ppt/notesSlides/notesSlide176.xml" ContentType="application/vnd.openxmlformats-officedocument.presentationml.notesSlide+xml"/>
  <Override PartName="/ppt/slides/slide177.xml" ContentType="application/vnd.openxmlformats-officedocument.presentationml.slide+xml"/>
  <Override PartName="/ppt/notesSlides/notesSlide177.xml" ContentType="application/vnd.openxmlformats-officedocument.presentationml.notesSlide+xml"/>
  <Override PartName="/ppt/slides/slide178.xml" ContentType="application/vnd.openxmlformats-officedocument.presentationml.slide+xml"/>
  <Override PartName="/ppt/slides/slide179.xml" ContentType="application/vnd.openxmlformats-officedocument.presentationml.slide+xml"/>
  <Override PartName="/ppt/notesSlides/notesSlide179.xml" ContentType="application/vnd.openxmlformats-officedocument.presentationml.notesSlide+xml"/>
  <Override PartName="/ppt/slides/slide180.xml" ContentType="application/vnd.openxmlformats-officedocument.presentationml.slide+xml"/>
  <Override PartName="/ppt/notesSlides/notesSlide180.xml" ContentType="application/vnd.openxmlformats-officedocument.presentationml.notesSlide+xml"/>
  <Override PartName="/ppt/slides/slide181.xml" ContentType="application/vnd.openxmlformats-officedocument.presentationml.slide+xml"/>
  <Override PartName="/ppt/notesSlides/notesSlide181.xml" ContentType="application/vnd.openxmlformats-officedocument.presentationml.notesSlide+xml"/>
  <Override PartName="/ppt/slides/slide182.xml" ContentType="application/vnd.openxmlformats-officedocument.presentationml.slide+xml"/>
  <Override PartName="/ppt/notesSlides/notesSlide182.xml" ContentType="application/vnd.openxmlformats-officedocument.presentationml.notesSlide+xml"/>
  <Override PartName="/ppt/slides/slide183.xml" ContentType="application/vnd.openxmlformats-officedocument.presentationml.slide+xml"/>
  <Override PartName="/ppt/notesSlides/notesSlide183.xml" ContentType="application/vnd.openxmlformats-officedocument.presentationml.notesSlide+xml"/>
  <Override PartName="/ppt/slides/slide184.xml" ContentType="application/vnd.openxmlformats-officedocument.presentationml.slide+xml"/>
  <Override PartName="/ppt/notesSlides/notesSlide184.xml" ContentType="application/vnd.openxmlformats-officedocument.presentationml.notesSlide+xml"/>
  <Override PartName="/ppt/slides/slide185.xml" ContentType="application/vnd.openxmlformats-officedocument.presentationml.slide+xml"/>
  <Override PartName="/ppt/notesSlides/notesSlide185.xml" ContentType="application/vnd.openxmlformats-officedocument.presentationml.notesSlide+xml"/>
  <Override PartName="/ppt/slides/slide186.xml" ContentType="application/vnd.openxmlformats-officedocument.presentationml.slide+xml"/>
  <Override PartName="/ppt/notesSlides/notesSlide186.xml" ContentType="application/vnd.openxmlformats-officedocument.presentationml.notesSlide+xml"/>
  <Override PartName="/ppt/slides/slide187.xml" ContentType="application/vnd.openxmlformats-officedocument.presentationml.slide+xml"/>
  <Override PartName="/ppt/notesSlides/notesSlide187.xml" ContentType="application/vnd.openxmlformats-officedocument.presentationml.notesSlide+xml"/>
  <Override PartName="/ppt/slides/slide188.xml" ContentType="application/vnd.openxmlformats-officedocument.presentationml.slide+xml"/>
  <Override PartName="/ppt/notesSlides/notesSlide188.xml" ContentType="application/vnd.openxmlformats-officedocument.presentationml.notesSlide+xml"/>
  <Override PartName="/ppt/slides/slide189.xml" ContentType="application/vnd.openxmlformats-officedocument.presentationml.slide+xml"/>
  <Override PartName="/ppt/notesSlides/notesSlide189.xml" ContentType="application/vnd.openxmlformats-officedocument.presentationml.notesSlide+xml"/>
  <Override PartName="/ppt/slides/slide190.xml" ContentType="application/vnd.openxmlformats-officedocument.presentationml.slide+xml"/>
  <Override PartName="/ppt/notesSlides/notesSlide190.xml" ContentType="application/vnd.openxmlformats-officedocument.presentationml.notesSlide+xml"/>
  <Override PartName="/ppt/slides/slide191.xml" ContentType="application/vnd.openxmlformats-officedocument.presentationml.slide+xml"/>
  <Override PartName="/ppt/notesSlides/notesSlide191.xml" ContentType="application/vnd.openxmlformats-officedocument.presentationml.notesSlide+xml"/>
  <Override PartName="/ppt/slides/slide192.xml" ContentType="application/vnd.openxmlformats-officedocument.presentationml.slide+xml"/>
  <Override PartName="/ppt/notesSlides/notesSlide192.xml" ContentType="application/vnd.openxmlformats-officedocument.presentationml.notesSlide+xml"/>
  <Override PartName="/ppt/slides/slide193.xml" ContentType="application/vnd.openxmlformats-officedocument.presentationml.slide+xml"/>
  <Override PartName="/ppt/notesSlides/notesSlide193.xml" ContentType="application/vnd.openxmlformats-officedocument.presentationml.notesSlide+xml"/>
  <Override PartName="/ppt/slides/slide194.xml" ContentType="application/vnd.openxmlformats-officedocument.presentationml.slide+xml"/>
  <Override PartName="/ppt/notesSlides/notesSlide194.xml" ContentType="application/vnd.openxmlformats-officedocument.presentationml.notesSlide+xml"/>
  <Override PartName="/ppt/slides/slide195.xml" ContentType="application/vnd.openxmlformats-officedocument.presentationml.slide+xml"/>
  <Override PartName="/ppt/notesSlides/notesSlide19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 id="407" r:id="rId154"/>
    <p:sldId id="408" r:id="rId155"/>
    <p:sldId id="409" r:id="rId156"/>
    <p:sldId id="410" r:id="rId157"/>
    <p:sldId id="411" r:id="rId158"/>
    <p:sldId id="412" r:id="rId159"/>
    <p:sldId id="413" r:id="rId160"/>
    <p:sldId id="414" r:id="rId161"/>
    <p:sldId id="415" r:id="rId162"/>
    <p:sldId id="416" r:id="rId163"/>
    <p:sldId id="417" r:id="rId164"/>
    <p:sldId id="418" r:id="rId165"/>
    <p:sldId id="419" r:id="rId166"/>
    <p:sldId id="420" r:id="rId167"/>
    <p:sldId id="421" r:id="rId168"/>
    <p:sldId id="422" r:id="rId169"/>
    <p:sldId id="423" r:id="rId170"/>
    <p:sldId id="424" r:id="rId171"/>
    <p:sldId id="425" r:id="rId172"/>
    <p:sldId id="426" r:id="rId173"/>
    <p:sldId id="427" r:id="rId174"/>
    <p:sldId id="428" r:id="rId175"/>
    <p:sldId id="429" r:id="rId176"/>
    <p:sldId id="430" r:id="rId177"/>
    <p:sldId id="431" r:id="rId178"/>
    <p:sldId id="432" r:id="rId179"/>
    <p:sldId id="433" r:id="rId180"/>
    <p:sldId id="434" r:id="rId181"/>
    <p:sldId id="435" r:id="rId182"/>
    <p:sldId id="436" r:id="rId183"/>
    <p:sldId id="437" r:id="rId184"/>
    <p:sldId id="438" r:id="rId185"/>
    <p:sldId id="439" r:id="rId186"/>
    <p:sldId id="440" r:id="rId187"/>
    <p:sldId id="441" r:id="rId188"/>
    <p:sldId id="442" r:id="rId189"/>
    <p:sldId id="443" r:id="rId190"/>
    <p:sldId id="444" r:id="rId191"/>
    <p:sldId id="445" r:id="rId192"/>
    <p:sldId id="446" r:id="rId193"/>
    <p:sldId id="447" r:id="rId194"/>
    <p:sldId id="448" r:id="rId195"/>
    <p:sldId id="449" r:id="rId196"/>
    <p:sldId id="450" r:id="rId19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slide" Target="slides/slide127.xml"/>
  <Relationship Id="rId130" Type="http://schemas.openxmlformats.org/officeDocument/2006/relationships/slide" Target="slides/slide128.xml"/>
  <Relationship Id="rId131" Type="http://schemas.openxmlformats.org/officeDocument/2006/relationships/slide" Target="slides/slide129.xml"/>
  <Relationship Id="rId132" Type="http://schemas.openxmlformats.org/officeDocument/2006/relationships/slide" Target="slides/slide130.xml"/>
  <Relationship Id="rId133" Type="http://schemas.openxmlformats.org/officeDocument/2006/relationships/slide" Target="slides/slide131.xml"/>
  <Relationship Id="rId134" Type="http://schemas.openxmlformats.org/officeDocument/2006/relationships/slide" Target="slides/slide132.xml"/>
  <Relationship Id="rId135" Type="http://schemas.openxmlformats.org/officeDocument/2006/relationships/slide" Target="slides/slide133.xml"/>
  <Relationship Id="rId136" Type="http://schemas.openxmlformats.org/officeDocument/2006/relationships/slide" Target="slides/slide134.xml"/>
  <Relationship Id="rId137" Type="http://schemas.openxmlformats.org/officeDocument/2006/relationships/slide" Target="slides/slide135.xml"/>
  <Relationship Id="rId138" Type="http://schemas.openxmlformats.org/officeDocument/2006/relationships/slide" Target="slides/slide136.xml"/>
  <Relationship Id="rId139" Type="http://schemas.openxmlformats.org/officeDocument/2006/relationships/slide" Target="slides/slide137.xml"/>
  <Relationship Id="rId140" Type="http://schemas.openxmlformats.org/officeDocument/2006/relationships/slide" Target="slides/slide138.xml"/>
  <Relationship Id="rId141" Type="http://schemas.openxmlformats.org/officeDocument/2006/relationships/slide" Target="slides/slide139.xml"/>
  <Relationship Id="rId142" Type="http://schemas.openxmlformats.org/officeDocument/2006/relationships/slide" Target="slides/slide140.xml"/>
  <Relationship Id="rId143" Type="http://schemas.openxmlformats.org/officeDocument/2006/relationships/slide" Target="slides/slide141.xml"/>
  <Relationship Id="rId144" Type="http://schemas.openxmlformats.org/officeDocument/2006/relationships/slide" Target="slides/slide142.xml"/>
  <Relationship Id="rId145" Type="http://schemas.openxmlformats.org/officeDocument/2006/relationships/slide" Target="slides/slide143.xml"/>
  <Relationship Id="rId146" Type="http://schemas.openxmlformats.org/officeDocument/2006/relationships/slide" Target="slides/slide144.xml"/>
  <Relationship Id="rId147" Type="http://schemas.openxmlformats.org/officeDocument/2006/relationships/slide" Target="slides/slide145.xml"/>
  <Relationship Id="rId148" Type="http://schemas.openxmlformats.org/officeDocument/2006/relationships/slide" Target="slides/slide146.xml"/>
  <Relationship Id="rId149" Type="http://schemas.openxmlformats.org/officeDocument/2006/relationships/slide" Target="slides/slide147.xml"/>
  <Relationship Id="rId150" Type="http://schemas.openxmlformats.org/officeDocument/2006/relationships/slide" Target="slides/slide148.xml"/>
  <Relationship Id="rId151" Type="http://schemas.openxmlformats.org/officeDocument/2006/relationships/slide" Target="slides/slide149.xml"/>
  <Relationship Id="rId152" Type="http://schemas.openxmlformats.org/officeDocument/2006/relationships/slide" Target="slides/slide150.xml"/>
  <Relationship Id="rId153" Type="http://schemas.openxmlformats.org/officeDocument/2006/relationships/slide" Target="slides/slide151.xml"/>
  <Relationship Id="rId154" Type="http://schemas.openxmlformats.org/officeDocument/2006/relationships/slide" Target="slides/slide152.xml"/>
  <Relationship Id="rId155" Type="http://schemas.openxmlformats.org/officeDocument/2006/relationships/slide" Target="slides/slide153.xml"/>
  <Relationship Id="rId156" Type="http://schemas.openxmlformats.org/officeDocument/2006/relationships/slide" Target="slides/slide154.xml"/>
  <Relationship Id="rId157" Type="http://schemas.openxmlformats.org/officeDocument/2006/relationships/slide" Target="slides/slide155.xml"/>
  <Relationship Id="rId158" Type="http://schemas.openxmlformats.org/officeDocument/2006/relationships/slide" Target="slides/slide156.xml"/>
  <Relationship Id="rId159" Type="http://schemas.openxmlformats.org/officeDocument/2006/relationships/slide" Target="slides/slide157.xml"/>
  <Relationship Id="rId160" Type="http://schemas.openxmlformats.org/officeDocument/2006/relationships/slide" Target="slides/slide158.xml"/>
  <Relationship Id="rId161" Type="http://schemas.openxmlformats.org/officeDocument/2006/relationships/slide" Target="slides/slide159.xml"/>
  <Relationship Id="rId162" Type="http://schemas.openxmlformats.org/officeDocument/2006/relationships/slide" Target="slides/slide160.xml"/>
  <Relationship Id="rId163" Type="http://schemas.openxmlformats.org/officeDocument/2006/relationships/slide" Target="slides/slide161.xml"/>
  <Relationship Id="rId164" Type="http://schemas.openxmlformats.org/officeDocument/2006/relationships/slide" Target="slides/slide162.xml"/>
  <Relationship Id="rId165" Type="http://schemas.openxmlformats.org/officeDocument/2006/relationships/slide" Target="slides/slide163.xml"/>
  <Relationship Id="rId166" Type="http://schemas.openxmlformats.org/officeDocument/2006/relationships/slide" Target="slides/slide164.xml"/>
  <Relationship Id="rId167" Type="http://schemas.openxmlformats.org/officeDocument/2006/relationships/slide" Target="slides/slide165.xml"/>
  <Relationship Id="rId168" Type="http://schemas.openxmlformats.org/officeDocument/2006/relationships/slide" Target="slides/slide166.xml"/>
  <Relationship Id="rId169" Type="http://schemas.openxmlformats.org/officeDocument/2006/relationships/slide" Target="slides/slide167.xml"/>
  <Relationship Id="rId170" Type="http://schemas.openxmlformats.org/officeDocument/2006/relationships/slide" Target="slides/slide168.xml"/>
  <Relationship Id="rId171" Type="http://schemas.openxmlformats.org/officeDocument/2006/relationships/slide" Target="slides/slide169.xml"/>
  <Relationship Id="rId172" Type="http://schemas.openxmlformats.org/officeDocument/2006/relationships/slide" Target="slides/slide170.xml"/>
  <Relationship Id="rId173" Type="http://schemas.openxmlformats.org/officeDocument/2006/relationships/slide" Target="slides/slide171.xml"/>
  <Relationship Id="rId174" Type="http://schemas.openxmlformats.org/officeDocument/2006/relationships/slide" Target="slides/slide172.xml"/>
  <Relationship Id="rId175" Type="http://schemas.openxmlformats.org/officeDocument/2006/relationships/slide" Target="slides/slide173.xml"/>
  <Relationship Id="rId176" Type="http://schemas.openxmlformats.org/officeDocument/2006/relationships/slide" Target="slides/slide174.xml"/>
  <Relationship Id="rId177" Type="http://schemas.openxmlformats.org/officeDocument/2006/relationships/slide" Target="slides/slide175.xml"/>
  <Relationship Id="rId178" Type="http://schemas.openxmlformats.org/officeDocument/2006/relationships/slide" Target="slides/slide176.xml"/>
  <Relationship Id="rId179" Type="http://schemas.openxmlformats.org/officeDocument/2006/relationships/slide" Target="slides/slide177.xml"/>
  <Relationship Id="rId180" Type="http://schemas.openxmlformats.org/officeDocument/2006/relationships/slide" Target="slides/slide178.xml"/>
  <Relationship Id="rId181" Type="http://schemas.openxmlformats.org/officeDocument/2006/relationships/slide" Target="slides/slide179.xml"/>
  <Relationship Id="rId182" Type="http://schemas.openxmlformats.org/officeDocument/2006/relationships/slide" Target="slides/slide180.xml"/>
  <Relationship Id="rId183" Type="http://schemas.openxmlformats.org/officeDocument/2006/relationships/slide" Target="slides/slide181.xml"/>
  <Relationship Id="rId184" Type="http://schemas.openxmlformats.org/officeDocument/2006/relationships/slide" Target="slides/slide182.xml"/>
  <Relationship Id="rId185" Type="http://schemas.openxmlformats.org/officeDocument/2006/relationships/slide" Target="slides/slide183.xml"/>
  <Relationship Id="rId186" Type="http://schemas.openxmlformats.org/officeDocument/2006/relationships/slide" Target="slides/slide184.xml"/>
  <Relationship Id="rId187" Type="http://schemas.openxmlformats.org/officeDocument/2006/relationships/slide" Target="slides/slide185.xml"/>
  <Relationship Id="rId188" Type="http://schemas.openxmlformats.org/officeDocument/2006/relationships/slide" Target="slides/slide186.xml"/>
  <Relationship Id="rId189" Type="http://schemas.openxmlformats.org/officeDocument/2006/relationships/slide" Target="slides/slide187.xml"/>
  <Relationship Id="rId190" Type="http://schemas.openxmlformats.org/officeDocument/2006/relationships/slide" Target="slides/slide188.xml"/>
  <Relationship Id="rId191" Type="http://schemas.openxmlformats.org/officeDocument/2006/relationships/slide" Target="slides/slide189.xml"/>
  <Relationship Id="rId192" Type="http://schemas.openxmlformats.org/officeDocument/2006/relationships/slide" Target="slides/slide190.xml"/>
  <Relationship Id="rId193" Type="http://schemas.openxmlformats.org/officeDocument/2006/relationships/slide" Target="slides/slide191.xml"/>
  <Relationship Id="rId194" Type="http://schemas.openxmlformats.org/officeDocument/2006/relationships/slide" Target="slides/slide192.xml"/>
  <Relationship Id="rId195" Type="http://schemas.openxmlformats.org/officeDocument/2006/relationships/slide" Target="slides/slide193.xml"/>
  <Relationship Id="rId196" Type="http://schemas.openxmlformats.org/officeDocument/2006/relationships/slide" Target="slides/slide194.xml"/>
  <Relationship Id="rId197" Type="http://schemas.openxmlformats.org/officeDocument/2006/relationships/slide" Target="slides/slide195.xml"/>
  <Relationship Id="rId198" Type="http://schemas.openxmlformats.org/officeDocument/2006/relationships/presProps" Target="presProps.xml"/>
  <Relationship Id="rId199" Type="http://schemas.openxmlformats.org/officeDocument/2006/relationships/viewProps" Target="viewProps.xml"/>
  <Relationship Id="rId20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eguridad-y-prevencion-de-riesgos-en-la-tiend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guridad y prevención de riesgos en la tienda» (2 de 7).]]></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guridad y prevención de riesgos en la tienda» (3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guridad y prevención de riesgos en la tienda» (4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guridad y prevención de riesgos en la tienda» (5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guridad y prevención de riesgos en la tienda» (6 de 7).]]></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guridad y prevención de riesgos en la tienda» (7 de 7).]]></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La seguridad se prepara antes de que ocurra» (2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La seguridad se prepara antes de que ocurra» (3 de 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La seguridad se prepara antes de que ocurra» (4 de 4).]]></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cuatro-plan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arjetas con los planos de esta lección: hecho verificado, buena práctica de sector, decisión interna pendiente y caso didáctic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dato de la lección está en uno de estos cuatro planos. El que no se puede comprobar, no se a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mprobar en la ficha de datos de seguridad de cada producto la compatibilidad y el almacenamiento, y dejar el criterio escrito y a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se sostiene cuando se apoya en un dato comprobable, la ficha del producto, y queda escrita para que todos apliquen el mismo criterio. Repetirla no la convierte en norma, el color de la etiqueta no sustituye a la ficha y el cliente no decide cómo se almacena lo que se le v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los cuatro planos y de dónde sale cad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eguridad-y-prevencion-de-riesgos-en-la-tienda]]></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s tres familias de riesgo y el primer control de cada una» (2 de 4).]]></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s tres familias de riesgo y el primer control de cada una» (3 de 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s tres familias de riesgo y el primer control de cada una» (4 de 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Riesgo químico por inhalación de vapores: ventilar, apartar al cliente de la zona y consultar la ficha d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lor intenso, la irritación de garganta y el momento en que ocurre (la apertura del bote) apuntan a exposición a vapores. El primer control es cortar la exposición: ventilar y apartar de la zona a quien está expuesto. El peso es un riesgo distinto, y el extintor no es lo que hay que buscar en los primeros segun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las tres familias de riesgo y el primer control de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eguridad-y-prevencion-de-riesgos-en-la-tiend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a ficha de datos de seguridad: el documento que se consulta antes de usar» (2 de 5).]]></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a ficha de datos de seguridad: el documento que se consulta antes de usar» (3 de 5).]]></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a ficha de datos de seguridad: el documento que se consulta antes de usar» (4 de 5).]]></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a ficha de datos de seguridad: el documento que se consulta antes de usar» (5 de 5).]]></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apartados-fich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con seis grupos de apartados de la ficha de datos de seguridad: identificación, peligros, incendios y derrames, manipulación y almacenamiento, protección y residuo, y trans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o hay que leer dieciséis apartados: hay que saber en cuál está la respuesta que necesi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s ocho apartados que se miran en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8: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artado 1: qué producto es, quién lo fabrica y a quién se llama en una eme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s ocho apartados que se miran en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8: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artado 2: los peligros, con los pictogramas y las indicaciones de pelig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s ocho apartados que se miran en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8: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artado 4: primeros auxilios según la vía de ex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s ocho apartados que se miran en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8: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artado 5: qué extintor sirve y cuál está contraind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s ocho apartados que se miran en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8: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artado 6: qué hacer si se derrama y cómo se recoge el mate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s ocho apartados que se miran en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8: Paso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artado 7: manipulación, almacenamiento y productos con los que no se mezc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s ocho apartados que se miran en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8: Paso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artado 8: qué protección individual hace falta y con qué límite de ex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s ocho apartados que se miran en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8 de 8: Paso 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artado 13: cómo se elimina el envase; apartado 14: cómo se transp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ntes · manipula · fabricante ·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icha se consulta antes, porque su función es decidir, no diagnosticar. Cuando no responde a la duda, la pregunta va al fabricante o al proveedor y la respuesta se anota; lo que queda sin confirmar se declara pendiente y no se improvisa en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por qué se consulta la ficha, qué información da y a quién se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eguridad-y-prevencion-de-riesgos-en-la-tiend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La etiqueta CLP: lo que dice el envase» (2 de 5).]]></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La etiqueta CLP: lo que dice el envase» (3 de 5).]]></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La etiqueta CLP: lo que dice el envase» (4 de 5).]]></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La etiqueta CLP: lo que dice el envase» (5 de 5).]]></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ictograma → Avisa del tipo de peligro con un símbolo normalizado, sin decir si el peligro es gr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ndicación de peligro → Describe la naturaleza del peligro con la redacción normalizada del Regla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sejo de prudencia → Indica cómo se previene el peligro o cómo se actúa cuando apare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dentificación del proveedor y emergencias → Permite pedir ayuda técnica sobre el producto concreto durante el incid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ntidad nominal → Declara la cantidad de producto del envase, que condiciona el etique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los elementos de la etiqueta CLP y la diferencia con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eguridad-y-prevencion-de-riesgos-en-la-tiend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3).]]></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3 de 3).]]></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Etiqueta y ficha: dos documentos para el mismo producto»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a etiqueta de un producto peligroso lleva pictogramas de peligro, indicaciones de peligro y consejos de prudencia. · Además, debe identificar al proveedor y el teléfono de emergencia, y declarar la cantidad nominal del envase. · Los pictogramas son cuadrados con un símbolo negro sobre fondo rojo y avisan del tipo de peligro, no de su gravedad. · Las indicaciones de peligro son frases normalizadas que empiezan por H y describen la naturaleza del peligro. · Los consejos de prudencia son frases normalizadas que empiezan por P y dicen cómo se evita el peligro o cómo se actúa ante é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qué lleva la etiqueta, qué es la ficha y qué papel cumple el albará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eguridad-y-prevencion-de-riesgos-en-la-tiend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saltar texto»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Almacenar: compatibilidad, local, cantidad y señalización» (2 de 5).]]></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Almacenar: compatibilidad, local, cantidad y señalización» (3 de 5).]]></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Almacenar: compatibilidad, local, cantidad y señalización» (4 de 5).]]></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Almacenar: compatibilidad, local, cantidad y señalización» (5 de 5).]]></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almacenamient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un almacenamiento que acumula riesgo y uno que lo reduce, con la consecuencia de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orden del almacén no es una cuestión de gusto: decide si un incendio se propaga y si se puede sa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Separar los oxidantes de los combustibles según la ficha del producto. → Compat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No dejar un bote de disolvente encima de un bote de agua oxigenada. → Compat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Mantener el almacén ventilado de forma permanente, no solo mientras se trabaja. → Condiciones del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onservar el producto a la temperatura que indica su ficha, no la que hay en la nave. → Condiciones del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Fijar un stock máximo por familia de producto y reponer en función del consumo. → Cantidad almace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edir al proveedor solo la cantidad que se vende en un mes, no la que cabe en el palé. → Cantidad almace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Marcar con un cartel visible qué producto es peligroso y dónde está el kit de derrames. → Señal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Dejar libre y señalizada la salida de emergencia en todo momento. → Señal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compatibilidad, condiciones del local, cantidad almacenada y señal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eguridad-y-prevencion-de-riesgos-en-la-tienda]]></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3).]]></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3 de 3).]]></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l riesgo de incendio: carga de fuego, orden y medios de extinción» (2 de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l riesgo de incendio: carga de fuego, orden y medios de extinción» (3 de 5).]]></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l riesgo de incendio: carga de fuego, orden y medios de extinción» (4 de 5).]]></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l riesgo de incendio: carga de fuego, orden y medios de extinción» (5 de 5).]]></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ara un fuego de disolvente el agua no es el medio adecuado y puede extender el fuego: el apartado 5 de la ficha indica qué medios sirven y cuáles están contraindicados. Además, un buen medio de extinción no compensa una salida de emergencia tapada ni un almacén con demasiada carga de fuego: el orden de estiba y la salida libre son lo que reduce el daño cuando el fuego ya ha empe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 trabajado en la lecci\u{00F3}n y aplicado en la activ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eguridad-y-prevencion-de-riesgos-en-la-tienda]]></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Un derrame: los primeros minutos» (2 de 4).]]></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Un derrame: los primeros minutos» (3 de 4).]]></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Un derrame: los primeros minutos» (4 de 4).]]></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derrame.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pasos ordenados para actuar ante un derrame: avisar, apartar y ventilar, equiparse, recoger, separar y ret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orden separa a las personas del producto. Cambiarlo no es ganar tiempo: es cambiar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actuar ante un derrame de disolv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Sit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cae un bote de cuatro litros de disolvente en el pasillo central de la tienda, con clientes a diez metros y la persiana a vei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actuar ante un derrame de disolv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Acción inmedi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visa en voz alta y pide que se despeje la zona. Aleja a los clientes, ventila por la puerta y comprueba el olor antes de acerc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actuar ante un derrame de disolv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rot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Guantes compatibles con disolvente, gafas de seguridad y, si la ventilación no basta, protección respiratoria. Antes de tocar, no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actuar ante un derrame de disolv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Lim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coge de fuera hacia dentro con el material del kit, sin pisar la mancha, y mete el material usado en un recipiente que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actuar ante un derrame de disolv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va la zona con agua y jabón, deja que seque, señaliza si hace falta y lleva el recipiente al punto de residuos peligro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visa en voz alta: «Derrame de disolvente en el pasillo central». → Pide que se despeje la zona y aleja a los clientes. → Ventila y comprueba el olor antes de acercarte al bote. → Ponte guantes compatibles y gafas antes de tocar el producto. → Recoge de fuera hacia dentro con el material del kit de derrames. → Separa el absorbente sucio y el material limpio en recipientes distintos. → Cierra, etiqueta y lleva el recipiente al punto de residuos peligro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no es un detalle de forma: separa a las personas del producto. Primero se avisa y se despeja la zona, después se ventila y se comprueba el olor, más tarde se equipa a quien va a tocar, y solo entonces se recoge, se separa y se retira el residu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8: los tres primeros minutos y las dos reglas que no se sal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eguridad-y-prevencion-de-riesgos-en-la-tienda]]></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Ordenar la secuencia» (2 de 2).]]></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Cargas, contenedores y movimiento en la tienda» (2 de 4).]]></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Cargas, contenedores y movimiento en la tienda» (3 de 4).]]></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Cargas, contenedores y movimiento en la tienda» (4 de 4).]]></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Mover un palé sin sobreesforz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ra la etiqueta del palé: peso, altura y si va en una sola colum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Mover un palé sin sobreesforz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ueba que la ruta está despejada antes de mover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Mover un palé sin sobreesforz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eva el palé con la transpaleta hasta la altura de la cin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Mover un palé sin sobreesforz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mpuja el manillar con las dos manos, sin giros brus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Mover un palé sin sobreesforz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de ayuda si la carga tapa la vista o si hay rampas o escal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Mover un palé sin sobreesforz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aso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ja el palé en su zona, sin tapar la salida ni la señal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31.2 kg (tolerancia ±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31,2 kg de masa bruta en el palé. Lo que decide no es el peso del palé, sino dos cifras distintas: la masa bruta de cada bulto (5,2 kg) y la masa bruta total de la unidad de transporte (31,2 kg). Las dos se comparan con los topes de la exención de cargas pequeñas del ADR (apartado 1.1.3.6), que se aplican sobre el bulto y sobre la unidad de transporte, nunca sobre el palé. La redacción vigente de ese apartado y el criterio interno de la empresa para la entrega a domicilio están pendientes de con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9: masa por bulto y masa por unidad de transporte, y qué cifra se compara con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eguridad-y-prevencion-de-riesgos-en-la-tienda]]></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0 · Los equipos de protección individual: qué protege cada uno y qué no» (2 de 6).]]></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0 · Los equipos de protección individual: qué protege cada uno y qué no» (3 de 6).]]></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0 · Los equipos de protección individual: qué protege cada uno y qué no» (4 de 6).]]></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0 · Los equipos de protección individual: qué protege cada uno y qué no» (5 de 6).]]></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0 · Los equipos de protección individual: qué protege cada uno y qué no» (6 de 6).]]></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5-epi.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arjetas de equipos de protección individual: guantes de nitrilo, gafas de seguridad, mascarilla con filtro y FFP2, con lo que protege y lo que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equipo protege de un riesgo y solo de ese. La última línea de cada tarjeta es lo que no prote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FFP2 protege de los vapores del disolvente igual que una mascarilla con fil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otección personal no sustituye a la ventilación ni controla el trabajo por sí sola: reduce una vía de exposición, no el riesgo entero. Y una FFP2 protege de partículas, no de vapores, por eso son dos elementos distintos. En cambio, el apartado 5 de la ficha y la diferencia entre guantes de corte y guantes de producto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 trabajado en la lecci\u{00F3}n y aplicado en la activ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eguridad-y-prevencion-de-riesgos-en-la-tienda]]></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Detective de errores» (2 de 2).]]></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1 · Los residuos de la tienda: envase, pintura y material de derrame» (2 de 4).]]></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1 · Los residuos de la tienda: envase, pintura y material de derrame» (3 de 4).]]></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1 · Los residuos de la tienda: envase, pintura y material de derrame» (4 de 4).]]></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6-residu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arjetas de residuos de la tienda: envase vacío con producto, sobras de pintura, absorbente de un derrame y envases de venta y devolu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familia de residuo tiene su contenedor. Mezclarlas destruye la información sobre lo que hay den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decuado · identificación · peligroso · separado · mezclan · ecológ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ada familia de residuo va a su contenedor, con su identificación y sin mezclarse: mezclar destruye la información sobre lo que contiene y puede generar riesgos que ninguna de las partes tenía. Y «ecológico» describe el producto, no su seguridad: el envase sigue siendo un residuo peligro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1: las tres familias de residuo, el circuito de envases y el error de creer que ecológico equivale a inocu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eguridad-y-prevencion-de-riesgos-en-la-tienda]]></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2 · La entrega a domicilio y el ADR» (2 de 5).]]></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2 · La entrega a domicilio y el ADR» (3 de 5).]]></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2 · La entrega a domicilio y el ADR» (4 de 5).]]></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2 · La entrega a domicilio y el ADR» (5 de 5).]]></a:t>
            </a:r>
          </a:p>
        </p:txBody>
      </p:sp>
    </p:spTree>
  </p:cSld>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La masa bruta de cada bulto por separado y la masa bruta total de la unidad de trans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xención se decide sobre dos magnitudes distintas: el bulto y la unidad de transporte. El palé no es ninguna de las dos, y ni el número de bultos ni el valor de la carga entran en el criterio. La redacción vigente del apartado y el criterio interno de la empresa para la entrega a domicilio están pendientes de confirmar antes de aplicarlos a un enví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2: el criterio de masas del ADR y lo que queda pendiente de decisión inter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eguridad-y-prevencion-de-riesgos-en-la-tienda]]></a:t>
            </a:r>
          </a:p>
        </p:txBody>
      </p:sp>
    </p:spTree>
  </p:cSld>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2 · Opción múltiple» (2 de 2).]]></a:t>
            </a:r>
          </a:p>
        </p:txBody>
      </p:sp>
    </p:spTree>
  </p:cSld>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3 · Decidir un envío antes de salir» (2 de 2).]]></a:t>
            </a:r>
          </a:p>
        </p:txBody>
      </p:sp>
    </p:spTree>
  </p:cSld>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mprobar la masa bruta de cada bulto y la masa bruta total de la unidad de transporte, y decidir con la ficha delante si el pedido entra o necesita otro trans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n pedido de doce bultos y 62 kg es una carga que hay que decidir antes de salir: se compara la masa bruta de cada bulto y la masa bruta total de la unidad de transporte con los topes de la exención de cargas pequeñas, se comprueba en el apartado 7 de la ficha si exige otro embalaje, y se aplica el criterio interno de entrega a domicilio, que está pendiente de confirmar. La decisión no se apura en la carretera ni se resuelve improvisando un envoltorio o un acompañante: se toma en la tienda, con el pedido y la ficha 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lasificación del transporte no depende de que el pedido esté bien cerrado ni de que el albarán anote el peso: depende de dos masas comparadas con dos topes, la de cada bulto y la de la unidad de transporte. El número de bultos y la costumbre no entran en el criterio, y la redacción vigente del apartado del ADR, pendiente de confirmar en el texto consolidado, es la que debe aplicarse a un enví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3: decidir un envío antes de salir y en qué lugar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eguridad-y-prevencion-de-riesgos-en-la-tienda]]></a:t>
            </a:r>
          </a:p>
        </p:txBody>
      </p:sp>
    </p:spTree>
  </p:cSld>
</p:notes>
</file>

<file path=ppt/notesSlides/notesSlide1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3 · Predicción» (2 de 2).]]></a:t>
            </a:r>
          </a:p>
        </p:txBody>
      </p:sp>
    </p:spTree>
  </p:cSld>
</p:notes>
</file>

<file path=ppt/notesSlides/notesSlide1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4 · Cuando ocurre un accidente» (2 de 4).]]></a:t>
            </a:r>
          </a:p>
        </p:txBody>
      </p:sp>
    </p:spTree>
  </p:cSld>
</p:notes>
</file>

<file path=ppt/notesSlides/notesSlide1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4 · Cuando ocurre un accidente» (3 de 4).]]></a:t>
            </a:r>
          </a:p>
        </p:txBody>
      </p:sp>
    </p:spTree>
  </p:cSld>
</p:notes>
</file>

<file path=ppt/notesSlides/notesSlide1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4 · Cuando ocurre un accidente» (4 de 4).]]></a:t>
            </a:r>
          </a:p>
        </p:txBody>
      </p:sp>
    </p:spTree>
  </p:cSld>
</p:notes>
</file>

<file path=ppt/notesSlides/notesSlide1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Un accidente en la tienda,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tiende primero a la persona: agua, aire y posición seg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1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Un accidente en la tienda,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visa: 112 si hay urgencia y a quien corresponda en la emp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1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Un accidente en la tienda,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ierra la zona y retira el producto implicado sin tocarlo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1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Un accidente en la tienda,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serva envase, etiqueta y lote: no los limpies ni los ti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1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Un accidente en la tienda,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los hechos: qué, cuándo, quién, qué producto y qué hic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1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Un accidente en la tienda,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aso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trega el parte y el material conservado a quien lo revi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1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Haber escrito el parte el mismo día, con el producto, el lote y lo que se hi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arte se escribe el mismo día, con los hechos y los datos del producto: esperar a la ficha retrasa la anotación hasta que la memoria ya no sirve, y limpiar o retirar el material destruye la única evidencia que queda del accid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4: qué se conserva, qué se documenta y en qué momento se 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eguridad-y-prevencion-de-riesgos-en-la-tienda]]></a:t>
            </a:r>
          </a:p>
        </p:txBody>
      </p:sp>
    </p:spTree>
  </p:cSld>
</p:notes>
</file>

<file path=ppt/notesSlides/notesSlide1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4 · Opción múltiple» (2 de 2).]]></a:t>
            </a:r>
          </a:p>
        </p:txBody>
      </p:sp>
    </p:spTree>
  </p:cSld>
</p:notes>
</file>

<file path=ppt/notesSlides/notesSlide1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5 · La prevención: lo que se hace antes» (2 de 4).]]></a:t>
            </a:r>
          </a:p>
        </p:txBody>
      </p:sp>
    </p:spTree>
  </p:cSld>
</p:notes>
</file>

<file path=ppt/notesSlides/notesSlide1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5 · La prevención: lo que se hace antes» (3 de 4).]]></a:t>
            </a:r>
          </a:p>
        </p:txBody>
      </p:sp>
    </p:spTree>
  </p:cSld>
</p:notes>
</file>

<file path=ppt/notesSlides/notesSlide1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5 · La prevención: lo que se hace antes» (4 de 4).]]></a:t>
            </a:r>
          </a:p>
        </p:txBody>
      </p:sp>
    </p:spTree>
  </p:cSld>
</p:notes>
</file>

<file path=ppt/notesSlides/notesSlide1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Que sabes aplicar el método: qué mirar, en qué orden y con qué criterio, y con qué dato confirm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mprobación final acredita el conocimiento del método. La competencia real, la de manipular, limpiar, evacuar y declarar, se adquiere con formación práctica y se verifica en el puesto, con supervisión. Conocer el texto de las normas tampoco es lo mismo que saber actuar, y aprobar no convierte en correcta ninguna decisión de la tienda por sí s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5 y cierre: la diferencia entre conocimiento del método y competencia verificada en el 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eguridad-y-prevencion-de-riesgos-en-la-tienda]]></a:t>
            </a:r>
          </a:p>
        </p:txBody>
      </p:sp>
    </p:spTree>
  </p:cSld>
</p:notes>
</file>

<file path=ppt/notesSlides/notesSlide1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5 · Respuesta con confianza» (2 de 2).]]></a:t>
            </a:r>
          </a:p>
        </p:txBody>
      </p:sp>
    </p:spTree>
  </p:cSld>
</p:notes>
</file>

<file path=ppt/notesSlides/notesSlide1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1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1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1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1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el vocabulario de la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1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el vocabulario de la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1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el vocabulario de la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1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e consulta la ficha de datos de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saber qué peligro tiene el producto, cómo se maneja, cómo se almacena, qué se hace ante un derrame o un incendio, qué protección hace falta, cómo se elimina el envase y cómo se transporta. Se consulta antes de usarlo, no después del incid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1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1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la etiqueta y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etiqueta es el resumen que va pegada al envase, con pictogramas, indicaciones de peligro y consejos de prudencia. La ficha es el documento completo, con dieciséis apartados, y es la que explica cómo se trabaja con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1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1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hace un equipo de protección individ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ustituye a la ventilación, no evita un derrame y no permite alargar el tiempo de trabajo. Solo protege del riesgo para el que está diseñado, y en el punto en el que ese riesgo apare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1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1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separa el almacen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gún la ficha de cada producto: por compatibilidad, por temperatura y por ventilación. Un oxidante no se guarda junto a un combustible, y lo que no se puede guardar se queda fuera del almacé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1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1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en el primer minuto de un derra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visar en voz alta qué ha pasado y dónde, apartar a la gente de la zona y ventilar. Nadie toca el producto hasta que se sabe qué es y con qué se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1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1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se mezclan las recogidas de un derra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un residuo mezclado deja de estar identificado y puede tener propiedades que no tenía ninguna de las dos partes. Cada recogida va a su recipiente, cerrado y etique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1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1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cide el ADR en una entrega a domicil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masa bruta de cada bulto y la masa bruta total de la unidad de transporte, frente a los topes de la exención de cargas pequeñas. El palé no es el criterio, y la decisión se toma antes de car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1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1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documenta después de un accid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pasó, cuándo, quién estaba, qué producto era con su lote y su fecha, qué se hizo, a quién se avisó y qué material se conserva. Se escribe el mismo día, sin esperar a tener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1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8.]]></a:t>
            </a:r>
          </a:p>
        </p:txBody>
      </p:sp>
    </p:spTree>
  </p:cSld>
</p:notes>
</file>

<file path=ppt/notesSlides/notesSlide1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seguridad y prevención de riesgos en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ridad-y-prevencion-de-riesgos-en-la-tienda]]></a:t>
            </a:r>
          </a:p>
        </p:txBody>
      </p:sp>
    </p:spTree>
  </p:cSld>
</p:notes>
</file>

<file path=ppt/notesSlides/notesSlide1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seguridad y prevención de riesgos en la tienda» (2 de 4).]]></a:t>
            </a:r>
          </a:p>
        </p:txBody>
      </p:sp>
    </p:spTree>
  </p:cSld>
</p:notes>
</file>

<file path=ppt/notesSlides/notesSlide1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seguridad y prevención de riesgos en la tienda» (3 de 4).]]></a:t>
            </a:r>
          </a:p>
        </p:txBody>
      </p:sp>
    </p:spTree>
  </p:cSld>
</p:notes>
</file>

<file path=ppt/notesSlides/notesSlide1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seguridad y prevención de riesgos en la tienda» (4 de 4).]]></a:t>
            </a:r>
          </a:p>
        </p:txBody>
      </p:sp>
    </p:spTree>
  </p:cSld>
</p:notes>
</file>

<file path=ppt/notesSlides/notesSlide1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18).]]></a:t>
            </a:r>
          </a:p>
        </p:txBody>
      </p:sp>
    </p:spTree>
  </p:cSld>
</p:notes>
</file>

<file path=ppt/notesSlides/notesSlide1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18).]]></a:t>
            </a:r>
          </a:p>
        </p:txBody>
      </p:sp>
    </p:spTree>
  </p:cSld>
</p:notes>
</file>

<file path=ppt/notesSlides/notesSlide1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18).]]></a:t>
            </a:r>
          </a:p>
        </p:txBody>
      </p:sp>
    </p:spTree>
  </p:cSld>
</p:notes>
</file>

<file path=ppt/notesSlides/notesSlide1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5 de 18).]]></a:t>
            </a:r>
          </a:p>
        </p:txBody>
      </p:sp>
    </p:spTree>
  </p:cSld>
</p:notes>
</file>

<file path=ppt/notesSlides/notesSlide1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6 de 18).]]></a:t>
            </a:r>
          </a:p>
        </p:txBody>
      </p:sp>
    </p:spTree>
  </p:cSld>
</p:notes>
</file>

<file path=ppt/notesSlides/notesSlide1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7 de 18).]]></a:t>
            </a:r>
          </a:p>
        </p:txBody>
      </p:sp>
    </p:spTree>
  </p:cSld>
</p:notes>
</file>

<file path=ppt/notesSlides/notesSlide1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8 de 18).]]></a:t>
            </a:r>
          </a:p>
        </p:txBody>
      </p:sp>
    </p:spTree>
  </p:cSld>
</p:notes>
</file>

<file path=ppt/notesSlides/notesSlide1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9 de 18).]]></a:t>
            </a:r>
          </a:p>
        </p:txBody>
      </p:sp>
    </p:spTree>
  </p:cSld>
</p:notes>
</file>

<file path=ppt/notesSlides/notesSlide1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10 de 18).]]></a:t>
            </a:r>
          </a:p>
        </p:txBody>
      </p:sp>
    </p:spTree>
  </p:cSld>
</p:notes>
</file>

<file path=ppt/notesSlides/notesSlide1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11 de 18).]]></a:t>
            </a:r>
          </a:p>
        </p:txBody>
      </p:sp>
    </p:spTree>
  </p:cSld>
</p:notes>
</file>

<file path=ppt/notesSlides/notesSlide1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12 de 18).]]></a:t>
            </a:r>
          </a:p>
        </p:txBody>
      </p:sp>
    </p:spTree>
  </p:cSld>
</p:notes>
</file>

<file path=ppt/notesSlides/notesSlide1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13 de 18).]]></a:t>
            </a:r>
          </a:p>
        </p:txBody>
      </p:sp>
    </p:spTree>
  </p:cSld>
</p:notes>
</file>

<file path=ppt/notesSlides/notesSlide1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14 de 18).]]></a:t>
            </a:r>
          </a:p>
        </p:txBody>
      </p:sp>
    </p:spTree>
  </p:cSld>
</p:notes>
</file>

<file path=ppt/notesSlides/notesSlide1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15 de 18).]]></a:t>
            </a:r>
          </a:p>
        </p:txBody>
      </p:sp>
    </p:spTree>
  </p:cSld>
</p:notes>
</file>

<file path=ppt/notesSlides/notesSlide1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16 de 18).]]></a:t>
            </a:r>
          </a:p>
        </p:txBody>
      </p:sp>
    </p:spTree>
  </p:cSld>
</p:notes>
</file>

<file path=ppt/notesSlides/notesSlide1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17 de 18).]]></a:t>
            </a:r>
          </a:p>
        </p:txBody>
      </p:sp>
    </p:spTree>
  </p:cSld>
</p:notes>
</file>

<file path=ppt/notesSlides/notesSlide1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18 de 18).]]></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3328" r:id="rId1"/>
    <p:sldLayoutId id="2482433329" r:id="rId2"/>
    <p:sldLayoutId id="2482433330" r:id="rId3"/>
    <p:sldLayoutId id="248243333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80c31d47f07440f249a4683245acdc1dd4e8ea100a910711.jpg"/>
  <Relationship Id="rId3" Type="http://schemas.openxmlformats.org/officeDocument/2006/relationships/hyperlink" Target="https://pinturasespecializadas.lumbre.lat/object/seguridad-y-prevencion-de-riesgos-en-la-tiend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cuatro-planos2.jpg"/>
  <Relationship Id="rId3" Type="http://schemas.openxmlformats.org/officeDocument/2006/relationships/hyperlink" Target="https://pinturasespecializadas.lumbre.lat/object/seguridad-y-prevencion-de-riesgos-en-la-tienda" TargetMode="External"/>
  <Relationship Id="rId4" Type="http://schemas.openxmlformats.org/officeDocument/2006/relationships/hyperlink" Target="https://pinturasespecializadas.lumbre.lat/object/seguridad-y-prevencion-de-riesgos-en-la-tienda"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apartados-ficha5.jpg"/>
  <Relationship Id="rId3" Type="http://schemas.openxmlformats.org/officeDocument/2006/relationships/hyperlink" Target="https://pinturasespecializadas.lumbre.lat/object/seguridad-y-prevencion-de-riesgos-en-la-tienda" TargetMode="External"/>
  <Relationship Id="rId4" Type="http://schemas.openxmlformats.org/officeDocument/2006/relationships/hyperlink" Target="https://pinturasespecializadas.lumbre.lat/object/seguridad-y-prevencion-de-riesgos-en-la-tienda"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almacenamiento9.jpg"/>
  <Relationship Id="rId3" Type="http://schemas.openxmlformats.org/officeDocument/2006/relationships/hyperlink" Target="https://pinturasespecializadas.lumbre.lat/object/seguridad-y-prevencion-de-riesgos-en-la-tienda" TargetMode="External"/>
  <Relationship Id="rId4" Type="http://schemas.openxmlformats.org/officeDocument/2006/relationships/hyperlink" Target="https://pinturasespecializadas.lumbre.lat/object/seguridad-y-prevencion-de-riesgos-en-la-tienda" TargetMode="External"/>
  <Relationship Id="rId5"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derrame12.jpg"/>
  <Relationship Id="rId3" Type="http://schemas.openxmlformats.org/officeDocument/2006/relationships/hyperlink" Target="https://pinturasespecializadas.lumbre.lat/object/seguridad-y-prevencion-de-riesgos-en-la-tienda" TargetMode="External"/>
  <Relationship Id="rId4" Type="http://schemas.openxmlformats.org/officeDocument/2006/relationships/hyperlink" Target="https://pinturasespecializadas.lumbre.lat/object/seguridad-y-prevencion-de-riesgos-en-la-tienda" TargetMode="External"/>
  <Relationship Id="rId5"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5-epi13.jpg"/>
  <Relationship Id="rId3" Type="http://schemas.openxmlformats.org/officeDocument/2006/relationships/hyperlink" Target="https://pinturasespecializadas.lumbre.lat/object/seguridad-y-prevencion-de-riesgos-en-la-tienda" TargetMode="External"/>
  <Relationship Id="rId4" Type="http://schemas.openxmlformats.org/officeDocument/2006/relationships/hyperlink" Target="https://pinturasespecializadas.lumbre.lat/object/seguridad-y-prevencion-de-riesgos-en-la-tienda" TargetMode="External"/>
  <Relationship Id="rId5"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6-residuos14.jpg"/>
  <Relationship Id="rId3" Type="http://schemas.openxmlformats.org/officeDocument/2006/relationships/hyperlink" Target="https://pinturasespecializadas.lumbre.lat/object/seguridad-y-prevencion-de-riesgos-en-la-tienda" TargetMode="External"/>
  <Relationship Id="rId4" Type="http://schemas.openxmlformats.org/officeDocument/2006/relationships/hyperlink" Target="https://pinturasespecializadas.lumbre.lat/object/seguridad-y-prevencion-de-riesgos-en-la-tienda" TargetMode="External"/>
  <Relationship Id="rId5"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20.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21.xm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22.xml"/>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23.xml"/>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24.xml"/>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25.xml"/>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s>

</file>

<file path=ppt/slides/_rels/slide1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27.xml"/>
</Relationships>

</file>

<file path=ppt/slides/_rels/slide1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28.xml"/>
</Relationships>

</file>

<file path=ppt/slides/_rels/slide1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29.xml"/>
</Relationships>

</file>

<file path=ppt/slides/_rels/slide1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s>

</file>

<file path=ppt/slides/_rels/slide1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31.xml"/>
</Relationships>

</file>

<file path=ppt/slides/_rels/slide1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32.xml"/>
</Relationships>

</file>

<file path=ppt/slides/_rels/slide1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33.xml"/>
</Relationships>

</file>

<file path=ppt/slides/_rels/slide1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34.xml"/>
</Relationships>

</file>

<file path=ppt/slides/_rels/slide1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35.xml"/>
</Relationships>

</file>

<file path=ppt/slides/_rels/slide1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36.xml"/>
</Relationships>

</file>

<file path=ppt/slides/_rels/slide1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37.xml"/>
</Relationships>

</file>

<file path=ppt/slides/_rels/slide1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38.xml"/>
</Relationships>

</file>

<file path=ppt/slides/_rels/slide1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39.xml"/>
</Relationships>

</file>

<file path=ppt/slides/_rels/slide1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40.xml"/>
</Relationships>

</file>

<file path=ppt/slides/_rels/slide1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41.xml"/>
</Relationships>

</file>

<file path=ppt/slides/_rels/slide1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s>

</file>

<file path=ppt/slides/_rels/slide1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43.xml"/>
</Relationships>

</file>

<file path=ppt/slides/_rels/slide1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44.xml"/>
</Relationships>

</file>

<file path=ppt/slides/_rels/slide1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45.xml"/>
</Relationships>

</file>

<file path=ppt/slides/_rels/slide1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46.xml"/>
</Relationships>

</file>

<file path=ppt/slides/_rels/slide1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47.xml"/>
</Relationships>

</file>

<file path=ppt/slides/_rels/slide1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s>

</file>

<file path=ppt/slides/_rels/slide1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49.xml"/>
</Relationships>

</file>

<file path=ppt/slides/_rels/slide1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50.xml"/>
</Relationships>

</file>

<file path=ppt/slides/_rels/slide1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51.xml"/>
</Relationships>

</file>

<file path=ppt/slides/_rels/slide1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52.xml"/>
</Relationships>

</file>

<file path=ppt/slides/_rels/slide1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53.xml"/>
</Relationships>

</file>

<file path=ppt/slides/_rels/slide1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s>

</file>

<file path=ppt/slides/_rels/slide1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55.xml"/>
</Relationships>

</file>

<file path=ppt/slides/_rels/slide1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56.xml"/>
</Relationships>

</file>

<file path=ppt/slides/_rels/slide1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hyperlink" Target="https://pinturasespecializadas.lumbre.lat/object/seguridad-y-prevencion-de-riesgos-en-la-tienda" TargetMode="External"/>
  <Relationship Id="rId4" Type="http://schemas.openxmlformats.org/officeDocument/2006/relationships/notesSlide" Target="../notesSlides/notesSlide157.xml"/>
</Relationships>

</file>

<file path=ppt/slides/_rels/slide1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58.xml"/>
</Relationships>

</file>

<file path=ppt/slides/_rels/slide1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59.xml"/>
</Relationships>

</file>

<file path=ppt/slides/_rels/slide1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60.xml"/>
</Relationships>

</file>

<file path=ppt/slides/_rels/slide1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61.xml"/>
</Relationships>

</file>

<file path=ppt/slides/_rels/slide1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62.xml"/>
</Relationships>

</file>

<file path=ppt/slides/_rels/slide1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63.xml"/>
</Relationships>

</file>

<file path=ppt/slides/_rels/slide1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64.xml"/>
</Relationships>

</file>

<file path=ppt/slides/_rels/slide1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65.xml"/>
</Relationships>

</file>

<file path=ppt/slides/_rels/slide1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66.xml"/>
</Relationships>

</file>

<file path=ppt/slides/_rels/slide1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67.xml"/>
</Relationships>

</file>

<file path=ppt/slides/_rels/slide1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68.xml"/>
</Relationships>

</file>

<file path=ppt/slides/_rels/slide1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69.xml"/>
</Relationships>

</file>

<file path=ppt/slides/_rels/slide1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70.xml"/>
</Relationships>

</file>

<file path=ppt/slides/_rels/slide1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71.xml"/>
</Relationships>

</file>

<file path=ppt/slides/_rels/slide1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72.xml"/>
</Relationships>

</file>

<file path=ppt/slides/_rels/slide1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73.xml"/>
</Relationships>

</file>

<file path=ppt/slides/_rels/slide1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74.xml"/>
</Relationships>

</file>

<file path=ppt/slides/_rels/slide1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75.xml"/>
</Relationships>

</file>

<file path=ppt/slides/_rels/slide1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76.xml"/>
</Relationships>

</file>

<file path=ppt/slides/_rels/slide1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77.xml"/>
</Relationships>

</file>

<file path=ppt/slides/_rels/slide1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s>

</file>

<file path=ppt/slides/_rels/slide1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79.xml"/>
</Relationships>

</file>

<file path=ppt/slides/_rels/slide1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80.xml"/>
</Relationships>

</file>

<file path=ppt/slides/_rels/slide1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81.xml"/>
</Relationships>

</file>

<file path=ppt/slides/_rels/slide1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82.xml"/>
</Relationships>

</file>

<file path=ppt/slides/_rels/slide1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83.xml"/>
</Relationships>

</file>

<file path=ppt/slides/_rels/slide1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84.xml"/>
</Relationships>

</file>

<file path=ppt/slides/_rels/slide1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85.xml"/>
</Relationships>

</file>

<file path=ppt/slides/_rels/slide1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86.xml"/>
</Relationships>

</file>

<file path=ppt/slides/_rels/slide1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87.xml"/>
</Relationships>

</file>

<file path=ppt/slides/_rels/slide1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88.xml"/>
</Relationships>

</file>

<file path=ppt/slides/_rels/slide1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89.xml"/>
</Relationships>

</file>

<file path=ppt/slides/_rels/slide1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90.xml"/>
</Relationships>

</file>

<file path=ppt/slides/_rels/slide1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91.xml"/>
</Relationships>

</file>

<file path=ppt/slides/_rels/slide1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92.xml"/>
</Relationships>

</file>

<file path=ppt/slides/_rels/slide1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93.xml"/>
</Relationships>

</file>

<file path=ppt/slides/_rels/slide1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94.xml"/>
</Relationships>

</file>

<file path=ppt/slides/_rels/slide1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ridad-y-prevencion-de-riesgos-en-la-tienda" TargetMode="External"/>
  <Relationship Id="rId3" Type="http://schemas.openxmlformats.org/officeDocument/2006/relationships/notesSlide" Target="../notesSlides/notesSlide19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gur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ven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iesg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iend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seguridad-y-prevencion-de-riesgos-en-la-tienda"/>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un método de seguridad en la tienda: consultar la ficha de datos de seguridad y leer la etiqueta CLP antes de usar un producto, decidir el almacenamiento por compatibilidad, actuar en los primeros minutos de un derrame, elegir el EPI de cada punto, separar los residuos, decidir un envío a domicilio bajo el ADR y documentar un accidente, distinguiendo en todo momento la norma, la buena práctica, la decisión interna pendiente y el caso fictici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l itinerario de seguridad de la tienda. Recorre la ficha de datos de seguridad, el etiquetado CLP, el almacenamiento de productos químicos, el riesgo de incendio, los derrames, la manipulación manual de cargas, los equipos de protección individual, los residuos, la entrega a domicilio bajo el ADR y la reacción ante un accidente. Cada apartado termina en una práctica comprobable y en una lista de lo que la empresa tiene que decidir.]]></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95]]></a:t>
            </a:r>
          </a:p>
        </p:txBody>
      </p:sp>
      <p:sp>
        <p:nvSpPr>
          <p:cNvPr id="7" name=""/>
          <p:cNvSpPr txBox="1"/>
          <p:nvPr/>
        </p:nvSpPr>
        <p:spPr>
          <a:xfrm>
            <a:off x="514350" y="12192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eguridad en la tienda · ficha de datos de seguridad · etiquetado CLP · almacenamiento de productos químicos · equipos de protección individual · derrames y residuos · transporte ADR · Pinturas Especializada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guridad y prevención de riesgos en la tienda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9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artes de mayo, a las nueve de la mañana, en la tienda del centro.]]></a:t>
            </a:r>
          </a:p>
        </p:txBody>
      </p:sp>
      <p:sp>
        <p:nvSpPr>
          <p:cNvPr id="8" name=""/>
          <p:cNvSpPr txBox="1"/>
          <p:nvPr/>
        </p:nvSpPr>
        <p:spPr>
          <a:xfrm>
            <a:off x="514350" y="195262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abrir, la persona responsable de turno encuentra tres cosas. En el pasillo de entrada, un bote de cuatro litros de disolvente sin tapar, con el cuello húmedo y un olor que se nota a dos pasillos. Junto a la persiana, un palé de botes de disolvente y otro de líquidos de limpieza, apoyados en la puerta, con la salida de emergencia detrás. Y en el despacho, una carpeta con fichas de datos de seguridad sueltas, sin fecha, de dos productos distinto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guridad y prevención de riesgos en la tienda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9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as nueve y cuarto entra un cliente, un aplicador de la zona, y dice: «Me lleváis tres botes de blanco. Es para pintar una terraza y hace dos años que no pinto con vosotros. Dadme la ficha de seguridad, que en la obra me la van a pedir.» Lleva un albarán del mes pasado y un bote de ejemplo sin etiqueta.]]></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lo que sigue es un caso inventado para practicar: la tienda, las cifras y los nombres son ficticios. Lo que no es ficticio son las normas citadas. Y las decisiones internas que faltan, que en esta lección aparecen siempre marcadas como pendientes, nunca inventad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guridad y prevención de riesgos en la tienda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95]]></a:t>
            </a:r>
          </a:p>
        </p:txBody>
      </p:sp>
      <p:sp>
        <p:nvSpPr>
          <p:cNvPr id="7" name="" descr=""/>
          <p:cNvSpPr/>
          <p:nvPr/>
        </p:nvSpPr>
        <p:spPr>
          <a:xfrm>
            <a:off x="514350" y="1219200"/>
            <a:ext cx="8115300" cy="29908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plicar un método de seguridad en la tienda: consultar la ficha de datos de seguridad y leer la etiqueta CLP antes de usar un producto, decidir el almacenamiento por compatibilidad, actuar en los primeros minutos de un derrame, elegir el EPI de cada punto, separar los residuos, decidir un envío a domicilio bajo el ADR y documentar un accidente, distinguiendo en todo momento la norma, la buena práctica, la decisión interna pendiente y el caso fictici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guridad y prevención de riesgos en la tienda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9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en la etiqueta o en la ficha del producto que se cita. Se indica la fuente al final de la lección.]]></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de sector: así se trabaja en el sector. Es razonada y útil, pero por sí sola no es una obligación legal ni una política de Pinturas Especializadas.]]></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sión interna pendiente: todo lo que depende del procedimiento de la tienda. Aparece siempre marcado como pendiente y no se inventa en ningún punt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guridad y prevención de riesgos en la tienda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9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didáctico ficticio: la tienda del centro, sus cifras y sus nombres son un supuesto para practicar. No son datos de la empres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guridad y prevención de riesgos en la tienda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95]]></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Quién puede dispensar cada familia de producto (pintura al agua, disolvente, aerosol, limpieza) y con qué autorización: hay que definirlo y dejarlo por escrito en la tienda. Dónde se guardan las fichas de datos de seguridad, cada cuánto se revisan y quién las actualiza cuando el fabricante cambia la fórmula o el enva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guridad y prevención de riesgos en la tienda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95]]></a:t>
            </a:r>
          </a:p>
        </p:txBody>
      </p:sp>
      <p:sp>
        <p:nvSpPr>
          <p:cNvPr id="7" name="" descr=""/>
          <p:cNvSpPr/>
          <p:nvPr/>
        </p:nvSpPr>
        <p:spPr>
          <a:xfrm>
            <a:off x="514350" y="1219200"/>
            <a:ext cx="8115300" cy="32099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2099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ónde está el kit de derrames, qué contiene exactamente y qué personas están formadas para usarlo: no consta en el material revisado. Qué equipos de protección individual hay en cada punto de la tienda, de qué tipo y con qué criterio de revisión y de reposición. A quién se avisa cuando ocurre un accidente, en qué plazo y quién redacta el parte: no consta y hay que acordarlo antes de que ocurra.]]></a:t>
            </a:r>
          </a:p>
        </p:txBody>
      </p:sp>
      <p:sp>
        <p:nvSpPr>
          <p:cNvPr id="10" name=""/>
          <p:cNvSpPr txBox="1"/>
          <p:nvPr/>
        </p:nvSpPr>
        <p:spPr>
          <a:xfrm>
            <a:off x="685800" y="34194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procedimiento sigue la entrega a domicilio de mercancía peligrosa y qué cantidad máxima por pedido se acepta sin un transporte formality: hay que fijarlo y publicarl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seguridad se prepara antes de que ocurr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9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tienda de pinturas concentra riesgos que no avisan: un bote sin tapar, un palé mal colocado, una ficha que nadie ha abierto. Ninguno de ellos da un aviso previo. Por eso la seguridad, en la tienda, no se improvisa en la emergencia: se prepara antes, y lo que no se ha preparado se paga con un susto, una intoxicación o un parte.]]></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s el marco de todo el itinerario de seguridad de la tienda. No da recetas cerradas: da un ]]></a:t>
            </a:r>
            <a:r>
              <a:rPr lang="en-US" b="1" strike="noStrike" sz="2100" spc="0" u="none" cap="none">
                <a:solidFill>
                  <a:srgbClr val="1B2438">
                    <a:alpha val="100000"/>
                  </a:srgbClr>
                </a:solidFill>
                <a:latin typeface="Calibri"/>
              </a:rPr>
              <a:t><![CDATA[método]]></a:t>
            </a:r>
            <a:r>
              <a:rPr lang="en-US" strike="noStrike" sz="2100" spc="0" u="none" cap="none">
                <a:solidFill>
                  <a:srgbClr val="1B2438">
                    <a:alpha val="100000"/>
                  </a:srgbClr>
                </a:solidFill>
                <a:latin typeface="Calibri"/>
              </a:rPr>
              <a:t><![CDATA[ para tomar decisiones de seguridad en el mostrador, en el almacén y en la entrega a domicili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seguridad se prepara antes de que ocurr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9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étodo tiene cuatro planos, y consiste en no confundirlos:]]></a:t>
            </a:r>
          </a:p>
        </p:txBody>
      </p:sp>
      <p:sp>
        <p:nvSpPr>
          <p:cNvPr id="8" name=""/>
          <p:cNvSpPr txBox="1"/>
          <p:nvPr/>
        </p:nvSpPr>
        <p:spPr>
          <a:xfrm>
            <a:off x="514350" y="16287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6287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echo verificado.]]></a:t>
            </a:r>
            <a:r>
              <a:rPr lang="en-US" strike="noStrike" sz="2100" spc="0" u="none" cap="none">
                <a:solidFill>
                  <a:srgbClr val="1B2438">
                    <a:alpha val="100000"/>
                  </a:srgbClr>
                </a:solidFill>
                <a:latin typeface="Calibri"/>
              </a:rPr>
              <a:t><![CDATA[ Consta en la norma, en la etiqueta o en la ficha del producto. Se cita la fuente.]]></a:t>
            </a:r>
          </a:p>
        </p:txBody>
      </p:sp>
      <p:sp>
        <p:nvSpPr>
          <p:cNvPr id="10" name=""/>
          <p:cNvSpPr txBox="1"/>
          <p:nvPr/>
        </p:nvSpPr>
        <p:spPr>
          <a:xfrm>
            <a:off x="514350" y="23336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3336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Buena práctica de sector.]]></a:t>
            </a:r>
            <a:r>
              <a:rPr lang="en-US" strike="noStrike" sz="2100" spc="0" u="none" cap="none">
                <a:solidFill>
                  <a:srgbClr val="1B2438">
                    <a:alpha val="100000"/>
                  </a:srgbClr>
                </a:solidFill>
                <a:latin typeface="Calibri"/>
              </a:rPr>
              <a:t><![CDATA[ Es la forma en que se trabaja en el sector: razonada, útil y casi siempre la mejor, pero no es por sí sola una obligación legal ni una política de la empres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seguridad se prepara antes de que ocurr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95]]></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cisión interna pendiente.]]></a:t>
            </a:r>
            <a:r>
              <a:rPr lang="en-US" strike="noStrike" sz="2100" spc="0" u="none" cap="none">
                <a:solidFill>
                  <a:srgbClr val="1B2438">
                    <a:alpha val="100000"/>
                  </a:srgbClr>
                </a:solidFill>
                <a:latin typeface="Calibri"/>
              </a:rPr>
              <a:t><![CDATA[ Todo lo que depende del procedimiento de la empresa: quién dispensa qué, dónde está el kit de derrames, qué EPI hay en cada punto, a quién se avisa tras un accidente. Aquí aparece marcado como pendiente y no se inventa.]]></a:t>
            </a:r>
          </a:p>
        </p:txBody>
      </p:sp>
      <p:sp>
        <p:nvSpPr>
          <p:cNvPr id="9" name=""/>
          <p:cNvSpPr txBox="1"/>
          <p:nvPr/>
        </p:nvSpPr>
        <p:spPr>
          <a:xfrm>
            <a:off x="514350" y="29146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146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so didáctico ficticio.]]></a:t>
            </a:r>
            <a:r>
              <a:rPr lang="en-US" strike="noStrike" sz="2100" spc="0" u="none" cap="none">
                <a:solidFill>
                  <a:srgbClr val="1B2438">
                    <a:alpha val="100000"/>
                  </a:srgbClr>
                </a:solidFill>
                <a:latin typeface="Calibri"/>
              </a:rPr>
              <a:t><![CDATA[ La tienda del centro, sus cifras y sus nombres son un supuesto para practicar. No son datos de la empres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seguridad se prepara antes de que ocurr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9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egla ordena todo lo demás: ]]></a:t>
            </a:r>
            <a:r>
              <a:rPr lang="en-US" b="1" strike="noStrike" sz="2100" spc="0" u="none" cap="none">
                <a:solidFill>
                  <a:srgbClr val="1B2438">
                    <a:alpha val="100000"/>
                  </a:srgbClr>
                </a:solidFill>
                <a:latin typeface="Calibri"/>
              </a:rPr>
              <a:t><![CDATA[lo que no se puede comprobar no se afirma]]></a:t>
            </a:r>
            <a:r>
              <a:rPr lang="en-US" strike="noStrike" sz="2100" spc="0" u="none" cap="none">
                <a:solidFill>
                  <a:srgbClr val="1B2438">
                    <a:alpha val="100000"/>
                  </a:srgbClr>
                </a:solidFill>
                <a:latin typeface="Calibri"/>
              </a:rPr>
              <a:t><![CDATA[. Cuando no sepas si dos productos son compatibles, no lo digas de memoria: mira la ficha. Cuando no sepas a quién hay que avisar tras un accidente, no improvises: pregunta antes de que ocurra, no despué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seguridad se prepara antes de que ocurra]]></a:t>
            </a:r>
          </a:p>
        </p:txBody>
      </p:sp>
      <p:pic>
        <p:nvPicPr>
          <p:cNvPr id="3" name="" descr="Cuatro tarjetas con los planos de esta lección: hecho verificado, buena práctica de sector, decisión interna pendiente y caso didáctico ficticio.">
            <a:hlinkClick r:id="rId3" tooltip="Cuatro tarjetas con los planos de esta lección: hecho verificado, buena práctica de sector, decisión interna pendiente y caso didáctico ficticio."/>
          </p:cNvPr>
          <p:cNvPicPr>
            <a:picLocks noChangeAspect="1"/>
          </p:cNvPicPr>
          <p:nvPr>
            <p:ph type="pic" idx="1"/>
          </p:nvPr>
        </p:nvPicPr>
        <p:blipFill>
          <a:blip r:embed="rId2"/>
          <a:stretch>
            <a:fillRect/>
          </a:stretch>
        </p:blipFill>
        <p:spPr>
          <a:xfrm>
            <a:off x="1209675" y="1257300"/>
            <a:ext cx="6724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dato de la lección está en uno de estos cuatro planos. El que no se puede comprobar, no se afirm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eguridad-y-prevencion-de-riesgos-en-la-tienda"/>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seguridad se prepara antes de que ocur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95]]></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sta comprobación no acredita]]></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y su comprobación final acreditan que conoces el método: qué mirar, en qué orden y con qué criterio. NO acreditan que puedas manipular un producto, una máquina o una situación de emergencia con seguridad. Esa competencia se adquiere con formación práctica y se verifica en el puesto, con supervisión. Aprobar el test no es un permiso para trabajar solo con disolventes ni para dar por buena una decisión que no se ha comproba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La seguridad se prepara antes de que ocurr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mpañero dice: «En el almacén no se puede guardar disolvente junto a pinturas al agua, porque no son compatibles». ¿Qué le falta a esa frase para que sea una decisión y no una costumbre?]]></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petirla cada vez que alguien pregunte, para que no se olvide con el tiempo.]]></a:t>
            </a:r>
          </a:p>
        </p:txBody>
      </p:sp>
      <p:sp>
        <p:nvSpPr>
          <p:cNvPr id="10" name=""/>
          <p:cNvSpPr txBox="1"/>
          <p:nvPr/>
        </p:nvSpPr>
        <p:spPr>
          <a:xfrm>
            <a:off x="666750" y="36766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probar en la ficha de datos de seguridad de cada producto la compatibilidad y el almacenamiento, y dejar el criterio escrito y al dí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95]]></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mbiar el color de la etiqueta del envase para que la diferencia se note de un vistazo.]]></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eguntar al cliente si lo compra él, porque el que compra es quien decide cómo se guard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tres familias de riesgo y el primer control de cada un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9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tienda de pinturas hay tres familias de riesgo, y cada una se reconoce por un indicio distinto. Confundirlas cuesta tiempo, y el tiempo, en un accidente, es justo lo que falta.]]></a:t>
            </a:r>
          </a:p>
        </p:txBody>
      </p:sp>
      <p:sp>
        <p:nvSpPr>
          <p:cNvPr id="8" name=""/>
          <p:cNvSpPr txBox="1"/>
          <p:nvPr/>
        </p:nvSpPr>
        <p:spPr>
          <a:xfrm>
            <a:off x="514350" y="22860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iesgo químico: viene del producto.]]></a:t>
            </a:r>
          </a:p>
        </p:txBody>
      </p:sp>
      <p:sp>
        <p:nvSpPr>
          <p:cNvPr id="9" name=""/>
          <p:cNvSpPr txBox="1"/>
          <p:nvPr/>
        </p:nvSpPr>
        <p:spPr>
          <a:xfrm>
            <a:off x="514350" y="268605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8605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nhalación de vapores.]]></a:t>
            </a:r>
            <a:r>
              <a:rPr lang="en-US" strike="noStrike" sz="2100" spc="0" u="none" cap="none">
                <a:solidFill>
                  <a:srgbClr val="1B2438">
                    <a:alpha val="100000"/>
                  </a:srgbClr>
                </a:solidFill>
                <a:latin typeface="Calibri"/>
              </a:rPr>
              <a:t><![CDATA[ Disolventes, pinturas con disolvente y aerosoles. La señal es el olor fuerte, el mareo y la irritación de garganta y ojos. El primer control es cortar la exposición: ventilar y apartar de la zona a quien está expuesto. Después, la fich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tres familias de riesgo y el primer control de cada un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95]]></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tacto con la piel.]]></a:t>
            </a:r>
            <a:r>
              <a:rPr lang="en-US" strike="noStrike" sz="2100" spc="0" u="none" cap="none">
                <a:solidFill>
                  <a:srgbClr val="1B2438">
                    <a:alpha val="100000"/>
                  </a:srgbClr>
                </a:solidFill>
                <a:latin typeface="Calibri"/>
              </a:rPr>
              <a:t><![CDATA[ Pinturas y disolventes. La señal es el ardor, el enrojecimiento y la piel seca o irritada. El primer control es quitar la ropa contaminada y lavar con agua y jabón. Nunca con disolvente: el disolvente limpia la mancha y agrava la quemadura.]]></a:t>
            </a:r>
          </a:p>
        </p:txBody>
      </p:sp>
      <p:sp>
        <p:nvSpPr>
          <p:cNvPr id="9" name=""/>
          <p:cNvSpPr txBox="1"/>
          <p:nvPr/>
        </p:nvSpPr>
        <p:spPr>
          <a:xfrm>
            <a:off x="514350" y="291465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1465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alpicaduras en los ojos.]]></a:t>
            </a:r>
            <a:r>
              <a:rPr lang="en-US" strike="noStrike" sz="2100" spc="0" u="none" cap="none">
                <a:solidFill>
                  <a:srgbClr val="1B2438">
                    <a:alpha val="100000"/>
                  </a:srgbClr>
                </a:solidFill>
                <a:latin typeface="Calibri"/>
              </a:rPr>
              <a:t><![CDATA[ Al mezclar o al abrir botes. La señal es el lagrimeo y el dolor. El primer control es lavar con agua abundante durante quince minutos, con los párpados abiertos y sin frotar, y llevar la ficha del producto al médico.]]></a:t>
            </a:r>
          </a:p>
        </p:txBody>
      </p:sp>
      <p:sp>
        <p:nvSpPr>
          <p:cNvPr id="11" name=""/>
          <p:cNvSpPr txBox="1"/>
          <p:nvPr/>
        </p:nvSpPr>
        <p:spPr>
          <a:xfrm>
            <a:off x="514350" y="42767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iesgo físico: viene del sitio y del movimient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tres familias de riesgo y el primer control de cada un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9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ídas.]]></a:t>
            </a:r>
            <a:r>
              <a:rPr lang="en-US" strike="noStrike" sz="2100" spc="0" u="none" cap="none">
                <a:solidFill>
                  <a:srgbClr val="1B2438">
                    <a:alpha val="100000"/>
                  </a:srgbClr>
                </a:solidFill>
                <a:latin typeface="Calibri"/>
              </a:rPr>
              <a:t><![CDATA[ El suelo mojado después de un derrame, las escaleras para llegar a las estanterías altas, los cables sueltos y las cajas dejadas en el pasillo.]]></a:t>
            </a:r>
          </a:p>
        </p:txBody>
      </p:sp>
      <p:sp>
        <p:nvSpPr>
          <p:cNvPr id="9" name=""/>
          <p:cNvSpPr txBox="1"/>
          <p:nvPr/>
        </p:nvSpPr>
        <p:spPr>
          <a:xfrm>
            <a:off x="514350" y="22574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Golpes.]]></a:t>
            </a:r>
            <a:r>
              <a:rPr lang="en-US" strike="noStrike" sz="2100" spc="0" u="none" cap="none">
                <a:solidFill>
                  <a:srgbClr val="1B2438">
                    <a:alpha val="100000"/>
                  </a:srgbClr>
                </a:solidFill>
                <a:latin typeface="Calibri"/>
              </a:rPr>
              <a:t><![CDATA[ Botes que caen de una estantería alta, carretillas que circulan con prisa, puertas de armario abiertas.]]></a:t>
            </a:r>
          </a:p>
        </p:txBody>
      </p:sp>
      <p:sp>
        <p:nvSpPr>
          <p:cNvPr id="11" name=""/>
          <p:cNvSpPr txBox="1"/>
          <p:nvPr/>
        </p:nvSpPr>
        <p:spPr>
          <a:xfrm>
            <a:off x="514350" y="29622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9622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obreesfuerzos.]]></a:t>
            </a:r>
            <a:r>
              <a:rPr lang="en-US" strike="noStrike" sz="2100" spc="0" u="none" cap="none">
                <a:solidFill>
                  <a:srgbClr val="1B2438">
                    <a:alpha val="100000"/>
                  </a:srgbClr>
                </a:solidFill>
                <a:latin typeface="Calibri"/>
              </a:rPr>
              <a:t><![CDATA[ Cargar botes de veinte litros, que pesan del orden de veinticinco a treinta kilos; adoptar una postura torcida al levantarlos; repetir el mismo movimiento cientos de vec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tres familias de riesgo y el primer control de cada un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9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iesgo ergonómico: se acumula despacio y se nota tarde.]]></a:t>
            </a:r>
            <a:r>
              <a:rPr lang="en-US" strike="noStrike" sz="2100" spc="0" u="none" cap="none">
                <a:solidFill>
                  <a:srgbClr val="1B2438">
                    <a:alpha val="100000"/>
                  </a:srgbClr>
                </a:solidFill>
                <a:latin typeface="Calibri"/>
              </a:rPr>
              <a:t><![CDATA[ Estar mucho tiempo de pie, repetir movimientos al preparar pedidos, trabajar con una iluminación insuficiente o a una altura que obliga a encogerse.]]></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 aviso: el mismo producto puede dar las tres familias. Un bote de veinte litros de disolvente es riesgo químico por los vapores, riesgo físico por el peso y riesgo ergonómico por la repetición. Por eso el trabajo no se resuelve con una sola medid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tres familias de riesgo y el primer control de cada u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9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familias de riesgo, la señal que las delata y el primer control. El orden importa: primero se corta la exposició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95]]></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1524000"/>
                <a:gridCol w="2000250"/>
                <a:gridCol w="2190750"/>
                <a:gridCol w="24003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amil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a provo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que la dela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imer contro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ím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pores, contacto y salpicaduras de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lor fuerte, irritación de garganta y ojos, manchas en la ro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tar la exposición: ventilar, apartar a quien está expuesto y mirar la 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ís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ídas, golpes y sobreesfuerz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elo mojado, bote a media altura, caja demasiado pes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rdenar el sitio y la carga: señalizar, agachar el peso y reparti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95]]></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1524000"/>
                <a:gridCol w="2000250"/>
                <a:gridCol w="2190750"/>
                <a:gridCol w="24003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amil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a provo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que la dela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imer contro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rgonóm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stura, repetición e ilumin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lestia al final de la jornada, luz que cansa, altura incómo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justar altura, ritmo y luz antes de que la molestia aparez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ismo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bote de veinte litros de disolv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lor, peso y un movimiento repetido cientos de vec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sola medida no basta: química, forma y ergonomía a la v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Las tres familias de riesgo y el primer control de cada un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 abrir un bote de disolvente en el mostrador, el cliente estornuda, nota un sabor extraño en la garganta y el olor se nota en el pasillo. ¿Qué se está viendo y cuál es el primer control?]]></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iesgo ergonómico: el bote pesa y hay que pedir ayuda antes de moverlo.]]></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iesgo físico: el bote está a media altura y hay que bajarlo antes de abrirl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95]]></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iesgo químico por inhalación de vapores: ventilar, apartar al cliente de la zona y consultar la ficha del producto.]]></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iesgo de incendio: hay que localizar el extintor antes de seguir con la vent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ficha de datos de seguridad: el documento que se consulta antes de usar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9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t>
            </a:r>
            <a:r>
              <a:rPr lang="en-US" b="1" strike="noStrike" sz="2100" spc="0" u="none" cap="none">
                <a:solidFill>
                  <a:srgbClr val="1B2438">
                    <a:alpha val="100000"/>
                  </a:srgbClr>
                </a:solidFill>
                <a:latin typeface="Calibri"/>
              </a:rPr>
              <a:t><![CDATA[ficha de datos de seguridad]]></a:t>
            </a:r>
            <a:r>
              <a:rPr lang="en-US" strike="noStrike" sz="2100" spc="0" u="none" cap="none">
                <a:solidFill>
                  <a:srgbClr val="1B2438">
                    <a:alpha val="100000"/>
                  </a:srgbClr>
                </a:solidFill>
                <a:latin typeface="Calibri"/>
              </a:rPr>
              <a:t><![CDATA[ (FDS, en inglés SDS) es el documento que describe un producto: qué contiene, qué peligro tiene, cómo se maneja, qué se hace si se derrama o entra en contacto con alguien. No es un folleto comercial ni una carta de amor al producto: es el documento que permite trabajar con él sin improvis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ficha de datos de seguridad: el documento que se consulta antes de usar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9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r qué se consulta antes de usar.]]></a:t>
            </a:r>
            <a:r>
              <a:rPr lang="en-US" strike="noStrike" sz="2100" spc="0" u="none" cap="none">
                <a:solidFill>
                  <a:srgbClr val="1B2438">
                    <a:alpha val="100000"/>
                  </a:srgbClr>
                </a:solidFill>
                <a:latin typeface="Calibri"/>
              </a:rPr>
              <a:t><![CDATA[ Porque la etiqueta dice una parte y la ficha explica el resto. La etiqueta dice el peligro principal; la ficha da la composición relevante, los límites de exposición, las incompatibilidades con otros productos, el comportamiento en caso de incendio, las medidas ante un derrame, la protección individual que hace falta, la gestión del envase y la información de transporte. Consultarla antes es lo que separa una decisión de una costumb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ficha de datos de seguridad: el documento que se consulta antes de usar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9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información da.]]></a:t>
            </a:r>
            <a:r>
              <a:rPr lang="en-US" strike="noStrike" sz="2100" spc="0" u="none" cap="none">
                <a:solidFill>
                  <a:srgbClr val="1B2438">
                    <a:alpha val="100000"/>
                  </a:srgbClr>
                </a:solidFill>
                <a:latin typeface="Calibri"/>
              </a:rPr>
              <a:t><![CDATA[ Su estructura es fija, con dieciséis apartados, y en la tienda se miran siempre los mismos. No hace falta leerlos todos: hace falta saber en cuál está la respuesta.]]></a:t>
            </a:r>
          </a:p>
        </p:txBody>
      </p:sp>
      <p:sp>
        <p:nvSpPr>
          <p:cNvPr id="8" name=""/>
          <p:cNvSpPr txBox="1"/>
          <p:nvPr/>
        </p:nvSpPr>
        <p:spPr>
          <a:xfrm>
            <a:off x="514350" y="22860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 quién se pregunta.]]></a:t>
            </a:r>
            <a:r>
              <a:rPr lang="en-US" strike="noStrike" sz="2100" spc="0" u="none" cap="none">
                <a:solidFill>
                  <a:srgbClr val="1B2438">
                    <a:alpha val="100000"/>
                  </a:srgbClr>
                </a:solidFill>
                <a:latin typeface="Calibri"/>
              </a:rPr>
              <a:t><![CDATA[ Si la ficha no está, o está de otra versión, o no responde a lo que hay que decidir, la pregunta va al fabricante o al proveedor: el teléfono de emergencia del apartado 1 o el contacto técnico del proveedor. Preguntar está bien; actuar de memoria, no. Y lo que no se puede confirmar con el fabricante se escribe «no consta» y queda como pendiente, no se resuelve en el mostrado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ficha de datos de seguridad: el documento que se consulta antes de usar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9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ónde están y cómo se actualizan.]]></a:t>
            </a:r>
            <a:r>
              <a:rPr lang="en-US" strike="noStrike" sz="2100" spc="0" u="none" cap="none">
                <a:solidFill>
                  <a:srgbClr val="1B2438">
                    <a:alpha val="100000"/>
                  </a:srgbClr>
                </a:solidFill>
                <a:latin typeface="Calibri"/>
              </a:rPr>
              <a:t><![CDATA[ Cada producto tiene su ficha vigente, asociada a su envase. Eso no lo da la norma: es un procedimiento de la empresa, y dónde se guardan, cada cuánto se revisan y quién las actualiza están pendientes de confirmar. Lo que sí es norma es que la ficha que acompaña al producto sea la vigente, y por eso hay que retirar la anterior cuando el fabricante publica una nuev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ficha de datos de seguridad: el documento que se consulta antes de usar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9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etalle que se olvida: la ficha es un documento vivo. Si el fabricante cambia la fórmula, el envase o la composición, cambia la ficha. Una copia impresa de hace tres años describe un producto que ya no exis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ficha de datos de seguridad: el documento que se consulta antes de usar]]></a:t>
            </a:r>
          </a:p>
        </p:txBody>
      </p:sp>
      <p:pic>
        <p:nvPicPr>
          <p:cNvPr id="3" name="" descr="Matriz con seis grupos de apartados de la ficha de datos de seguridad: identificación, peligros, incendios y derrames, manipulación y almacenamiento, protección y residuo, y transporte.">
            <a:hlinkClick r:id="rId3" tooltip="Matriz con seis grupos de apartados de la ficha de datos de seguridad: identificación, peligros, incendios y derrames, manipulación y almacenamiento, protección y residuo, y transporte."/>
          </p:cNvPr>
          <p:cNvPicPr>
            <a:picLocks noChangeAspect="1"/>
          </p:cNvPicPr>
          <p:nvPr>
            <p:ph type="pic" idx="1"/>
          </p:nvPr>
        </p:nvPicPr>
        <p:blipFill>
          <a:blip r:embed="rId2"/>
          <a:stretch>
            <a:fillRect/>
          </a:stretch>
        </p:blipFill>
        <p:spPr>
          <a:xfrm>
            <a:off x="2790825" y="1257300"/>
            <a:ext cx="35528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o hay que leer dieciséis apartados: hay que saber en cuál está la respuesta que necesit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eguridad-y-prevencion-de-riesgos-en-la-tienda"/>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9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La ficha de datos de seguridad: el documento que se consulta antes de usar · Los ocho apartados que se miran en la tienda · Paso 1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artado 1: qué producto es, quién lo fabrica y a quién se llama en una emergenci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9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La ficha de datos de seguridad: el documento que se consulta antes de usar · Los ocho apartados que se miran en la tienda · Paso 2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artado 2: los peligros, con los pictogramas y las indicaciones de peligr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9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La ficha de datos de seguridad: el documento que se consulta antes de usar · Los ocho apartados que se miran en la tienda · Paso 3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7908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artado 4: primeros auxilios según la vía de exposició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9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La ficha de datos de seguridad: el documento que se consulta antes de usar · Los ocho apartados que se miran en la tienda · Paso 4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7908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artado 5: qué extintor sirve y cuál está contraindicad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9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La ficha de datos de seguridad: el documento que se consulta antes de usar · Los ocho apartados que se miran en la tienda · Paso 5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7908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artado 6: qué hacer si se derrama y cómo se recoge el materia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9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La ficha de datos de seguridad: el documento que se consulta antes de usar · Los ocho apartados que se miran en la tienda · Paso 6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artado 7: manipulación, almacenamiento y productos con los que no se mezcl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9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La ficha de datos de seguridad: el documento que se consulta antes de usar · Los ocho apartados que se miran en la tienda · Paso 7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7]]></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artado 8: qué protección individual hace falta y con qué límite de exposi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9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La ficha de datos de seguridad: el documento que se consulta antes de usar · Los ocho apartados que se miran en la tienda · Paso 8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8]]></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artado 13: cómo se elimina el envase; apartado 14: cómo se transport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95]]></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La ficha de datos de seguridad: el documento que se consulta antes de usar]]></a:t>
            </a:r>
          </a:p>
        </p:txBody>
      </p:sp>
      <p:sp>
        <p:nvSpPr>
          <p:cNvPr id="8" name=""/>
          <p:cNvSpPr txBox="1"/>
          <p:nvPr/>
        </p:nvSpPr>
        <p:spPr>
          <a:xfrm>
            <a:off x="514350" y="1800225"/>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icha de datos de seguridad se consulta ___ de usar el producto, y no solo cuando ha pasado algo. Es el documento que dice qué peligro tiene, cómo se ___ y qué se hace si se derrama. Si la ficha no está disponible o no responde a lo que hay que decidir, se pregunta al ___ o al proveedor, y lo que no se puede confirmar queda como ___, no se resuelve de memoria en el mostrado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etiqueta CLP: lo que dice el envase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9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t>
            </a:r>
            <a:r>
              <a:rPr lang="en-US" b="1" strike="noStrike" sz="2100" spc="0" u="none" cap="none">
                <a:solidFill>
                  <a:srgbClr val="1B2438">
                    <a:alpha val="100000"/>
                  </a:srgbClr>
                </a:solidFill>
                <a:latin typeface="Calibri"/>
              </a:rPr>
              <a:t><![CDATA[Reglamento (CE) n.º 1272/2008]]></a:t>
            </a:r>
            <a:r>
              <a:rPr lang="en-US" strike="noStrike" sz="2100" spc="0" u="none" cap="none">
                <a:solidFill>
                  <a:srgbClr val="1B2438">
                    <a:alpha val="100000"/>
                  </a:srgbClr>
                </a:solidFill>
                <a:latin typeface="Calibri"/>
              </a:rPr>
              <a:t><![CDATA[, conocido como CLP, fija cómo se clasifican, etiquetan y envasan las sustancias y mezclas peligrosas. La etiqueta es lo que va pegada al envase, y tiene un lenguaje normalizado que se lee igual en toda Europa.]]></a:t>
            </a:r>
          </a:p>
        </p:txBody>
      </p:sp>
      <p:sp>
        <p:nvSpPr>
          <p:cNvPr id="8" name=""/>
          <p:cNvSpPr txBox="1"/>
          <p:nvPr/>
        </p:nvSpPr>
        <p:spPr>
          <a:xfrm>
            <a:off x="514350" y="26098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s elementos de la etiqueta.]]></a:t>
            </a:r>
          </a:p>
        </p:txBody>
      </p:sp>
      <p:sp>
        <p:nvSpPr>
          <p:cNvPr id="9" name=""/>
          <p:cNvSpPr txBox="1"/>
          <p:nvPr/>
        </p:nvSpPr>
        <p:spPr>
          <a:xfrm>
            <a:off x="514350" y="30194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30194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ictogramas.]]></a:t>
            </a:r>
            <a:r>
              <a:rPr lang="en-US" strike="noStrike" sz="2100" spc="0" u="none" cap="none">
                <a:solidFill>
                  <a:srgbClr val="1B2438">
                    <a:alpha val="100000"/>
                  </a:srgbClr>
                </a:solidFill>
                <a:latin typeface="Calibri"/>
              </a:rPr>
              <a:t><![CDATA[ Cuadrados con un símbolo negro sobre fondo rojo. Avisan del tipo de peligro, no de su gravedad: un pictograma de llama o de corrosión indica que hay que preguntar, aunque el producto se venda como «de bajo riesg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etiqueta CLP: lo que dice el envase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9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ndicaciones de peligro.]]></a:t>
            </a:r>
            <a:r>
              <a:rPr lang="en-US" strike="noStrike" sz="2100" spc="0" u="none" cap="none">
                <a:solidFill>
                  <a:srgbClr val="1B2438">
                    <a:alpha val="100000"/>
                  </a:srgbClr>
                </a:solidFill>
                <a:latin typeface="Calibri"/>
              </a:rPr>
              <a:t><![CDATA[ Son frases con redacción normalizada que empiezan por H y describen la naturaleza del peligro: «extremadamente inflamable», «tóxico en caso de ingestión», «corrosivo para la piel».]]></a:t>
            </a:r>
          </a:p>
        </p:txBody>
      </p:sp>
      <p:sp>
        <p:nvSpPr>
          <p:cNvPr id="9" name=""/>
          <p:cNvSpPr txBox="1"/>
          <p:nvPr/>
        </p:nvSpPr>
        <p:spPr>
          <a:xfrm>
            <a:off x="514350" y="258127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58127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sejos de prudencia.]]></a:t>
            </a:r>
            <a:r>
              <a:rPr lang="en-US" strike="noStrike" sz="2100" spc="0" u="none" cap="none">
                <a:solidFill>
                  <a:srgbClr val="1B2438">
                    <a:alpha val="100000"/>
                  </a:srgbClr>
                </a:solidFill>
                <a:latin typeface="Calibri"/>
              </a:rPr>
              <a:t><![CDATA[ También con redacción normalizada, empiezan por P, e indican cómo se previene o cómo se actúa ante el peligro: «mantener fuera del alcance de los niños», «usar guantes de protección», «eliminar el contenido/el recipiente como residuo peligro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etiqueta CLP: lo que dice el envase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9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dentificación del proveedor y datos de contacto de emergencia.]]></a:t>
            </a:r>
            <a:r>
              <a:rPr lang="en-US" strike="noStrike" sz="2100" spc="0" u="none" cap="none">
                <a:solidFill>
                  <a:srgbClr val="1B2438">
                    <a:alpha val="100000"/>
                  </a:srgbClr>
                </a:solidFill>
                <a:latin typeface="Calibri"/>
              </a:rPr>
              <a:t><![CDATA[ En la etiqueta hay que poder leer quién es el responsable del producto y a quién se llama durante un incidente.]]></a:t>
            </a:r>
          </a:p>
        </p:txBody>
      </p:sp>
      <p:sp>
        <p:nvSpPr>
          <p:cNvPr id="9" name=""/>
          <p:cNvSpPr txBox="1"/>
          <p:nvPr/>
        </p:nvSpPr>
        <p:spPr>
          <a:xfrm>
            <a:off x="514350" y="2581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581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ntidad nominal.]]></a:t>
            </a:r>
            <a:r>
              <a:rPr lang="en-US" strike="noStrike" sz="2100" spc="0" u="none" cap="none">
                <a:solidFill>
                  <a:srgbClr val="1B2438">
                    <a:alpha val="100000"/>
                  </a:srgbClr>
                </a:solidFill>
                <a:latin typeface="Calibri"/>
              </a:rPr>
              <a:t><![CDATA[ La cantidad de producto del envase, que condiciona cómo se etiquet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etiqueta CLP: lo que dice el envase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9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la etiqueta no es.]]></a:t>
            </a:r>
            <a:r>
              <a:rPr lang="en-US" strike="noStrike" sz="2100" spc="0" u="none" cap="none">
                <a:solidFill>
                  <a:srgbClr val="1B2438">
                    <a:alpha val="100000"/>
                  </a:srgbClr>
                </a:solidFill>
                <a:latin typeface="Calibri"/>
              </a:rPr>
              <a:t><![CDATA[ No es la ficha: es un resumen. Para saber cómo se maneja el producto, cómo se almacena, qué se hace en caso de derrame o qué se hace con el envase hay que abrir la ficha. Y hay reglas simplificadas de etiquetado para envolventes muy pequeños que se venden al consumidor final; cuáles se aplican y con qué condiciones hay que confirmarlas en la normativa vigente, en lugar de suponerl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etiqueta CLP: lo que dice el envase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9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error de fondo.]]></a:t>
            </a:r>
            <a:r>
              <a:rPr lang="en-US" strike="noStrike" sz="2100" spc="0" u="none" cap="none">
                <a:solidFill>
                  <a:srgbClr val="1B2438">
                    <a:alpha val="100000"/>
                  </a:srgbClr>
                </a:solidFill>
                <a:latin typeface="Calibri"/>
              </a:rPr>
              <a:t><![CDATA[ Confundir el pictograma con el grado de peligro, o leer la etiqueta como si fuera una garantía de que el producto es inocuo. La etiqueta clasifica: informa de lo que el producto puede hacer. El resto, en la fich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etiqueta CLP: lo que dice el env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9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lementos de la etiqueta CLP y para qué sirve cada uno en la tienda. La ficha sigue siendo el documento que explica el trabaj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95]]></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000250"/>
                <a:gridCol w="2000250"/>
                <a:gridCol w="2038350"/>
                <a:gridCol w="20764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lemento de la etique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de lo que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 en la tien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ctogra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mbolo normalizado sobre fondo ro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ama, corrosión, exclamación, medio amb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isar del tipo de peligro en un vistazo, sin leer 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dicación de pelig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se normalizada que empieza por H]]></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tremadamente inflamable», «nocivo en caso de ingest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ber de qué peligro se trata, para decidir medidas y EP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95]]></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000250"/>
                <a:gridCol w="2000250"/>
                <a:gridCol w="2038350"/>
                <a:gridCol w="20764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lemento de la etique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de lo que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 en la tien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ejo de pru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se normalizada que empieza por P]]></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tener alejado del calor», «usar guantes de prot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ber qué hacer antes de empezar, y no depender de la memo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veedor y emergenc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dentificación y teléfono de cont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del responsable y teléfono de emerg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der pedir ayuda con el producto concreto durante el incid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95]]></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2000250"/>
                <a:gridCol w="2038350"/>
                <a:gridCol w="20764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lemento de la etique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de lo que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 en la tien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tidad nom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tidad de producto del env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lumen o masa neta del env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ber con qué cantidad se está trabajando y qué etiqueta correspo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La etiqueta CLP: lo que dice el envas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elemento de la etiqueta CLP con lo que realmente te dic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ictograma]]></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Indicación de peligro]]></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sejo de prudenci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Identificación del proveedor y emergencias]]></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antidad nominal]]></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scribe la naturaleza del peligro con la redacción normalizada del Reglamento]]></a:t>
            </a:r>
          </a:p>
        </p:txBody>
      </p:sp>
      <p:sp>
        <p:nvSpPr>
          <p:cNvPr id="9" name=""/>
          <p:cNvSpPr txBox="1"/>
          <p:nvPr/>
        </p:nvSpPr>
        <p:spPr>
          <a:xfrm>
            <a:off x="628650" y="21621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Indica cómo se previene el peligro o cómo se actúa cuando aparece]]></a:t>
            </a:r>
          </a:p>
        </p:txBody>
      </p:sp>
      <p:sp>
        <p:nvSpPr>
          <p:cNvPr id="10" name=""/>
          <p:cNvSpPr txBox="1"/>
          <p:nvPr/>
        </p:nvSpPr>
        <p:spPr>
          <a:xfrm>
            <a:off x="628650" y="28289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rmite pedir ayuda técnica sobre el producto concreto durante el incidente]]></a:t>
            </a:r>
          </a:p>
        </p:txBody>
      </p:sp>
      <p:sp>
        <p:nvSpPr>
          <p:cNvPr id="11" name=""/>
          <p:cNvSpPr txBox="1"/>
          <p:nvPr/>
        </p:nvSpPr>
        <p:spPr>
          <a:xfrm>
            <a:off x="628650" y="3495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clara la cantidad de producto del envase, que condiciona el etiquetad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9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visa del tipo de peligro con un símbolo normalizado, sin decir si el peligro es grav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tiqueta y ficha: dos documentos para el mismo produc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9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ismo producto lleva dos documentos distintos y ninguno sustituye al otro. La ]]></a:t>
            </a:r>
            <a:r>
              <a:rPr lang="en-US" b="1" strike="noStrike" sz="2100" spc="0" u="none" cap="none">
                <a:solidFill>
                  <a:srgbClr val="1B2438">
                    <a:alpha val="100000"/>
                  </a:srgbClr>
                </a:solidFill>
                <a:latin typeface="Calibri"/>
              </a:rPr>
              <a:t><![CDATA[etiqueta]]></a:t>
            </a:r>
            <a:r>
              <a:rPr lang="en-US" strike="noStrike" sz="2100" spc="0" u="none" cap="none">
                <a:solidFill>
                  <a:srgbClr val="1B2438">
                    <a:alpha val="100000"/>
                  </a:srgbClr>
                </a:solidFill>
                <a:latin typeface="Calibri"/>
              </a:rPr>
              <a:t><![CDATA[ va pegada en el envase y se lee de un vistazo: dice qué peligro tiene el producto y qué precauciones hay que tomar. La ]]></a:t>
            </a:r>
            <a:r>
              <a:rPr lang="en-US" b="1" strike="noStrike" sz="2100" spc="0" u="none" cap="none">
                <a:solidFill>
                  <a:srgbClr val="1B2438">
                    <a:alpha val="100000"/>
                  </a:srgbClr>
                </a:solidFill>
                <a:latin typeface="Calibri"/>
              </a:rPr>
              <a:t><![CDATA[ficha de datos de seguridad]]></a:t>
            </a:r>
            <a:r>
              <a:rPr lang="en-US" strike="noStrike" sz="2100" spc="0" u="none" cap="none">
                <a:solidFill>
                  <a:srgbClr val="1B2438">
                    <a:alpha val="100000"/>
                  </a:srgbClr>
                </a:solidFill>
                <a:latin typeface="Calibri"/>
              </a:rPr>
              <a:t><![CDATA[ es el documento completo que acompaña al producto y explica cómo se trabaja con él: cómo se manipula, cómo se almacena, qué se hace ante un derrame o un incendio, qué protección hace falta, cómo se elimina el envase y cómo se transporta. Y hay un tercer papel, el ]]></a:t>
            </a:r>
            <a:r>
              <a:rPr lang="en-US" b="1" strike="noStrike" sz="2100" spc="0" u="none" cap="none">
                <a:solidFill>
                  <a:srgbClr val="1B2438">
                    <a:alpha val="100000"/>
                  </a:srgbClr>
                </a:solidFill>
                <a:latin typeface="Calibri"/>
              </a:rPr>
              <a:t><![CDATA[albarán]]></a:t>
            </a:r>
            <a:r>
              <a:rPr lang="en-US" strike="noStrike" sz="2100" spc="0" u="none" cap="none">
                <a:solidFill>
                  <a:srgbClr val="1B2438">
                    <a:alpha val="100000"/>
                  </a:srgbClr>
                </a:solidFill>
                <a:latin typeface="Calibri"/>
              </a:rPr>
              <a:t><![CDATA[, que no habla de peligro: dice qué producto viaja y en qué cantida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tiqueta y ficha: dos documentos para el mismo produc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9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mostrador, la etiqueta basta para saber a qué atenerse. Para decidir cómo se guarda, cómo se recoge un derrame o cómo se entrega a domicilio, hace falta la ficha. Para saber cuánto y qué viaja, hace falta el albarán. Confundir los tres es el error más común: un producto con la etiqueta correcta no está bien gestionado por eso solo, y un albarán con el peso del palé no dice cómo se maneja el product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saltar tex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Etiqueta y ficha: dos documentos para el mismo produc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s frases que describen lo que lleva la etiqueta del producto y no la ficha de datos de seguridad.]]></a:t>
            </a:r>
          </a:p>
        </p:txBody>
      </p:sp>
      <p:sp>
        <p:nvSpPr>
          <p:cNvPr id="9" name=""/>
          <p:cNvSpPr txBox="1"/>
          <p:nvPr/>
        </p:nvSpPr>
        <p:spPr>
          <a:xfrm>
            <a:off x="514350" y="23241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tiqueta de un producto peligroso lleva pictogramas de peligro, indicaciones de peligro y consejos de prudencia. Además, debe identificar al proveedor y el teléfono de emergencia, y declarar la cantidad nominal del envase. Los pictogramas son cuadrados con un símbolo negro sobre fondo rojo y avisan del tipo de peligro, no de su graveda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saltar tex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9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indicaciones de peligro son frases normalizadas que empiezan por H y describen la naturaleza del peligro. Los consejos de prudencia son frases normalizadas que empiezan por P y dicen cómo se evita el peligro o cómo se actúa ante él. La ficha de datos de seguridad es otro documento, más extenso, que acompaña al producto y explica cómo se maneja.]]></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tiqueta no sustituye a la ficha: una dice el peligro y la otra explica el trabaj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Almacenar: compatibilidad, local, cantidad y señalizac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9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lmacén no es un sitio donde meter cosas: es un lugar donde conviven productos que se estorban entre ellos. La regla que ordena el almacenamiento no es «que no se caiga», sino «que dos productos que reaccionan mal no compartan pared, y que la carga de fuego del conjunto no suba sin que nadie lo decid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Almacenar: compatibilidad, local, cantidad y señalizac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95]]></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patibilidad.]]></a:t>
            </a:r>
            <a:r>
              <a:rPr lang="en-US" strike="noStrike" sz="2100" spc="0" u="none" cap="none">
                <a:solidFill>
                  <a:srgbClr val="1B2438">
                    <a:alpha val="100000"/>
                  </a:srgbClr>
                </a:solidFill>
                <a:latin typeface="Calibri"/>
              </a:rPr>
              <a:t><![CDATA[ Los productos se separan según lo que dicen sus fichas, no según la costumbre ni según el color de la etiqueta. Un oxidante no se guarda junto a un combustible, porque juntos pueden reaccionar. Un disolvente no comparte estantería con un oxidante. Cuando una ficha declara una incompatibilidad concreta, la ficha mand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Almacenar: compatibilidad, local, cantidad y señalizac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95]]></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calización.]]></a:t>
            </a:r>
            <a:r>
              <a:rPr lang="en-US" strike="noStrike" sz="2100" spc="0" u="none" cap="none">
                <a:solidFill>
                  <a:srgbClr val="1B2438">
                    <a:alpha val="100000"/>
                  </a:srgbClr>
                </a:solidFill>
                <a:latin typeface="Calibri"/>
              </a:rPr>
              <a:t><![CDATA[ Zona ventilada y con temperatura controlada para los productos que lo pidan, fuera del alcance del público y fuera del recorrido de clientes, sin calor ni luz directa si la ficha lo desaconseja, y nunca junto a la persiana ni en el pasillo de entrada, porque ahí el producto se mueve, se golpea y se tapa.]]></a:t>
            </a:r>
          </a:p>
        </p:txBody>
      </p:sp>
      <p:sp>
        <p:nvSpPr>
          <p:cNvPr id="9" name=""/>
          <p:cNvSpPr txBox="1"/>
          <p:nvPr/>
        </p:nvSpPr>
        <p:spPr>
          <a:xfrm>
            <a:off x="514350" y="291465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1465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entilación.]]></a:t>
            </a:r>
            <a:r>
              <a:rPr lang="en-US" strike="noStrike" sz="2100" spc="0" u="none" cap="none">
                <a:solidFill>
                  <a:srgbClr val="1B2438">
                    <a:alpha val="100000"/>
                  </a:srgbClr>
                </a:solidFill>
                <a:latin typeface="Calibri"/>
              </a:rPr>
              <a:t><![CDATA[ Un almacén de productos volátiles necesita ventilación permanente, y esa ventilación no compensa un almacenamiento de más. Si el local no ventila bien, la respuesta no es abrir la puerta un rato: es no guardar ese producto en ese local.]]></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Almacenar: compatibilidad, local, cantidad y señalizac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95]]></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ntidades.]]></a:t>
            </a:r>
            <a:r>
              <a:rPr lang="en-US" strike="noStrike" sz="2100" spc="0" u="none" cap="none">
                <a:solidFill>
                  <a:srgbClr val="1B2438">
                    <a:alpha val="100000"/>
                  </a:srgbClr>
                </a:solidFill>
                <a:latin typeface="Calibri"/>
              </a:rPr>
              <a:t><![CDATA[ Lo que se guarda es una decisión: cuánto se pide, cuánto se mantiene y cuánto se ofrece. Menos cantidad en el almacén es menos riesgo y también menos capital inmovilizado. El stock máximo por familia de producto es un parámetro interno, y está pendiente de confirmar.]]></a:t>
            </a:r>
          </a:p>
        </p:txBody>
      </p:sp>
      <p:sp>
        <p:nvSpPr>
          <p:cNvPr id="9" name=""/>
          <p:cNvSpPr txBox="1"/>
          <p:nvPr/>
        </p:nvSpPr>
        <p:spPr>
          <a:xfrm>
            <a:off x="514350" y="291465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1465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ñalización.]]></a:t>
            </a:r>
            <a:r>
              <a:rPr lang="en-US" strike="noStrike" sz="2100" spc="0" u="none" cap="none">
                <a:solidFill>
                  <a:srgbClr val="1B2438">
                    <a:alpha val="100000"/>
                  </a:srgbClr>
                </a:solidFill>
                <a:latin typeface="Calibri"/>
              </a:rPr>
              <a:t><![CDATA[ El almacén se señala: qué zona es de qué, qué producto es peligroso, dónde está el kit de derrames y dónde está la salida. Una señalización que no se actualiza con el stock se convierte en decoració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Almacenar: compatibilidad, local, cantidad y señalizac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9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 de estiba.]]></a:t>
            </a:r>
            <a:r>
              <a:rPr lang="en-US" strike="noStrike" sz="2100" spc="0" u="none" cap="none">
                <a:solidFill>
                  <a:srgbClr val="1B2438">
                    <a:alpha val="100000"/>
                  </a:srgbClr>
                </a:solidFill>
                <a:latin typeface="Calibri"/>
              </a:rPr>
              <a:t><![CDATA[ Lo más pesado abajo, lo más incompatible en la base, y lo que más se usa a la altura del pecho. Un palé que bloquea la persiana no es un problema de orden: es un problema de salid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Almacenar: compatibilidad, local, cantidad y señalización]]></a:t>
            </a:r>
          </a:p>
        </p:txBody>
      </p:sp>
      <p:pic>
        <p:nvPicPr>
          <p:cNvPr id="3" name="" descr="Comparación entre un almacenamiento que acumula riesgo y uno que lo reduce, con la consecuencia de cada uno.">
            <a:hlinkClick r:id="rId3" tooltip="Comparación entre un almacenamiento que acumula riesgo y uno que lo reduce, con la consecuencia de cada uno."/>
          </p:cNvPr>
          <p:cNvPicPr>
            <a:picLocks noChangeAspect="1"/>
          </p:cNvPicPr>
          <p:nvPr>
            <p:ph type="pic" idx="1"/>
          </p:nvPr>
        </p:nvPicPr>
        <p:blipFill>
          <a:blip r:embed="rId2"/>
          <a:stretch>
            <a:fillRect/>
          </a:stretch>
        </p:blipFill>
        <p:spPr>
          <a:xfrm>
            <a:off x="1714500" y="1257300"/>
            <a:ext cx="57054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orden del almacén no es una cuestión de gusto: decide si un incendio se propaga y si se puede sali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eguridad-y-prevencion-de-riesgos-en-la-tienda"/>
              </a:rPr>
              <a:t><![CDATA[Ver imagen original en el O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Almacenar: compatibilidad, local, cantidad y señaliz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medida de almacenamiento según el problema que resuelv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atibilidad]]></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diciones del local]]></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ntidad almacenada]]></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izació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9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eparar los oxidantes de los combustibles según la ficha del producto.]]></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No dejar un bote de disolvente encima de un bote de agua oxigenada.]]></a:t>
            </a:r>
          </a:p>
        </p:txBody>
      </p:sp>
      <p:sp>
        <p:nvSpPr>
          <p:cNvPr id="9" name=""/>
          <p:cNvSpPr txBox="1"/>
          <p:nvPr/>
        </p:nvSpPr>
        <p:spPr>
          <a:xfrm>
            <a:off x="514350" y="2571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antener el almacén ventilado de forma permanente, no solo mientras se trabaja.]]></a:t>
            </a:r>
          </a:p>
        </p:txBody>
      </p:sp>
      <p:sp>
        <p:nvSpPr>
          <p:cNvPr id="10" name=""/>
          <p:cNvSpPr txBox="1"/>
          <p:nvPr/>
        </p:nvSpPr>
        <p:spPr>
          <a:xfrm>
            <a:off x="514350" y="32480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nservar el producto a la temperatura que indica su ficha, no la que hay en la nave.]]></a:t>
            </a:r>
          </a:p>
        </p:txBody>
      </p:sp>
      <p:sp>
        <p:nvSpPr>
          <p:cNvPr id="11" name=""/>
          <p:cNvSpPr txBox="1"/>
          <p:nvPr/>
        </p:nvSpPr>
        <p:spPr>
          <a:xfrm>
            <a:off x="514350" y="39147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Fijar un stock máximo por familia de producto y reponer en función del consum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9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edir al proveedor solo la cantidad que se vende en un mes, no la que cabe en el palé.]]></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Marcar con un cartel visible qué producto es peligroso y dónde está el kit de derrames.]]></a:t>
            </a:r>
          </a:p>
        </p:txBody>
      </p:sp>
      <p:sp>
        <p:nvSpPr>
          <p:cNvPr id="9" name=""/>
          <p:cNvSpPr txBox="1"/>
          <p:nvPr/>
        </p:nvSpPr>
        <p:spPr>
          <a:xfrm>
            <a:off x="514350" y="2571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Dejar libre y señalizada la salida de emergencia en todo momento.]]></a:t>
            </a:r>
          </a:p>
        </p:txBody>
      </p:sp>
      <p:sp>
        <p:nvSpPr>
          <p:cNvPr id="10" name=""/>
          <p:cNvSpPr txBox="1"/>
          <p:nvPr/>
        </p:nvSpPr>
        <p:spPr>
          <a:xfrm>
            <a:off x="514350" y="2933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l riesgo de incendio: carga de fuego, orden y medios de extinc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9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uego necesita tres cosas: combustible, oxígeno y una fuente de ignición. En una tienda de pinturas el combustible está en los botes y el oxígeno está en el aire, así que el trabajo consiste en que no se junten los tres y en que, si se juntan, el margen sea pequeñ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l riesgo de incendio: carga de fuego, orden y medios de extinc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9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carga de fuego.]]></a:t>
            </a:r>
            <a:r>
              <a:rPr lang="en-US" strike="noStrike" sz="2100" spc="0" u="none" cap="none">
                <a:solidFill>
                  <a:srgbClr val="1B2438">
                    <a:alpha val="100000"/>
                  </a:srgbClr>
                </a:solidFill>
                <a:latin typeface="Calibri"/>
              </a:rPr>
              <a:t><![CDATA[ Es la cantidad de material combustible que hay en un local. No es un dato abstracto: un almacén lleno de botes de disolvente tiene una carga de fuego mucho mayor que el mismo local ocupado por pintura al agua, aunque ocupen el mismo espacio. Dos decisiones la bajan: reducir el stock y separar los productos entre sí. Es un criterio de sector; cuánto se considera aceptable en cada local lo fija la evaluación de riesgos de la empresa, y está pendiente de confirmar.]]></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l riesgo de incendio: carga de fuego, orden y medios de extinc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9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 de estiba.]]></a:t>
            </a:r>
            <a:r>
              <a:rPr lang="en-US" strike="noStrike" sz="2100" spc="0" u="none" cap="none">
                <a:solidFill>
                  <a:srgbClr val="1B2438">
                    <a:alpha val="100000"/>
                  </a:srgbClr>
                </a:solidFill>
                <a:latin typeface="Calibri"/>
              </a:rPr>
              <a:t><![CDATA[ Lo que arde peor y pesa más abajo y más lejos de la salida; lo que se usa más a la altura del pecho; nunca un palé tapando la puerta, aunque sea solo por hoy.]]></a:t>
            </a:r>
          </a:p>
        </p:txBody>
      </p:sp>
      <p:sp>
        <p:nvSpPr>
          <p:cNvPr id="8" name=""/>
          <p:cNvSpPr txBox="1"/>
          <p:nvPr/>
        </p:nvSpPr>
        <p:spPr>
          <a:xfrm>
            <a:off x="514350" y="22860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paración de materiales inflamables.]]></a:t>
            </a:r>
            <a:r>
              <a:rPr lang="en-US" strike="noStrike" sz="2100" spc="0" u="none" cap="none">
                <a:solidFill>
                  <a:srgbClr val="1B2438">
                    <a:alpha val="100000"/>
                  </a:srgbClr>
                </a:solidFill>
                <a:latin typeface="Calibri"/>
              </a:rPr>
              <a:t><![CDATA[ Un inflamable cerca de una fuente de ignición es el accidente más caro de una tienda. Fuentes de ignición habituales: un interruptor defectuoso, un cargador de móvil que se queda enchufado, una herramienta que chispa, el motor de una carretilla, un mechero. Y hay un caso aparte: los aerosoles y los gases a presión. Un bote aerosol calentado puede estallar aunque el líquido que contiene no ard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l riesgo de incendio: carga de fuego, orden y medios de extinc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9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edios de extinción.]]></a:t>
            </a:r>
            <a:r>
              <a:rPr lang="en-US" strike="noStrike" sz="2100" spc="0" u="none" cap="none">
                <a:solidFill>
                  <a:srgbClr val="1B2438">
                    <a:alpha val="100000"/>
                  </a:srgbClr>
                </a:solidFill>
                <a:latin typeface="Calibri"/>
              </a:rPr>
              <a:t><![CDATA[ No todos los extintores sirven para todo. Para un fuego de disolvente, el medio habitual es la espuma o el dióxido de carbono; el agua no es adecuada y puede extender el fuego. Para papel, madera o tela, el agua sí sirve. El propio producto lo dice: su apartado 5 indica qué medios sirven y cuáles están contraindicados. Un extintor que no se sabe usar es un objeto de decoración.]]></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l riesgo de incendio: carga de fuego, orden y medios de extinc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9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alida de emergencia.]]></a:t>
            </a:r>
            <a:r>
              <a:rPr lang="en-US" strike="noStrike" sz="2100" spc="0" u="none" cap="none">
                <a:solidFill>
                  <a:srgbClr val="1B2438">
                    <a:alpha val="100000"/>
                  </a:srgbClr>
                </a:solidFill>
                <a:latin typeface="Calibri"/>
              </a:rPr>
              <a:t><![CDATA[ Tiene que poder abrirse desde dentro, sin llave y sin obstáculos. El recorrido no admite palés, carretillas aparcadas ni cajas de producto. Es la única medida que sirve cuando ninguna otra ya funcion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l riesgo de incendio: carga de fuego, orden y medios de extin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9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is medidas contra el incendio y cómo se comprueba cada una. Ninguna se comprueba «a ojo» el día del incendi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95]]></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828800"/>
                <a:gridCol w="2733675"/>
                <a:gridCol w="3552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edi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v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ga de fuego conten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un incidente aislado se convierta en un incend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tock por familia de producto y hueco realmente ocup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rden de esti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arda antes lo que está cerca de la sal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rrido de las estanterías y revisión del orden de car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flamables separ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fuego salte de un producto a o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s separadas y rotuladas para cada famil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95]]></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828800"/>
                <a:gridCol w="2733675"/>
                <a:gridCol w="3552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edi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v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entes de ignición control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mpiece el fue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ruptores, cargadores y equipos revisados y desenchuf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o de extinción adecu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se pierda tiempo buscando el extint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tel del medio disponible y apartado 5 de cada 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ida de emergencia li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no haya tiempo de evacu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rrido de salida sin obstáculos y con la puerta abierta desde den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El riesgo de incendio: carga de fuego, orden y medios de extinción]]></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almacén de una tienda de pinturas, el extintor de agua es la opción más segura ante un incendio de disolvente, porque el agua enfría mucho y aísl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Un derrame: los primeros minuto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9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un producto se derrama, los primeros minutos deciden el resultado. Y en esos primeros minutos hay dos tiempos distintos: el tiempo de las personas y el tiempo del producto. Primero las personas; el producto puede esperar.]]></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primer minuto: avisar y apartar.]]></a:t>
            </a:r>
            <a:r>
              <a:rPr lang="en-US" strike="noStrike" sz="2100" spc="0" u="none" cap="none">
                <a:solidFill>
                  <a:srgbClr val="1B2438">
                    <a:alpha val="100000"/>
                  </a:srgbClr>
                </a:solidFill>
                <a:latin typeface="Calibri"/>
              </a:rPr>
              <a:t><![CDATA[ Se dice en voz alta qué ha pasado y dónde: «Derrame de disolvente en el pasillo central». No se busca al cliente: se separa la zona. Si el olor es fuerte o el producto es inflamable, la gente se aleja y se ventila antes de acercarse. Nadie toca el producto hasta que se sabe qué e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Un derrame: los primeros minuto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9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segundo minuto: equiparse antes de tocar.]]></a:t>
            </a:r>
            <a:r>
              <a:rPr lang="en-US" strike="noStrike" sz="2100" spc="0" u="none" cap="none">
                <a:solidFill>
                  <a:srgbClr val="1B2438">
                    <a:alpha val="100000"/>
                  </a:srgbClr>
                </a:solidFill>
                <a:latin typeface="Calibri"/>
              </a:rPr>
              <a:t><![CDATA[ Guantes compatibles con ese producto, porque no todos los guantes sirven para todos los disolventes; gafas si puede haber salpicadura; protección respiratoria si la ventilación no basta o el olor es intenso. La protección se pone antes, nunca después.]]></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tercer minuto: contener y recoger.]]></a:t>
            </a:r>
            <a:r>
              <a:rPr lang="en-US" strike="noStrike" sz="2100" spc="0" u="none" cap="none">
                <a:solidFill>
                  <a:srgbClr val="1B2438">
                    <a:alpha val="100000"/>
                  </a:srgbClr>
                </a:solidFill>
                <a:latin typeface="Calibri"/>
              </a:rPr>
              <a:t><![CDATA[ El ]]></a:t>
            </a:r>
            <a:r>
              <a:rPr lang="en-US" b="1" strike="noStrike" sz="2100" spc="0" u="none" cap="none">
                <a:solidFill>
                  <a:srgbClr val="1B2438">
                    <a:alpha val="100000"/>
                  </a:srgbClr>
                </a:solidFill>
                <a:latin typeface="Calibri"/>
              </a:rPr>
              <a:t><![CDATA[kit de derrames]]></a:t>
            </a:r>
            <a:r>
              <a:rPr lang="en-US" strike="noStrike" sz="2100" spc="0" u="none" cap="none">
                <a:solidFill>
                  <a:srgbClr val="1B2438">
                    <a:alpha val="100000"/>
                  </a:srgbClr>
                </a:solidFill>
                <a:latin typeface="Calibri"/>
              </a:rPr>
              <a:t><![CDATA[ reúne lo necesario: material absorbente, pala, recipiente, guantes y el recipiente para el residuo. Se recoge de fuera hacia dentro, sin pisar la mancha ni extenderla, y el material usado va a un recipiente que cierre.]]></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Un derrame: los primeros minuto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9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Y después, dos reglas que no se saltan.]]></a:t>
            </a:r>
          </a:p>
        </p:txBody>
      </p:sp>
      <p:sp>
        <p:nvSpPr>
          <p:cNvPr id="8" name=""/>
          <p:cNvSpPr txBox="1"/>
          <p:nvPr/>
        </p:nvSpPr>
        <p:spPr>
          <a:xfrm>
            <a:off x="514350" y="162877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62877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se mezclan las recogidas.]]></a:t>
            </a:r>
            <a:r>
              <a:rPr lang="en-US" strike="noStrike" sz="2100" spc="0" u="none" cap="none">
                <a:solidFill>
                  <a:srgbClr val="1B2438">
                    <a:alpha val="100000"/>
                  </a:srgbClr>
                </a:solidFill>
                <a:latin typeface="Calibri"/>
              </a:rPr>
              <a:t><![CDATA[ Un absorbente con disolvente y un absorbente con agua van a recipientes distintos. Si se mezclan, el residuo deja de estar identificado y puede tener propiedades que no tenía ninguna de las dos partes por separado.]]></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Un derrame: los primeros minuto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9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material recogido es residuo peligroso.]]></a:t>
            </a:r>
            <a:r>
              <a:rPr lang="en-US" strike="noStrike" sz="2100" spc="0" u="none" cap="none">
                <a:solidFill>
                  <a:srgbClr val="1B2438">
                    <a:alpha val="100000"/>
                  </a:srgbClr>
                </a:solidFill>
                <a:latin typeface="Calibri"/>
              </a:rPr>
              <a:t><![CDATA[ Ni el bote derramado ni el líquido recogido van a la basura ni al desagüe. Van al contenedor de residuos peligrosos que la empresa tenga designado, con su identificación y su cierre.]]></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Un derrame: los primeros minutos]]></a:t>
            </a:r>
          </a:p>
        </p:txBody>
      </p:sp>
      <p:pic>
        <p:nvPicPr>
          <p:cNvPr id="3" name="" descr="Seis pasos ordenados para actuar ante un derrame: avisar, apartar y ventilar, equiparse, recoger, separar y retirar.">
            <a:hlinkClick r:id="rId3" tooltip="Seis pasos ordenados para actuar ante un derrame: avisar, apartar y ventilar, equiparse, recoger, separar y retirar."/>
          </p:cNvPr>
          <p:cNvPicPr>
            <a:picLocks noChangeAspect="1"/>
          </p:cNvPicPr>
          <p:nvPr>
            <p:ph type="pic" idx="1"/>
          </p:nvPr>
        </p:nvPicPr>
        <p:blipFill>
          <a:blip r:embed="rId2"/>
          <a:stretch>
            <a:fillRect/>
          </a:stretch>
        </p:blipFill>
        <p:spPr>
          <a:xfrm>
            <a:off x="2838450" y="1257300"/>
            <a:ext cx="34671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orden separa a las personas del producto. Cambiarlo no es ganar tiempo: es cambiar el resulta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eguridad-y-prevencion-de-riesgos-en-la-tienda"/>
              </a:rPr>
              <a:t><![CDATA[Ver imagen original en el O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Un derrame: los primeros minutos · Ejemplo: actuar ante un derrame de disolvente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tuac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ae un bote de cuatro litros de disolvente en el pasillo central de la tienda, con clientes a diez metros y la persiana a veinte.]]></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Un derrame: los primeros minutos · Ejemplo: actuar ante un derrame de disolvente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ción inmedia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visa en voz alta y pide que se despeje la zona. Aleja a los clientes, ventila por la puerta y comprueba el olor antes de acercarte.]]></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Un derrame: los primeros minutos · Ejemplo: actuar ante un derrame de disolvente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tec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ntes compatibles con disolvente, gafas de seguridad y, si la ventilación no basta, protección respiratoria. Antes de tocar, no después.]]></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Un derrame: los primeros minutos · Ejemplo: actuar ante un derrame de disolvente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impiez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ge de fuera hacia dentro con el material del kit, sin pisar la mancha, y mete el material usado en un recipiente que cierre.]]></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Un derrame: los primeros minutos · Ejemplo: actuar ante un derrame de disolvente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nal]]></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va la zona con agua y jabón, deja que seque, señaliza si hace falta y lleva el recipiente al punto de residuos peligrosos.]]></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 Un derrame: los primeros minut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actuaciones ante el derrame del pasillo central.]]></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ide que se despeje la zona y aleja a los cliente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Ventila y comprueba el olor antes de acercarte al bote.]]></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nte guantes compatibles y gafas antes de tocar el product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coge de fuera hacia dentro con el material del kit de derrames.]]></a:t>
            </a:r>
          </a:p>
        </p:txBody>
      </p:sp>
      <p:sp>
        <p:nvSpPr>
          <p:cNvPr id="13" name=""/>
          <p:cNvSpPr txBox="1"/>
          <p:nvPr/>
        </p:nvSpPr>
        <p:spPr>
          <a:xfrm>
            <a:off x="628650" y="3438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epara el absorbente sucio y el material limpio en recipientes distintos.]]></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9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Cierra, etiqueta y lleva el recipiente al punto de residuos peligrosos.]]></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G) Avisa en voz alta: «Derrame de disolvente en el pasillo central».]]></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Cargas, contenedores y movimiento en la tiend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9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iesgo no es solo levantar un bote: es levantarlo veinte veces al día. En una tienda, los sobreesfuerzos vienen de tres sitios: del peso, de la forma y de la repetición.]]></a:t>
            </a:r>
          </a:p>
        </p:txBody>
      </p:sp>
      <p:sp>
        <p:nvSpPr>
          <p:cNvPr id="8" name=""/>
          <p:cNvSpPr txBox="1"/>
          <p:nvPr/>
        </p:nvSpPr>
        <p:spPr>
          <a:xfrm>
            <a:off x="514350" y="22860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peso.]]></a:t>
            </a:r>
            <a:r>
              <a:rPr lang="en-US" strike="noStrike" sz="2100" spc="0" u="none" cap="none">
                <a:solidFill>
                  <a:srgbClr val="1B2438">
                    <a:alpha val="100000"/>
                  </a:srgbClr>
                </a:solidFill>
                <a:latin typeface="Calibri"/>
              </a:rPr>
              <a:t><![CDATA[ Un bote de veinte litros de pintura pesa del orden de veinticinco a treinta kilos. Ese peso, una sola vez, se puede levantar con ayuda y buena técnica; repetido cada día, acaba en la espalda. La ficha del producto da el peso específico y el formato; el peso del envío se calcula con el palé.]]></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Cargas, contenedores y movimiento en la tiend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9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forma y el agarre.]]></a:t>
            </a:r>
            <a:r>
              <a:rPr lang="en-US" strike="noStrike" sz="2100" spc="0" u="none" cap="none">
                <a:solidFill>
                  <a:srgbClr val="1B2438">
                    <a:alpha val="100000"/>
                  </a:srgbClr>
                </a:solidFill>
                <a:latin typeface="Calibri"/>
              </a:rPr>
              <a:t><![CDATA[ Un bote redondo y resbaladizo no se agarra bien. Un bote de veinte litros se mueve con las dos manos, pegado al cuerpo, sin torsión, o con una ayuda: una transpaleta, una plataforma, una bomba o un carrito.]]></a:t>
            </a:r>
          </a:p>
        </p:txBody>
      </p:sp>
      <p:sp>
        <p:nvSpPr>
          <p:cNvPr id="9" name=""/>
          <p:cNvSpPr txBox="1"/>
          <p:nvPr/>
        </p:nvSpPr>
        <p:spPr>
          <a:xfrm>
            <a:off x="514350" y="25812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5812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repetición y la postura.]]></a:t>
            </a:r>
            <a:r>
              <a:rPr lang="en-US" strike="noStrike" sz="2100" spc="0" u="none" cap="none">
                <a:solidFill>
                  <a:srgbClr val="1B2438">
                    <a:alpha val="100000"/>
                  </a:srgbClr>
                </a:solidFill>
                <a:latin typeface="Calibri"/>
              </a:rPr>
              <a:t><![CDATA[ Lo que se levanta a mano solo se levanta si es ligero, ocasional y con buena técnica. Lo que se repite, va sobre ruedas o a la altura de la cintura.]]></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Cargas, contenedores y movimiento en la tiend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95]]></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s ayudas de la tienda.]]></a:t>
            </a:r>
            <a:r>
              <a:rPr lang="en-US" strike="noStrike" sz="2100" spc="0" u="none" cap="none">
                <a:solidFill>
                  <a:srgbClr val="1B2438">
                    <a:alpha val="100000"/>
                  </a:srgbClr>
                </a:solidFill>
                <a:latin typeface="Calibri"/>
              </a:rPr>
              <a:t><![CDATA[ Transpaleta, plataforma rodante, bomba para botes, carretilla. Usarlas no es de guarnición: es lo que evita el sobreesfuerzo. Se empujan con la altura de carga que permita ver por encima de la carga, sin tirar del manillar mientras se gira, y sin subir rampas o escalones con el palé delante.]]></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Cargas, contenedores y movimiento en la tiend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95]]></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formación.]]></a:t>
            </a:r>
            <a:r>
              <a:rPr lang="en-US" strike="noStrike" sz="2100" spc="0" u="none" cap="none">
                <a:solidFill>
                  <a:srgbClr val="1B2438">
                    <a:alpha val="100000"/>
                  </a:srgbClr>
                </a:solidFill>
                <a:latin typeface="Calibri"/>
              </a:rPr>
              <a:t><![CDATA[ El manejo manual de cargas se gestiona con formación y con medios mecánicos, no con la buena voluntad de quien carga. La guía técnica del INSST sobre manipulación manual de cargas es la referencia del método, y el Real Decreto 487/1997 el marco que la obliga.]]></a:t>
            </a:r>
          </a:p>
        </p:txBody>
      </p:sp>
      <p:sp>
        <p:nvSpPr>
          <p:cNvPr id="9"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 aviso de cifra: el peso que aparece en el albarán es el peso de la mercancía. El peso que hay que levantar es el del envase, el del palé y el de lo que lleva alrededor. Comparar uno con otro sin decirlo es por donde se cuelan los sobreesfuerzos.]]></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Cargas, contenedores y movimiento en la tienda · Mover un palé sin sobreesforzarse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ra la etiqueta del palé: peso, altura y si va en una sola columna.]]></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Cargas, contenedores y movimiento en la tienda · Mover un palé sin sobreesforzarse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ueba que la ruta está despejada antes de mover nada.]]></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Cargas, contenedores y movimiento en la tienda · Mover un palé sin sobreesforzarse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va el palé con la transpaleta hasta la altura de la cintura.]]></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Cargas, contenedores y movimiento en la tienda · Mover un palé sin sobreesforzarse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puja el manillar con las dos manos, sin giros bruscos.]]></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Cargas, contenedores y movimiento en la tienda · Mover un palé sin sobreesforzarse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 ayuda si la carga tapa la vista o si hay rampas o escalones.]]></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Cargas, contenedores y movimiento en la tienda · Mover un palé sin sobreesforzarse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 el palé en su zona, sin tapar la salida ni la señalización.]]></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9 · Cargas, contenedores y movimiento en la tiend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edido a domicilio lleva seis botes de disolvente de 5,2 kg cada uno, con el palé y el fleje ya incluidos en el peso que figura en el albarán. ¿Qué masa bruta total viaja en ese palé?]]></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kg): ________________]]></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Los equipos de protección individual: qué protege cada uno y qué no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9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EPI protege de un riesgo y solo de ese. El error más común de una tienda es creer que «llevar guantes» resuelve el trabajo con disolvente. Un EPI bien elegido hace su trabajo; uno mal elegido da una confianza falsa, que es peor que no llevar nada porque hace que se subestime el riesgo.]]></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Los equipos de protección individual: qué protege cada uno y qué no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95]]></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Guantes de nitrilo.]]></a:t>
            </a:r>
            <a:r>
              <a:rPr lang="en-US" strike="noStrike" sz="2100" spc="0" u="none" cap="none">
                <a:solidFill>
                  <a:srgbClr val="1B2438">
                    <a:alpha val="100000"/>
                  </a:srgbClr>
                </a:solidFill>
                <a:latin typeface="Calibri"/>
              </a:rPr>
              <a:t><![CDATA[ Protegen la piel del contacto con el producto: pinturas, disolventes y productos químicos. Desechables, y se cambian en cuanto se ensucian o se deterioran. El nitrilo no sirve para todos los disolventes: hay productos cuyo apartado 7 remite a un material de guantes concreto.]]></a:t>
            </a:r>
          </a:p>
        </p:txBody>
      </p:sp>
      <p:sp>
        <p:nvSpPr>
          <p:cNvPr id="9" name=""/>
          <p:cNvSpPr txBox="1"/>
          <p:nvPr/>
        </p:nvSpPr>
        <p:spPr>
          <a:xfrm>
            <a:off x="514350" y="32385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32385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Guantes de cuero.]]></a:t>
            </a:r>
            <a:r>
              <a:rPr lang="en-US" strike="noStrike" sz="2100" spc="0" u="none" cap="none">
                <a:solidFill>
                  <a:srgbClr val="1B2438">
                    <a:alpha val="100000"/>
                  </a:srgbClr>
                </a:solidFill>
                <a:latin typeface="Calibri"/>
              </a:rPr>
              <a:t><![CDATA[ Protegen de cortes y rozaduras al cargar botes y trabajar con estanterías y cajas. No protegen de un producto químico: el cuero absorbe y se impregna. Reutilizables, se revisan y se limpian.]]></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Los equipos de protección individual: qué protege cada uno y qué no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9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Gafas de seguridad.]]></a:t>
            </a:r>
            <a:r>
              <a:rPr lang="en-US" strike="noStrike" sz="2100" spc="0" u="none" cap="none">
                <a:solidFill>
                  <a:srgbClr val="1B2438">
                    <a:alpha val="100000"/>
                  </a:srgbClr>
                </a:solidFill>
                <a:latin typeface="Calibri"/>
              </a:rPr>
              <a:t><![CDATA[ Protegen los ojos de salpicaduras y partículas: al mezclar, al abrir botes, al lijar. Transparentes, para no estorbar la vista.]]></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scarilla con filtros (tipo A).]]></a:t>
            </a:r>
            <a:r>
              <a:rPr lang="en-US" strike="noStrike" sz="2100" spc="0" u="none" cap="none">
                <a:solidFill>
                  <a:srgbClr val="1B2438">
                    <a:alpha val="100000"/>
                  </a:srgbClr>
                </a:solidFill>
                <a:latin typeface="Calibri"/>
              </a:rPr>
              <a:t><![CDATA[ Protege frente a los vapores orgánicos: disolventes y pinturas con disolvente. El filtro tiene fecha de cambio, y un filtro saturado ya no protege.]]></a:t>
            </a:r>
          </a:p>
        </p:txBody>
      </p:sp>
      <p:sp>
        <p:nvSpPr>
          <p:cNvPr id="11" name=""/>
          <p:cNvSpPr txBox="1"/>
          <p:nvPr/>
        </p:nvSpPr>
        <p:spPr>
          <a:xfrm>
            <a:off x="514350" y="32861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861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scarilla FFP2 o FFP3.]]></a:t>
            </a:r>
            <a:r>
              <a:rPr lang="en-US" strike="noStrike" sz="2100" spc="0" u="none" cap="none">
                <a:solidFill>
                  <a:srgbClr val="1B2438">
                    <a:alpha val="100000"/>
                  </a:srgbClr>
                </a:solidFill>
                <a:latin typeface="Calibri"/>
              </a:rPr>
              <a:t><![CDATA[ Protege de partículas y polvo: al lijar, al trasvasar polvo. No protege de vapores.]]></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Los equipos de protección individual: qué protege cada uno y qué no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9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lantal o ropa de trabajo.]]></a:t>
            </a:r>
            <a:r>
              <a:rPr lang="en-US" strike="noStrike" sz="2100" spc="0" u="none" cap="none">
                <a:solidFill>
                  <a:srgbClr val="1B2438">
                    <a:alpha val="100000"/>
                  </a:srgbClr>
                </a:solidFill>
                <a:latin typeface="Calibri"/>
              </a:rPr>
              <a:t><![CDATA[ Protege la ropa personal y la piel de las salpicaduras. Lavable, y se cambia cuando está sucia.]]></a:t>
            </a:r>
          </a:p>
        </p:txBody>
      </p:sp>
      <p:sp>
        <p:nvSpPr>
          <p:cNvPr id="9" name=""/>
          <p:cNvSpPr txBox="1"/>
          <p:nvPr/>
        </p:nvSpPr>
        <p:spPr>
          <a:xfrm>
            <a:off x="514350" y="1924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lzado de seguridad.]]></a:t>
            </a:r>
            <a:r>
              <a:rPr lang="en-US" strike="noStrike" sz="2100" spc="0" u="none" cap="none">
                <a:solidFill>
                  <a:srgbClr val="1B2438">
                    <a:alpha val="100000"/>
                  </a:srgbClr>
                </a:solidFill>
                <a:latin typeface="Calibri"/>
              </a:rPr>
              <a:t><![CDATA[ Puntera reforzada contra la caída de botes y suela antideslizante contra el suelo mojado.]]></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Los equipos de protección individual: qué protege cada uno y qué no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9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un EPI no hace.]]></a:t>
            </a:r>
            <a:r>
              <a:rPr lang="en-US" strike="noStrike" sz="2100" spc="0" u="none" cap="none">
                <a:solidFill>
                  <a:srgbClr val="1B2438">
                    <a:alpha val="100000"/>
                  </a:srgbClr>
                </a:solidFill>
                <a:latin typeface="Calibri"/>
              </a:rPr>
              <a:t><![CDATA[ No sustituye a la ventilación: la protección respiratoria no convierte un local mal ventilado en un local bien ventilado. No evita un derrame: el derrame se limpia igual, con o sin guantes. No permite alargar el tiempo de trabajo: el factor limitante sigue siendo la exposición, no la resistencia de quien lleva la protección. Y no protege de lo que no cubre: un guante de cuero no protege de un disolvente, y una FFP2 no protege de vapores.]]></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Los equipos de protección individual: qué protege cada uno y qué no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9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l orden, que es lo que convierte todo esto en un método: primero se reduce el riesgo en el origen (ventilar, almacenar bien, apartar a la gente), después se protege a la persona con el EPI que corresponda, y solo al final se viste el equipo de protección personal que la ficha pide.]]></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Los equipos de protección individual: qué protege cada uno y qué no]]></a:t>
            </a:r>
          </a:p>
        </p:txBody>
      </p:sp>
      <p:pic>
        <p:nvPicPr>
          <p:cNvPr id="3" name="" descr="Cuatro tarjetas de equipos de protección individual: guantes de nitrilo, gafas de seguridad, mascarilla con filtro y FFP2, con lo que protege y lo que no.">
            <a:hlinkClick r:id="rId3" tooltip="Cuatro tarjetas de equipos de protección individual: guantes de nitrilo, gafas de seguridad, mascarilla con filtro y FFP2, con lo que protege y lo que no."/>
          </p:cNvPr>
          <p:cNvPicPr>
            <a:picLocks noChangeAspect="1"/>
          </p:cNvPicPr>
          <p:nvPr>
            <p:ph type="pic" idx="1"/>
          </p:nvPr>
        </p:nvPicPr>
        <p:blipFill>
          <a:blip r:embed="rId2"/>
          <a:stretch>
            <a:fillRect/>
          </a:stretch>
        </p:blipFill>
        <p:spPr>
          <a:xfrm>
            <a:off x="1552575" y="1257300"/>
            <a:ext cx="6029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equipo protege de un riesgo y solo de ese. La última línea de cada tarjeta es lo que no proteg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eguridad-y-prevencion-de-riesgos-en-la-tienda"/>
              </a:rPr>
              <a:t><![CDATA[Ver imagen original en el OA]]></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0 · Los equipos de protección individual: qué protege cada uno y qué n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afirmaciones de un compañero sobre la protección en la tienda.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 guantes me da igual si ventilo el almacén.»]]></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FFP2 protege de los vapores del disolvente igual que una mascarilla con filtro.»]]></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apartado 5 de la ficha dice qué extintor usar y cuál está contraindicado.»]]></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9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s guantes de cuero son para cortes y rozaduras; para producto, nitril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delantal protege la ropa, y con eso el trabajo con pintura ya está controlado.»]]></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1 · Los residuos de la tienda: envase, pintura y material de derram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19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tienda genera residuos, y no todos son lo mismo. Confundirlos tiene dos costes: uno legal, porque mezclar residuos peligrosos con residuos ordinarios está prohibido, y uno operativo, porque un bidón mal identificado ya no deja saber qué contiene.]]></a:t>
            </a:r>
          </a:p>
        </p:txBody>
      </p:sp>
      <p:sp>
        <p:nvSpPr>
          <p:cNvPr id="8" name=""/>
          <p:cNvSpPr txBox="1"/>
          <p:nvPr/>
        </p:nvSpPr>
        <p:spPr>
          <a:xfrm>
            <a:off x="514350" y="260985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60985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siduos de envase.]]></a:t>
            </a:r>
            <a:r>
              <a:rPr lang="en-US" strike="noStrike" sz="2100" spc="0" u="none" cap="none">
                <a:solidFill>
                  <a:srgbClr val="1B2438">
                    <a:alpha val="100000"/>
                  </a:srgbClr>
                </a:solidFill>
                <a:latin typeface="Calibri"/>
              </a:rPr>
              <a:t><![CDATA[ Un bote vacío de pintura o de disolvente sigue siendo un residuo peligroso: conserva producto en las paredes y puede seguir liberando vapores. No se tira, no se vierte y no se lava al desagüe. Va a su contenedor, con su cierre y su identificación.]]></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1 · Los residuos de la tienda: envase, pintura y material de derram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19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siduos de pintura y de mezcla.]]></a:t>
            </a:r>
            <a:r>
              <a:rPr lang="en-US" strike="noStrike" sz="2100" spc="0" u="none" cap="none">
                <a:solidFill>
                  <a:srgbClr val="1B2438">
                    <a:alpha val="100000"/>
                  </a:srgbClr>
                </a:solidFill>
                <a:latin typeface="Calibri"/>
              </a:rPr>
              <a:t><![CDATA[ Sobras de tintado, restos de aplicación y productos caducados. Van a un contenedor de residuos peligrosos, tapado y etiquetado. Las sobras de un color no se mezclan con las de otro, ni con las de otro producto.]]></a:t>
            </a:r>
          </a:p>
        </p:txBody>
      </p:sp>
      <p:sp>
        <p:nvSpPr>
          <p:cNvPr id="9" name=""/>
          <p:cNvSpPr txBox="1"/>
          <p:nvPr/>
        </p:nvSpPr>
        <p:spPr>
          <a:xfrm>
            <a:off x="514350" y="25812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5812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terial de recogida de un derrame.]]></a:t>
            </a:r>
            <a:r>
              <a:rPr lang="en-US" strike="noStrike" sz="2100" spc="0" u="none" cap="none">
                <a:solidFill>
                  <a:srgbClr val="1B2438">
                    <a:alpha val="100000"/>
                  </a:srgbClr>
                </a:solidFill>
                <a:latin typeface="Calibri"/>
              </a:rPr>
              <a:t><![CDATA[ El absorbente usado y el resto del kit van también al circuito de residuos peligrosos, y ]]></a:t>
            </a:r>
            <a:r>
              <a:rPr lang="en-US" b="1" strike="noStrike" sz="2100" spc="0" u="none" cap="none">
                <a:solidFill>
                  <a:srgbClr val="1B2438">
                    <a:alpha val="100000"/>
                  </a:srgbClr>
                </a:solidFill>
                <a:latin typeface="Calibri"/>
              </a:rPr>
              <a:t><![CDATA[nunca se mezclan con el material limpio ni con otros productos]]></a:t>
            </a:r>
            <a:r>
              <a:rPr lang="en-US" strike="noStrike" sz="2100" spc="0" u="none" cap="none">
                <a:solidFill>
                  <a:srgbClr val="1B2438">
                    <a:alpha val="100000"/>
                  </a:srgbClr>
                </a:solidFill>
                <a:latin typeface="Calibri"/>
              </a:rPr>
              <a:t><![CDATA[.]]></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1 · Los residuos de la tienda: envase, pintura y material de derram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2 / 195]]></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vases y trazabilidad.]]></a:t>
            </a:r>
            <a:r>
              <a:rPr lang="en-US" strike="noStrike" sz="2100" spc="0" u="none" cap="none">
                <a:solidFill>
                  <a:srgbClr val="1B2438">
                    <a:alpha val="100000"/>
                  </a:srgbClr>
                </a:solidFill>
                <a:latin typeface="Calibri"/>
              </a:rPr>
              <a:t><![CDATA[ El material que sale de la tienda o que vuelve de ella tiene un circuito: contenedor adecuado, identificación correcta y trazabilidad de lo que se ha entregado y recogido. En España, los envases y los residuos de envases se rigen por el Real Decreto 1055/2022, y el resto de residuos por la Ley 22/2011.]]></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1 · Los residuos de la tienda: envase, pintura y material de derram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3 / 19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cológico» no significa «sin riesgo».]]></a:t>
            </a:r>
            <a:r>
              <a:rPr lang="en-US" strike="noStrike" sz="2100" spc="0" u="none" cap="none">
                <a:solidFill>
                  <a:srgbClr val="1B2438">
                    <a:alpha val="100000"/>
                  </a:srgbClr>
                </a:solidFill>
                <a:latin typeface="Calibri"/>
              </a:rPr>
              <a:t><![CDATA[ Una pintura al agua es menos inflamable que una al disolvente, pero puede seguir irritando la piel y los ojos, y su envase sigue siendo un residuo peligroso. «Natural» o «ecológico» describe el producto, no su seguridad. El criterio es siempre el de la ficha: el apartado 2 dice si el producto está clasificado como peligroso y el 13 dice qué hacer con el envase. Y hay que recordar que «bajo en COV», regulado en España por el Real Decreto 227/2006, describe una emisión limitada, no una ausencia de riesgo.]]></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1 · Los residuos de la tienda: envase, pintura y material de derrame]]></a:t>
            </a:r>
          </a:p>
        </p:txBody>
      </p:sp>
      <p:pic>
        <p:nvPicPr>
          <p:cNvPr id="3" name="" descr="Cuatro tarjetas de residuos de la tienda: envase vacío con producto, sobras de pintura, absorbente de un derrame y envases de venta y devoluciones.">
            <a:hlinkClick r:id="rId3" tooltip="Cuatro tarjetas de residuos de la tienda: envase vacío con producto, sobras de pintura, absorbente de un derrame y envases de venta y devoluciones."/>
          </p:cNvPr>
          <p:cNvPicPr>
            <a:picLocks noChangeAspect="1"/>
          </p:cNvPicPr>
          <p:nvPr>
            <p:ph type="pic" idx="1"/>
          </p:nvPr>
        </p:nvPicPr>
        <p:blipFill>
          <a:blip r:embed="rId2"/>
          <a:stretch>
            <a:fillRect/>
          </a:stretch>
        </p:blipFill>
        <p:spPr>
          <a:xfrm>
            <a:off x="1209675" y="1257300"/>
            <a:ext cx="6724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familia de residuo tiene su contenedor. Mezclarlas destruye la información sobre lo que hay dentr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eguridad-y-prevencion-de-riesgos-en-la-tienda"/>
              </a:rPr>
              <a:t><![CDATA[Ver imagen original en el OA]]></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5 / 1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1 · Los residuos de la tienda: envase, pintura y material de derrame]]></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do lo que sale de la tienda como residuo va a un contenedor ___ y con su ___. Un bote vacío de pintura sigue siendo un residuo ___ porque conserva producto en las paredes. El absorbente de un derrame va a un contenedor ___ de los que se usan para el material limpio, y las sobras de un color no se ___ entre sí. Que un producto sea ___ no significa que su envase deje de ser peligroso.]]></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2 · La entrega a domicilio y el ADR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6 / 19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vez hay más pedidos a domicilio, y algunos llevan producto peligroso: un bote de disolvente que va a casa de un cliente es, en términos de transporte, una mercancía peligrosa. El ]]></a:t>
            </a:r>
            <a:r>
              <a:rPr lang="en-US" b="1" strike="noStrike" sz="2100" spc="0" u="none" cap="none">
                <a:solidFill>
                  <a:srgbClr val="1B2438">
                    <a:alpha val="100000"/>
                  </a:srgbClr>
                </a:solidFill>
                <a:latin typeface="Calibri"/>
              </a:rPr>
              <a:t><![CDATA[Acuerdo Europeo sobre el Transporte Internacional de Mercancías Peligrosas por Carretera]]></a:t>
            </a:r>
            <a:r>
              <a:rPr lang="en-US" strike="noStrike" sz="2100" spc="0" u="none" cap="none">
                <a:solidFill>
                  <a:srgbClr val="1B2438">
                    <a:alpha val="100000"/>
                  </a:srgbClr>
                </a:solidFill>
                <a:latin typeface="Calibri"/>
              </a:rPr>
              <a:t><![CDATA[, el ADR, regula ese transporte en España y en Europa, y su redacción vigente se publica en el BOE.]]></a:t>
            </a:r>
          </a:p>
        </p:txBody>
      </p:sp>
      <p:sp>
        <p:nvSpPr>
          <p:cNvPr id="8" name=""/>
          <p:cNvSpPr txBox="1"/>
          <p:nvPr/>
        </p:nvSpPr>
        <p:spPr>
          <a:xfrm>
            <a:off x="514350" y="32670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cambia en la práctica de la tienda.]]></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2 · La entrega a domicilio y el ADR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7 / 195]]></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entrega en vehículo propio es un transporte.]]></a:t>
            </a:r>
            <a:r>
              <a:rPr lang="en-US" strike="noStrike" sz="2100" spc="0" u="none" cap="none">
                <a:solidFill>
                  <a:srgbClr val="1B2438">
                    <a:alpha val="100000"/>
                  </a:srgbClr>
                </a:solidFill>
                <a:latin typeface="Calibri"/>
              </a:rPr>
              <a:t><![CDATA[ Si la tienda lleva mercancía peligrosa a casa del cliente con su propio vehículo, hay una persona responsable de ese trayecto: tiene que saber qué lleva, qué protección usa, qué hacer si hay un derrame en el coche y dónde está la ficha de seguridad a bordo. Ese papel no se improvisa.]]></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2 · La entrega a domicilio y el ADR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8 / 195]]></a:t>
            </a:r>
          </a:p>
        </p:txBody>
      </p:sp>
      <p:sp>
        <p:nvSpPr>
          <p:cNvPr id="7" name=""/>
          <p:cNvSpPr txBox="1"/>
          <p:nvPr/>
        </p:nvSpPr>
        <p:spPr>
          <a:xfrm>
            <a:off x="514350" y="1219200"/>
            <a:ext cx="24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ay cargas con menos requisitos y cargas con todos.]]></a:t>
            </a:r>
            <a:r>
              <a:rPr lang="en-US" strike="noStrike" sz="2100" spc="0" u="none" cap="none">
                <a:solidFill>
                  <a:srgbClr val="1B2438">
                    <a:alpha val="100000"/>
                  </a:srgbClr>
                </a:solidFill>
                <a:latin typeface="Calibri"/>
              </a:rPr>
              <a:t><![CDATA[ El ADR tiene una exención parcial de cargas pequeñas en su apartado 1.1.3.6, con topes de masa bruta por bulto y por unidad de transporte. Lo que decide es el criterio, no la costumbre: cómo se mide el bulto, cómo se mide la unidad de transporte y qué otros requisitos siguen vigentes, como el embalaje, la documentación y la señalización.]]></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2 · La entrega a domicilio y el ADR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9 / 195]]></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documentación viaja con la mercancía.]]></a:t>
            </a:r>
            <a:r>
              <a:rPr lang="en-US" strike="noStrike" sz="2100" spc="0" u="none" cap="none">
                <a:solidFill>
                  <a:srgbClr val="1B2438">
                    <a:alpha val="100000"/>
                  </a:srgbClr>
                </a:solidFill>
                <a:latin typeface="Calibri"/>
              </a:rPr>
              <a:t><![CDATA[ La ficha de datos de seguridad y el albarán con la cantidad, y cuando corresponda la documentación de transporte. Si el paquete se queda en el coche y el cliente no la recibe, se ha perdido información justo en el momento en que más falta hace.]]></a:t>
            </a:r>
          </a:p>
        </p:txBody>
      </p:sp>
      <p:sp>
        <p:nvSpPr>
          <p:cNvPr id="9" name=""/>
          <p:cNvSpPr txBox="1"/>
          <p:nvPr/>
        </p:nvSpPr>
        <p:spPr>
          <a:xfrm>
            <a:off x="514350" y="29146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146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señalización del vehículo.]]></a:t>
            </a:r>
            <a:r>
              <a:rPr lang="en-US" strike="noStrike" sz="2100" spc="0" u="none" cap="none">
                <a:solidFill>
                  <a:srgbClr val="1B2438">
                    <a:alpha val="100000"/>
                  </a:srgbClr>
                </a:solidFill>
                <a:latin typeface="Calibri"/>
              </a:rPr>
              <a:t><![CDATA[ Cuando la carga lo exige, el vehículo va señalizado. Y el material no va suelto: va sujeto y con la documentación encima.]]></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2 · La entrega a domicilio y el ADR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0 / 19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esta lección no decide.]]></a:t>
            </a:r>
            <a:r>
              <a:rPr lang="en-US" strike="noStrike" sz="2100" spc="0" u="none" cap="none">
                <a:solidFill>
                  <a:srgbClr val="1B2438">
                    <a:alpha val="100000"/>
                  </a:srgbClr>
                </a:solidFill>
                <a:latin typeface="Calibri"/>
              </a:rPr>
              <a:t><![CDATA[ La cantidad máxima por pedido que la tienda acepta en entrega a domicilio, qué transporte se usa en cada caso, quién firma la documentación interna y qué se hace si el cliente no está en la entrega son decisiones internas pendientes de confirmar. Esta lección enseña el marco y el criterio; no fija cifras de la empresa. Lo que sí fija es el orden: la decisión se toma en la tienda, con el pedido y la ficha delante, nunca en la carretera.]]></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2 · La entrega a domicilio y el AD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1 / 19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hay que mirar en cada momento de una entrega a domicilio. La última columna es lo que queda pendiente de que la empresa lo defina.]]></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2 / 195]]></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609725"/>
                <a:gridCol w="3305175"/>
                <a:gridCol w="3200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mi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lleva o se an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 preparar el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roducto es, su peso y su ficha de segu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ha del producto y albarán con la ca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 cargar el vehícu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embalaje aguante y que la carga no se mue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ga sujeta y vehículo señalizado cuando correspo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rante el traye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hacer si se derrama en el coch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 de emergencia y protección a bor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3 / 195]]></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1609725"/>
                <a:gridCol w="3305175"/>
                <a:gridCol w="3200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mi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lleva o se an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 entre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cliente reciba la información de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 de la ficha y anotación del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 volv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vehículo no conserve restos ni papel de otro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 del equipo de emergencia y de la car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4 / 1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2 · La entrega a domicilio y el ADR]]></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gún la exención de cargas pequeñas del apartado 1.1.3.6 del ADR, ¿qué se compara para decidir si una carga por carretera queda por debajo de sus topes?]]></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masa del palé completo, porque es lo que se carga en el vehículo.]]></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número de bultos, con independencia del peso que tenga cada uno.]]></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5 / 195]]></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masa bruta de cada bulto por separado y la masa bruta total de la unidad de transporte.]]></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valor de la mercancía, para decidir si hace falta un seguro de carga.]]></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3 · Decidir un envío antes de sal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6 / 19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edido con producto peligroso no se decide en la carretera: se decide en la tienda, con el pedido y la ficha delante. Tres preguntas abren la decisión: qué producto es y cómo se clasifica para el transporte, qué masa bruta tiene el bulto y qué masa bruta tiene la unidad de transporte, y qué dice el apartado 7 de la ficha sobre embalaje y manipulación.]]></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3 · Decidir un envío antes de sal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7 / 19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as tres respuestas se aplican los topes de la exención de cargas pequeñas del ADR, si es lo que corresponde, y después el criterio interno de entrega a domicilio, que sigue pendiente de que la empresa lo defina. Y una regla de estilo profesional: si una cifra queda fuera de un límite o si una duda no está resuelta, se dice en la tienda, antes de cargar. Un pedido que sale con una duda sale con dos: la del pedido y la de la carretera.]]></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3 · Predi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8 / 1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3 · Decidir un envío antes de salir]]></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lienta pide que le lleven a casa tres botes de disolvente de cinco litros. El pedido es de doce bultos y pesa 62 kg en total. ¿Qué conviene hacer antes de salir con el pedido?]]></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arar la masa total del pedido con el tope de la unidad de transporte y salir, si el total queda por debajo.]]></a:t>
            </a:r>
          </a:p>
        </p:txBody>
      </p:sp>
      <p:sp>
        <p:nvSpPr>
          <p:cNvPr id="10" name=""/>
          <p:cNvSpPr txBox="1"/>
          <p:nvPr/>
        </p:nvSpPr>
        <p:spPr>
          <a:xfrm>
            <a:off x="666750" y="33432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probar la masa bruta de cada bulto y la masa bruta total de la unidad de transporte, y decidir con la ficha delante si el pedido entra o necesita otro transporte.]]></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3 · Predi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9 / 195]]></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irar solo cuántos bultos viajan y salir si son pocos, porque el tope del ADR se cuenta en bultos.]]></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alir con el pedido y resolverlo en la carretera, si la clienta no está cuando llegan.]]></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4 · Cuando ocurre un accident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0 / 19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ya ha pasado, lo que se pierde es el tiempo y la memoria. Por eso la reacción a un accidente tiene dos partes: atender y dejar escrito.]]></a:t>
            </a:r>
          </a:p>
        </p:txBody>
      </p:sp>
      <p:sp>
        <p:nvSpPr>
          <p:cNvPr id="8" name=""/>
          <p:cNvSpPr txBox="1"/>
          <p:nvPr/>
        </p:nvSpPr>
        <p:spPr>
          <a:xfrm>
            <a:off x="514350" y="22860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tender primero.]]></a:t>
            </a:r>
            <a:r>
              <a:rPr lang="en-US" strike="noStrike" sz="2100" spc="0" u="none" cap="none">
                <a:solidFill>
                  <a:srgbClr val="1B2438">
                    <a:alpha val="100000"/>
                  </a:srgbClr>
                </a:solidFill>
                <a:latin typeface="Calibri"/>
              </a:rPr>
              <a:t><![CDATA[ El orden no cambia: personas, aviso, ayuda.]]></a:t>
            </a:r>
          </a:p>
        </p:txBody>
      </p:sp>
      <p:sp>
        <p:nvSpPr>
          <p:cNvPr id="9" name=""/>
          <p:cNvSpPr txBox="1"/>
          <p:nvPr/>
        </p:nvSpPr>
        <p:spPr>
          <a:xfrm>
            <a:off x="514350" y="26860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860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iel.]]></a:t>
            </a:r>
            <a:r>
              <a:rPr lang="en-US" strike="noStrike" sz="2100" spc="0" u="none" cap="none">
                <a:solidFill>
                  <a:srgbClr val="1B2438">
                    <a:alpha val="100000"/>
                  </a:srgbClr>
                </a:solidFill>
                <a:latin typeface="Calibri"/>
              </a:rPr>
              <a:t><![CDATA[ Quitar la ropa contaminada; lavar con agua abundante y jabón; no usar disolvente para limpiar la piel; si aparece irritación, consultar; llevar la ficha del producto al médico.]]></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4 · Cuando ocurre un accident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1 / 19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jos.]]></a:t>
            </a:r>
            <a:r>
              <a:rPr lang="en-US" strike="noStrike" sz="2100" spc="0" u="none" cap="none">
                <a:solidFill>
                  <a:srgbClr val="1B2438">
                    <a:alpha val="100000"/>
                  </a:srgbClr>
                </a:solidFill>
                <a:latin typeface="Calibri"/>
              </a:rPr>
              <a:t><![CDATA[ Lavar con agua abundante durante quince minutos, con los párpados abiertos y sin frotar; acudir al médico de inmediato; llevar la ficha del producto.]]></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nhalación.]]></a:t>
            </a:r>
            <a:r>
              <a:rPr lang="en-US" strike="noStrike" sz="2100" spc="0" u="none" cap="none">
                <a:solidFill>
                  <a:srgbClr val="1B2438">
                    <a:alpha val="100000"/>
                  </a:srgbClr>
                </a:solidFill>
                <a:latin typeface="Calibri"/>
              </a:rPr>
              <a:t><![CDATA[ Sacar a la persona al aire libre; mantenerla en reposo; si se marea, en posición lateral de seguridad; llamar al 112 si no mejora; consultar la ficha del producto.]]></a:t>
            </a:r>
          </a:p>
        </p:txBody>
      </p:sp>
      <p:sp>
        <p:nvSpPr>
          <p:cNvPr id="11" name=""/>
          <p:cNvSpPr txBox="1"/>
          <p:nvPr/>
        </p:nvSpPr>
        <p:spPr>
          <a:xfrm>
            <a:off x="514350" y="32861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861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ncendio.]]></a:t>
            </a:r>
            <a:r>
              <a:rPr lang="en-US" strike="noStrike" sz="2100" spc="0" u="none" cap="none">
                <a:solidFill>
                  <a:srgbClr val="1B2438">
                    <a:alpha val="100000"/>
                  </a:srgbClr>
                </a:solidFill>
                <a:latin typeface="Calibri"/>
              </a:rPr>
              <a:t><![CDATA[ Avisar a los compañeros; llamar al 112; si es pequeño y se puede, usar el extintor adecuado; si es grande, evacuar; no usar agua en incendios de disolvente; cortar la electricidad solo si es seguro.]]></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4 · Cuando ocurre un accident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2 / 19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visar a quien toca.]]></a:t>
            </a:r>
            <a:r>
              <a:rPr lang="en-US" strike="noStrike" sz="2100" spc="0" u="none" cap="none">
                <a:solidFill>
                  <a:srgbClr val="1B2438">
                    <a:alpha val="100000"/>
                  </a:srgbClr>
                </a:solidFill>
                <a:latin typeface="Calibri"/>
              </a:rPr>
              <a:t><![CDATA[ A quién se avisa y en qué plazo no consta en el material revisado: es una decisión interna pendiente. Lo que no es opcional es tener la lista de a quién avisar, tenerla a mano y no esperar a improvisarla. El 112 es para la emergencia; la dirección y la empresa, para lo demás.]]></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e conserva.]]></a:t>
            </a:r>
            <a:r>
              <a:rPr lang="en-US" strike="noStrike" sz="2100" spc="0" u="none" cap="none">
                <a:solidFill>
                  <a:srgbClr val="1B2438">
                    <a:alpha val="100000"/>
                  </a:srgbClr>
                </a:solidFill>
                <a:latin typeface="Calibri"/>
              </a:rPr>
              <a:t><![CDATA[ La ficha del producto, el envase, el lote, la etiqueta y cualquier resto del material implicado. Se guardan y no se limpian ni se retiran hasta que se sepa para qué. Los restos son la única forma de saber qué pasó.]]></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4 · Cuando ocurre un accident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3 / 19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e documenta.]]></a:t>
            </a:r>
            <a:r>
              <a:rPr lang="en-US" strike="noStrike" sz="2100" spc="0" u="none" cap="none">
                <a:solidFill>
                  <a:srgbClr val="1B2438">
                    <a:alpha val="100000"/>
                  </a:srgbClr>
                </a:solidFill>
                <a:latin typeface="Calibri"/>
              </a:rPr>
              <a:t><![CDATA[ Qué pasó, cuándo, quién estaba allí, qué producto era con su lote y su fecha de fabricación, qué se hizo, a quién se avisó y qué material se ha conservado. Un parte de accidente no busca culpables: describe hechos y datos, como el parte de un accidente de tráfico. Y no se escribe de memoria a la semana siguiente: se escribe el mismo día.]]></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4 / 1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4 · Cuando ocurre un accidente · Un accidente en la tienda, paso a paso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tiende primero a la persona: agua, aire y posición segura.]]></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5 / 1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4 · Cuando ocurre un accidente · Un accidente en la tienda, paso a paso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visa: 112 si hay urgencia y a quien corresponda en la empresa.]]></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6 / 1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4 · Cuando ocurre un accidente · Un accidente en la tienda, paso a paso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erra la zona y retira el producto implicado sin tocarlo más.]]></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7 / 1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4 · Cuando ocurre un accidente · Un accidente en la tienda, paso a paso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erva envase, etiqueta y lote: no los limpies ni los tires.]]></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8 / 1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4 · Cuando ocurre un accidente · Un accidente en la tienda, paso a paso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los hechos: qué, cuándo, quién, qué producto y qué hiciste.]]></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9 / 1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4 · Cuando ocurre un accidente · Un accidente en la tienda, paso a paso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ga el parte y el material conservado a quien lo revise.]]></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4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0 / 1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4 · Cuando ocurre un acciden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se mancha la mano con disolvente. Al día siguiente nadie se acuerda de qué bote era ni de qué se limpió. ¿Qué habría evitado ese problema?]]></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Haber escrito el parte el mismo día, con el producto, el lote y lo que se hizo.]]></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aber esperado a tener la ficha de seguridad para poder escribir el parte con detalle.]]></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4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1 / 195]]></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Haber limpiado el bote y la estantería para que no quedara rastro del accidente.]]></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Haber apartado el bote sin etiquetar, porque se veía cuál era sin necesidad de más.]]></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5 · La prevención: lo que se hace ante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2 / 19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lo anterior, puesto en orden, es un solo criterio: ]]></a:t>
            </a:r>
            <a:r>
              <a:rPr lang="en-US" b="1" strike="noStrike" sz="2100" spc="0" u="none" cap="none">
                <a:solidFill>
                  <a:srgbClr val="1B2438">
                    <a:alpha val="100000"/>
                  </a:srgbClr>
                </a:solidFill>
                <a:latin typeface="Calibri"/>
              </a:rPr>
              <a:t><![CDATA[más vale preparar que correr]]></a:t>
            </a:r>
            <a:r>
              <a:rPr lang="en-US" strike="noStrike" sz="2100" spc="0" u="none" cap="none">
                <a:solidFill>
                  <a:srgbClr val="1B2438">
                    <a:alpha val="100000"/>
                  </a:srgbClr>
                </a:solidFill>
                <a:latin typeface="Calibri"/>
              </a:rPr>
              <a:t><![CDATA[.]]></a:t>
            </a:r>
          </a:p>
        </p:txBody>
      </p:sp>
      <p:sp>
        <p:nvSpPr>
          <p:cNvPr id="8" name=""/>
          <p:cNvSpPr txBox="1"/>
          <p:nvPr/>
        </p:nvSpPr>
        <p:spPr>
          <a:xfrm>
            <a:off x="514350" y="19526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9526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No hay derrames porque se manipula con calma y se recoge al momento. No hay contactos porque se llevan guantes y gafas. No hay incendios porque el almacén está ordenado y no hay ninguna chispa al alcance. No hay sobreesfuerzos porque el peso se mueve con ruedas y no a pulso.]]></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5 · La prevención: lo que se hace ante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3 / 19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urante.]]></a:t>
            </a:r>
            <a:r>
              <a:rPr lang="en-US" strike="noStrike" sz="2100" spc="0" u="none" cap="none">
                <a:solidFill>
                  <a:srgbClr val="1B2438">
                    <a:alpha val="100000"/>
                  </a:srgbClr>
                </a:solidFill>
                <a:latin typeface="Calibri"/>
              </a:rPr>
              <a:t><![CDATA[ Si aun así ocurre, el daño es el menor posible porque se actúa en los primeros minutos, con el material a mano y con la decisión ya tomada.]]></a:t>
            </a:r>
          </a:p>
        </p:txBody>
      </p:sp>
      <p:sp>
        <p:nvSpPr>
          <p:cNvPr id="9" name=""/>
          <p:cNvSpPr txBox="1"/>
          <p:nvPr/>
        </p:nvSpPr>
        <p:spPr>
          <a:xfrm>
            <a:off x="514350" y="22574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Se anota, se conserva y se aprende. Un accidente que no se escribe no se recuerda, y lo que no se recuerda se repite.]]></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5 · La prevención: lo que se hace ante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4 / 19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regla que vale más que las demás: ]]></a:t>
            </a:r>
            <a:r>
              <a:rPr lang="en-US" b="1" strike="noStrike" sz="2100" spc="0" u="none" cap="none">
                <a:solidFill>
                  <a:srgbClr val="1B2438">
                    <a:alpha val="100000"/>
                  </a:srgbClr>
                </a:solidFill>
                <a:latin typeface="Calibri"/>
              </a:rPr>
              <a:t><![CDATA[no se improvisa lo que se puede preparar]]></a:t>
            </a:r>
            <a:r>
              <a:rPr lang="en-US" strike="noStrike" sz="2100" spc="0" u="none" cap="none">
                <a:solidFill>
                  <a:srgbClr val="1B2438">
                    <a:alpha val="100000"/>
                  </a:srgbClr>
                </a:solidFill>
                <a:latin typeface="Calibri"/>
              </a:rPr>
              <a:t><![CDATA[. Kit de derrames en su sitio, fichas al día, recorridos señalizados, responsables con nombre, formación hecha. La parte que esta lección no puede dar —dónde está el kit, quién forma al equipo, cada cuánto se revisan las fichas, quién puede dispensar qué— está pendiente de que la empresa lo defina. Cuando esté definido, esta lección sirve para que todo el equipo hable el mismo idioma.]]></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5 · La prevención: lo que se hace ante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5 / 19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última, la más importante: ]]></a:t>
            </a:r>
            <a:r>
              <a:rPr lang="en-US" b="1" strike="noStrike" sz="2100" spc="0" u="none" cap="none">
                <a:solidFill>
                  <a:srgbClr val="1B2438">
                    <a:alpha val="100000"/>
                  </a:srgbClr>
                </a:solidFill>
                <a:latin typeface="Calibri"/>
              </a:rPr>
              <a:t><![CDATA[prevenir es más barato, más seguro y más profesional que actuar en la emergencia]]></a:t>
            </a:r>
            <a:r>
              <a:rPr lang="en-US" strike="noStrike" sz="2100" spc="0" u="none" cap="none">
                <a:solidFill>
                  <a:srgbClr val="1B2438">
                    <a:alpha val="100000"/>
                  </a:srgbClr>
                </a:solidFill>
                <a:latin typeface="Calibri"/>
              </a:rPr>
              <a:t><![CDATA[. En una emergencia ya ha ocurrido el accidente; en la preparación, todavía se puede evitar.]]></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5 · Respuesta con confianz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6 / 1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5 · La prevención: lo que se hace ante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roducto concreto, un riesgo concreto y una acción concreta: ¿qué es exactamente lo que esta lección y su comprobación te acreditan?]]></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sabes aplicar el método: qué mirar, en qué orden y con qué criterio, y con qué dato confirmarlo.]]></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stás formado para manipular disolvente, gestionar un derrame y declarar un accidente.]]></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5 · Respuesta con confianz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7 / 195]]></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conoces el texto del CLP, del ADR y de los reales decretos que se citan.]]></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puedes dar por buena cualquier decisión de seguridad que tome la tienda, por venir de esta lección.]]></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control de riesgos antes de tocar un produc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8 / 19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una lista de comprobación, no un formulario. Se usa antes de tocar un producto y se completa con lo que hay a mano: la etiqueta, la ficha y el albarán. La última columna es lo que la empresa tiene que decidir: hasta que se decida, esa casilla se escribe «pendiente» y se consulta a dirección. Esta tabla no sustituye a la evaluación de riesgos del puesto, que es obligatoria e independiente de esta lección.]]></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control de riesgos antes de tocar un produc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9 / 19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de control previo. Lo que no se sabe se escribe como pendiente, con su motivo, y no se resuelve de memoria.]]></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0 / 195]]></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247775"/>
                <a:gridCol w="1790700"/>
                <a:gridCol w="1790700"/>
                <a:gridCol w="1485900"/>
                <a:gridCol w="18002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mi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lo bus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no está]]></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o dec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s de dispen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roducto es y qué peligro tie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iqueta y apartado 2 de la 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dispensa hasta tene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 quién puede dispensar cada famil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s de mezc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tibilidad y propor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artados 7 y 9 de la 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regunta al proveedor y se ano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 quién autoriza cada mezc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1 / 195]]></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1247775"/>
                <a:gridCol w="1790700"/>
                <a:gridCol w="1790700"/>
                <a:gridCol w="1485900"/>
                <a:gridCol w="18002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mi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lo bus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no está]]></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o dec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s de guard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tibilidad, temperatura y ventil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artado 7 de la 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nsulta al proveedor antes de guard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 criterio de almacen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s de limpiar un út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roducto ha pasado por el út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iqueta del envase y ficha de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sustituye el útil en lugar de limpi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 qué útil limpia cad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2 / 195]]></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1247775"/>
                <a:gridCol w="1790700"/>
                <a:gridCol w="1790700"/>
                <a:gridCol w="1485900"/>
                <a:gridCol w="18002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mi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lo bus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no está]]></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o dec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s de mover una car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 y forma de la car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barán y etiqueta del pal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ide ayuda o se usa transpal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 stock máximo y ayudas disponi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s de una entrega a domicil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sa del bulto y de la unidad de transp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barán y apartado 14 de la 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nsulta el criterio de envío antes de sal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 entrega a domicil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3 / 195]]></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1247775"/>
                <a:gridCol w="1790700"/>
                <a:gridCol w="1790700"/>
                <a:gridCol w="1485900"/>
                <a:gridCol w="18002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mi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lo bus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no está]]></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o dec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ndo ocurre un accid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hizo y a quién se avis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te de accid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scribe el mismo día, sin espe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 a quién se avisa y en qué 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control de riesgos antes de tocar un produc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4 / 195]]></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gla de uso: si la casilla de la última columna está vacía, el paso no se da por bueno por costumbre. Se escribe qué falta, a quién se le pregunta y cuándo se resuelve. Una lista de comprobación con la última columna inventada no es una lista de comprobación: es un riesgo nuevo.]]></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el vocabulario de la segurida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5 / 195]]></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266950"/>
                <a:gridCol w="58483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D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cumento que explica composición, peligros, manejo y residuos de un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P]]></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lamento europeo de clasificación, etiquetado y envasado de sustancias y mezc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ctogra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mbolo normalizado que avisa del tipo de peligro de un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dicación de pelig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se normalizada que empieza por H y describe la naturaleza del pelig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el vocabulario de la segurida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6 / 195]]></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266950"/>
                <a:gridCol w="58483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ejo de pru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se normalizada que empieza por P y dice cómo prevenir o cómo actu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P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quipo de protección individual: protege de un riesgo concreto y solo de e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uerdo europeo que regula el transporte por carretera de mercancías peligros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ga de fue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tidad de material combustible que hay en un loc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el vocabulario de la seguridad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7 / 19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seguridad-y-prevencion-de-riesgos-en-la-tienda"/>
              </a:rPr>
              <a:t><![CDATA[Abrir el juego en el OA]]></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seguridad en la tienda · Tarjeta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8 / 1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e consulta la ficha de datos de seguridad?]]></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seguridad en la tienda · Tarjeta 1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9 / 1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saber qué peligro tiene el producto, cómo se maneja, cómo se almacena, qué se hace ante un derrame o un incendio, qué protección hace falta, cómo se elimina el envase y cómo se transporta. Se consulta antes de usarlo, no después del incidente.]]></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seguridad en la tienda · Tarjeta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0 / 1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la etiqueta y la ficha?]]></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seguridad en la tienda · Tarjeta 2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1 / 1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etiqueta es el resumen que va pegada al envase, con pictogramas, indicaciones de peligro y consejos de prudencia. La ficha es el documento completo, con dieciséis apartados, y es la que explica cómo se trabaja con el producto.]]></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seguridad en la tienda · Tarjeta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2 / 1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hace un equipo de protección individual?]]></a:t>
            </a: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seguridad en la tienda · Tarjeta 3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3 / 1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ustituye a la ventilación, no evita un derrame y no permite alargar el tiempo de trabajo. Solo protege del riesgo para el que está diseñado, y en el punto en el que ese riesgo aparece.]]></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seguridad en la tienda · Tarjeta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4 / 1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separa el almacenamiento?]]></a:t>
            </a: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seguridad en la tienda · Tarjeta 4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5 / 1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ún la ficha de cada producto: por compatibilidad, por temperatura y por ventilación. Un oxidante no se guarda junto a un combustible, y lo que no se puede guardar se queda fuera del almacén.]]></a:t>
            </a: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seguridad en la tienda · Tarjeta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6 / 1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en el primer minuto de un derrame?]]></a:t>
            </a: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seguridad en la tienda · Tarjeta 5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7 / 1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visar en voz alta qué ha pasado y dónde, apartar a la gente de la zona y ventilar. Nadie toca el producto hasta que se sabe qué es y con qué se cuenta.]]></a:t>
            </a: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seguridad en la tienda · Tarjeta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8 / 1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se mezclan las recogidas de un derrame?]]></a:t>
            </a: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seguridad en la tienda · Tarjeta 6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9 / 1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un residuo mezclado deja de estar identificado y puede tener propiedades que no tenía ninguna de las dos partes. Cada recogida va a su recipiente, cerrado y etiquetado.]]></a:t>
            </a: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seguridad en la tienda · Tarjeta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0 / 1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cide el ADR en una entrega a domicilio?]]></a:t>
            </a: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seguridad en la tienda · Tarjeta 7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1 / 1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masa bruta de cada bulto y la masa bruta total de la unidad de transporte, frente a los topes de la exención de cargas pequeñas. El palé no es el criterio, y la decisión se toma antes de cargar.]]></a:t>
            </a: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seguridad en la tienda · Tarjeta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2 / 1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documenta después de un accidente?]]></a:t>
            </a: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seguridad en la tienda · Tarjeta 8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3 / 1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pasó, cuándo, quién estaba, qué producto era con su lote y su fecha, qué se hizo, a quién se avisó y qué material se conserva. Se escribe el mismo día, sin esperar a tener la ficha.]]></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eguridad y prevención de riesgos en la tiend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4 / 1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altar texto · act-5]]></a:t>
            </a:r>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eguridad y prevención de riesgos en la tiend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5 / 19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8]]></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9]]></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10]]></a:t>
            </a:r>
          </a:p>
        </p:txBody>
      </p:sp>
      <p:sp>
        <p:nvSpPr>
          <p:cNvPr id="12"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11]]></a:t>
            </a:r>
          </a:p>
        </p:txBody>
      </p:sp>
      <p:sp>
        <p:nvSpPr>
          <p:cNvPr id="13" name=""/>
          <p:cNvSpPr txBox="1"/>
          <p:nvPr/>
        </p:nvSpPr>
        <p:spPr>
          <a:xfrm>
            <a:off x="628650" y="3333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2]]></a:t>
            </a:r>
          </a:p>
        </p:txBody>
      </p:sp>
      <p:sp>
        <p:nvSpPr>
          <p:cNvPr id="14" name=""/>
          <p:cNvSpPr txBox="1"/>
          <p:nvPr/>
        </p:nvSpPr>
        <p:spPr>
          <a:xfrm>
            <a:off x="628650" y="3686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dicción · act-13]]></a:t>
            </a:r>
          </a:p>
        </p:txBody>
      </p:sp>
      <p:sp>
        <p:nvSpPr>
          <p:cNvPr id="15" name=""/>
          <p:cNvSpPr txBox="1"/>
          <p:nvPr/>
        </p:nvSpPr>
        <p:spPr>
          <a:xfrm>
            <a:off x="628650" y="40290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4]]></a:t>
            </a: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eguridad y prevención de riesgos en la tiend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6 / 19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5]]></a:t>
            </a:r>
          </a:p>
        </p:txBody>
      </p:sp>
      <p:sp>
        <p:nvSpPr>
          <p:cNvPr id="8" name=""/>
          <p:cNvSpPr txBox="1"/>
          <p:nvPr/>
        </p:nvSpPr>
        <p:spPr>
          <a:xfrm>
            <a:off x="514350" y="1571625"/>
            <a:ext cx="81153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consultar la ficha antes de usar un producto, leer la etiqueta CLP, decidir el almacenamiento por compatibilidad y carga de fuego, actuar en los primeros minutos de un derrame, mover cargas con ayuda, elegir el EPI de cada punto, separar los residuos y decidir un envío a domicilio. Y sabes qué parte de todo eso está pendiente de que la empresa la defina.]]></a:t>
            </a: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eguridad y prevención de riesgos en la tiend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7 / 195]]></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3, 6, 8 y 12. Los errores más frecuentes son dispensar un producto sin mirar su ficha, guardar productos incompatibles en la misma estantería, mezclar las recogidas de un derrame, elegir el EPI por costumbre y decidir un envío a domicilio ya en la carretera.]]></a:t>
            </a:r>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1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8 / 19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dominar este tema hay que tener presentes cuatro cosas.]]></a:t>
            </a:r>
          </a:p>
        </p:txBody>
      </p:sp>
      <p:sp>
        <p:nvSpPr>
          <p:cNvPr id="8" name=""/>
          <p:cNvSpPr txBox="1"/>
          <p:nvPr/>
        </p:nvSpPr>
        <p:spPr>
          <a:xfrm>
            <a:off x="514350" y="1628775"/>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imero, el orden de la consulta.]]></a:t>
            </a:r>
            <a:r>
              <a:rPr lang="en-US" strike="noStrike" sz="2100" spc="0" u="none" cap="none">
                <a:solidFill>
                  <a:srgbClr val="1B2438">
                    <a:alpha val="100000"/>
                  </a:srgbClr>
                </a:solidFill>
                <a:latin typeface="Calibri"/>
              </a:rPr>
              <a:t><![CDATA[ Antes de tocar un producto se mira la etiqueta y se abre la ficha. La etiqueta dice el peligro principal: pictogramas, indicaciones de peligro y consejos de prudencia, más la identificación del proveedor, el teléfono de emergencia y la cantidad nominal. La ficha va más allá, en dieciséis apartados, y es la que explica cómo se maneja, cómo se almacena, qué se hace ante un derrame o un incendio, qué protección individual hace falta, cómo se elimina el envase y cómo se transporta. Lo que no está en la ficha no se afirma de memoria.]]></a:t>
            </a:r>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1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9 / 19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gundo, el almacenamiento como decisión de riesgo.]]></a:t>
            </a:r>
            <a:r>
              <a:rPr lang="en-US" strike="noStrike" sz="2100" spc="0" u="none" cap="none">
                <a:solidFill>
                  <a:srgbClr val="1B2438">
                    <a:alpha val="100000"/>
                  </a:srgbClr>
                </a:solidFill>
                <a:latin typeface="Calibri"/>
              </a:rPr>
              <a:t><![CDATA[ Compatibilidad primero: los productos que pueden reaccionar entre sí no comparten pared, y la ficha de cada uno manda sobre la costumbre. Después, local ventilado, temperatura controlada, distancia de la salida, stock contenido, señalización al día y un orden de estiba que no tape la puerta.]]></a:t>
            </a: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1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0 / 19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ercero, los tres tiempos de un incidente.]]></a:t>
            </a:r>
            <a:r>
              <a:rPr lang="en-US" strike="noStrike" sz="2100" spc="0" u="none" cap="none">
                <a:solidFill>
                  <a:srgbClr val="1B2438">
                    <a:alpha val="100000"/>
                  </a:srgbClr>
                </a:solidFill>
                <a:latin typeface="Calibri"/>
              </a:rPr>
              <a:t><![CDATA[ En el primer minuto, proteger a las personas: avisar, apartar, ventilar. En el segundo, equiparse antes de tocar. En el tercero, recoger de fuera hacia dentro con el material del kit, sin mezclar recogidas y con el destino del residuo decidido. Después, el aviso a quien corresponde, la conservación del envase y del lote, y el parte escrito el mismo día.]]></a:t>
            </a: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1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1 / 19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rto, el criterio y no la costumbre.]]></a:t>
            </a:r>
            <a:r>
              <a:rPr lang="en-US" strike="noStrike" sz="2100" spc="0" u="none" cap="none">
                <a:solidFill>
                  <a:srgbClr val="1B2438">
                    <a:alpha val="100000"/>
                  </a:srgbClr>
                </a:solidFill>
                <a:latin typeface="Calibri"/>
              </a:rPr>
              <a:t><![CDATA[ El EPI protege de un riesgo concreto y no sustituye a la ventilación. El almacén reduce la carga de fuego. Los residuos van separados e identificados. La entrega a domicilio se decide con la masa del bulto y de la unidad de transporte, no en la carretera. Y hay una parte que esta lección no puede cerrar: dónde está el kit de derrames, qué EPI hay en cada punto, quién puede dispensar cada producto, quién forma al equipo y cada cuánto se revisan las fichas. Eso lo define la empresa, y aquí queda escrito como pendiente, con su motivo.]]></a:t>
            </a: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5 de 1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2 / 19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Y una advertencia final.]]></a:t>
            </a:r>
            <a:r>
              <a:rPr lang="en-US" strike="noStrike" sz="2100" spc="0" u="none" cap="none">
                <a:solidFill>
                  <a:srgbClr val="1B2438">
                    <a:alpha val="100000"/>
                  </a:srgbClr>
                </a:solidFill>
                <a:latin typeface="Calibri"/>
              </a:rPr>
              <a:t><![CDATA[ Esta lección y su comprobación acreditan el ]]></a:t>
            </a:r>
            <a:r>
              <a:rPr lang="en-US" b="1" strike="noStrike" sz="2100" spc="0" u="none" cap="none">
                <a:solidFill>
                  <a:srgbClr val="1B2438">
                    <a:alpha val="100000"/>
                  </a:srgbClr>
                </a:solidFill>
                <a:latin typeface="Calibri"/>
              </a:rPr>
              <a:t><![CDATA[conocimiento del método]]></a:t>
            </a:r>
            <a:r>
              <a:rPr lang="en-US" strike="noStrike" sz="2100" spc="0" u="none" cap="none">
                <a:solidFill>
                  <a:srgbClr val="1B2438">
                    <a:alpha val="100000"/>
                  </a:srgbClr>
                </a:solidFill>
                <a:latin typeface="Calibri"/>
              </a:rPr>
              <a:t><![CDATA[: qué mirar, en qué orden, con qué criterio y con qué fuente. No acreditan competencia para manipular un producto, una máquina o una situación de emergencia. Esa competencia se adquiere con formación práctica y se verifica en el puesto, con supervisión y con la revisión de lo que hace cada persona. Aprobar esta comprobación no da por sí sola ninguna facultad, no convierte en correcta ninguna decisión de la tienda y no sustituye ninguna formación práctica.]]></a:t>
            </a:r>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6 de 1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3 / 195]]></a:t>
            </a:r>
          </a:p>
        </p:txBody>
      </p:sp>
      <p:sp>
        <p:nvSpPr>
          <p:cNvPr id="7" name=""/>
          <p:cNvSpPr txBox="1"/>
          <p:nvPr/>
        </p:nvSpPr>
        <p:spPr>
          <a:xfrm>
            <a:off x="514350" y="1219200"/>
            <a:ext cx="24765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mento (CE) n.º 1272/2008 (CLP), sobre clasificación, etiquetado y envasado de sustancias y mezclas (DOUE-L-2008-82637), y texto consolidado en el portal del MITECO: https://www.boe.es/buscar/doc.php?id=DOUE-L-2008-82637 y https://www.miteco.gob.es/es/calidad-y-evaluacion-ambiental/temas/productos-quimicos/reglamento-clp.html (consulta 2026-10). Esta lección enseña a leer la etiqueta, no interpreta el Reglamento.]]></a:t>
            </a: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7 de 1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4 / 195]]></a:t>
            </a:r>
          </a:p>
        </p:txBody>
      </p:sp>
      <p:sp>
        <p:nvSpPr>
          <p:cNvPr id="7" name=""/>
          <p:cNvSpPr txBox="1"/>
          <p:nvPr/>
        </p:nvSpPr>
        <p:spPr>
          <a:xfrm>
            <a:off x="514350" y="1219200"/>
            <a:ext cx="24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mento (CE) n.º 1907/2006 (REACH) (DOUE-L-2006-82750) y su anexo II, modificado por el Reglamento (UE) 2020/878 (DOUE-L-2020-80958): https://www.boe.es/buscar/doc.php?id=DOUE-L-2006-82750 y https://www.boe.es/buscar/doc.php?id=DOUE-L-2020-80958 (consulta 2026-10). De aquí sale el formato de la ficha de datos de seguridad.]]></a:t>
            </a:r>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8 de 1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5 / 195]]></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tal REACH-CLP del MITECO, fuente administrativa española sobre productos químicos: https://www.miteco.gob.es/es/calidad-y-evaluacion-ambiental/temas/productos-quimicos/portal-reach-clp/clp.html (consulta 2026-10).]]></a:t>
            </a:r>
          </a:p>
        </p:txBody>
      </p:sp>
      <p:sp>
        <p:nvSpPr>
          <p:cNvPr id="9" name=""/>
          <p:cNvSpPr txBox="1"/>
          <p:nvPr/>
        </p:nvSpPr>
        <p:spPr>
          <a:xfrm>
            <a:off x="514350" y="29337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y 31/1995, de 8 de noviembre, de Prevención de Riesgos Laborales (BOE-A-1995-24292): https://www.boe.es/buscar/act.php?id=BOE-A-1995-24292 (consulta 2026-10). Marco general de la prevención; esta lección no la interpreta.]]></a:t>
            </a:r>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9 de 1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6 / 195]]></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al Decreto 773/1997, de 30 de mayo, sobre disposiciones mínimas de seguridad y salud relativas a la utilización por los trabajadores de equipos de protección individual (BOE-A-1997-12735): https://www.boe.es/buscar/act.php?id=BOE-A-1997-12735 (consulta 2026-10). Es la norma de los EPI.]]></a:t>
            </a: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0 de 1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7 / 195]]></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al Decreto 486/1997, de 14 de abril, por el que se establecen las disposiciones mínimas de seguridad y salud en los lugares de trabajo (BOE-A-1997-8669): https://www.boe.es/buscar/act.php?id=BOE-A-1997-8669 (consulta 2026-10).]]></a:t>
            </a:r>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1 de 1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8 / 195]]></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al Decreto 487/1997, de 14 de abril, sobre la manipulación manual de cargas (BOE-A-1997-8670) y guía técnica del INSST sobre la materia: https://www.boe.es/buscar/act.php?id=BOE-A-1997-8670 y https://www.insst.es/InshtWeb/Contenidos/Normativa/GuiasTecnicas/Ficheros/cargas.pdf (consulta 2026-10).]]></a:t>
            </a: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2 de 1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9 / 195]]></a:t>
            </a:r>
          </a:p>
        </p:txBody>
      </p:sp>
      <p:sp>
        <p:nvSpPr>
          <p:cNvPr id="7" name=""/>
          <p:cNvSpPr txBox="1"/>
          <p:nvPr/>
        </p:nvSpPr>
        <p:spPr>
          <a:xfrm>
            <a:off x="514350" y="1219200"/>
            <a:ext cx="24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al Decreto 665/1997, de 12 de mayo, sobre la protección de los trabajadores frente a la exposición a agentes cancerígenos (BOE-A-1997-11145), modificado y retitulado por el Real Decreto 612/2024, de 2 de julio (BOE-A-2024-13419): https://www.boe.es/buscar/act.php?id=BOE-A-1997-11145 y https://www.boe.es/buscar/doc.php?id=BOE-A-2024-13419 (consulta 2026-10).]]></a:t>
            </a:r>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3 de 1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0 / 195]]></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SST, NTP 1198, «Ficha de datos de seguridad: utilización en la empresa» (2024): https://www.insst.es/documentacion/colecciones-tecnicas/ntp-notas-tecnicas-de-prevencion/37-serie-ntp-numeros-1191-a-1214-ano-2024/ntp-1198-ficha-de-datos-de-seguridad-utilizacion-en-la-empresa-2024 (consulta 2026-10).]]></a:t>
            </a:r>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4 de 1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1 / 195]]></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SST, «Guía para la interpretación y utilización de las fichas de seguridad química»: https://www.insst.es/documentacion/material-tecnico/documentos-tecnicos/guia-interpretacion-y-utilizacion-fichas-de-seguridad-quimica-2000 (consulta 2026-10).]]></a:t>
            </a:r>
          </a:p>
        </p:txBody>
      </p:sp>
      <p:sp>
        <p:nvSpPr>
          <p:cNvPr id="9" name=""/>
          <p:cNvSpPr txBox="1"/>
          <p:nvPr/>
        </p:nvSpPr>
        <p:spPr>
          <a:xfrm>
            <a:off x="514350" y="29337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SST, documentación sobre almacenamiento de productos químicos peligrosos: https://www.insst.es/materias/riesgos/seguridad-en-el-trabajo/almacenamiento-de-productos-quimicos-peligrosos/documentacion (consulta 2026-10).]]></a:t>
            </a:r>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5 de 1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2 / 19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SST, Fichas Internacionales de Seguridad Química (FISQ), para contrastar un producto concreto: https://www.insst.es/documentacion/colecciones-tecnicas/fisq (consulta 2026-10).]]></a:t>
            </a:r>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6 de 1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3 / 195]]></a:t>
            </a:r>
          </a:p>
        </p:txBody>
      </p:sp>
      <p:sp>
        <p:nvSpPr>
          <p:cNvPr id="7" name=""/>
          <p:cNvSpPr txBox="1"/>
          <p:nvPr/>
        </p:nvSpPr>
        <p:spPr>
          <a:xfrm>
            <a:off x="514350" y="1219200"/>
            <a:ext cx="24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y 22/2011, de 28 de julio, de residuos y suelos contaminados (BOE-A-2011-13046) y Real Decreto 1055/2022, de 27 de diciembre, de envases y residuos de envases (BOE-A-2022-22690): https://www.boe.es/buscar/act.php?id=BOE-A-2011-13046 y https://www.boe.es/buscar/act.php?id=BOE-A-2022-22690 (consulta 2026-10).]]></a:t>
            </a:r>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7 de 1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4 / 195]]></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al Decreto 227/2006, de 24 de febrero, sobre limitación de las emisiones de compuestos orgánicos volátiles en determinadas pinturas y barnices (BOE-A-2006-3377): https://www.boe.es/buscar/act.php?id=BOE-A-2006-3377 (consulta 2026-10). «Bajo en COV» no equivale a «inocuo».]]></a:t>
            </a:r>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8 de 1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ridad-y-prevencion-de-riesgos-en-la-tienda"/>
              </a:rPr>
              <a:t><![CDATA[Seguridad y prevención de riesgos en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5 / 195]]></a:t>
            </a:r>
          </a:p>
        </p:txBody>
      </p:sp>
      <p:sp>
        <p:nvSpPr>
          <p:cNvPr id="7" name=""/>
          <p:cNvSpPr txBox="1"/>
          <p:nvPr/>
        </p:nvSpPr>
        <p:spPr>
          <a:xfrm>
            <a:off x="514350" y="1219200"/>
            <a:ext cx="24765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uerdo Europeo sobre el Transporte Internacional de Mercancías Peligrosas por Carretera (ADR 2025), texto enmendado de los anejos A y B publicado en el BOE núm. 3 de 2025 (BOE-A-2025-77): https://www.boe.es/buscar/doc.php?id=BOE-A-2025-77 (consulta 2026-10). Los topes de la exención de cargas pequeñas de su apartado 1.1.3.6 y su redacción vigente deben comprobarse en el texto consolidado antes de aplicar el criterio a un envío concret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195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2026-10-31T03:24:15Z</dcterms:created>
  <dcterms:modified xsi:type="dcterms:W3CDTF">2026-10-31T03:24:15Z</dcterms:modified>
  <dc:title>Seguridad y prevención de riesgos en la tienda</dc:title>
  <dc:description>Presentación editable del OA «Seguridad y prevención de riesgos en la tienda». Enlace: https://pinturasespecializadas.lumbre.lat/object/seguridad-y-prevencion-de-riesgos-en-la-tienda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