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presProps" Target="presProps.xml"/>
  <Relationship Id="rId109" Type="http://schemas.openxmlformats.org/officeDocument/2006/relationships/viewProps" Target="viewProps.xml"/>
  <Relationship Id="rId11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imiento y relevo de conversacione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imiento y relevo de conversacione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imiento y relevo de conversacione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imiento y relevo de conversacione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imiento y relevo de conversaciones»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s cinco datos de un pendient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s cinco datos de un pendient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os cinco datos de un pendien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inco-da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filas: responsable, estado, compromiso, fecha límite y contexto, con quién lo escribe, quién lo lee después y qué se rompe si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mismos cinco datos, mirados desde quién los escribe y quién los lee: el hueco se nota en el turno que hereda, no en el que lo dej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inco datos de u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endien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ponsable: Juan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endien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ado: pendiente de confirmación de fech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endien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miso: llamar a la Sra. García antes de la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endien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límite: 22/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pendien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exto: presupuesto cocina v1: 15 m² de pladur, blanco mate. La cliente confirmó todo; falta la fech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inco datos: responsable, estado, compromiso, fecha límite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inco datos d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endiente sin un dato está roto» (2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endiente sin un dato está roto» (3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endiente sin un dato está roto» (4 de 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Un pendiente sin un dato está roto» (5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Sra. García, presupuesto cocina v1: lo lleva Juan; pendiente de fecha de entrega; llamar antes de las 14:00; el 22/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lo la cuarta ficha tiene responsable (Juan), estado (pendiente de fecha de entrega), compromiso (llamar antes de las 14:00), fecha límite (22/10/2026) y contexto (presupuesto cocina v1). Las otras tres pierden, respectivamente, el responsable, el estado y la fecha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2: los cinco datos y lo que se rompe cuando falt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Heredar un pendiente entre turnos»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Heredar un pendiente entre turnos»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tiemp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cuatro tiempos del relevo: leer la ficha, preparar los datos, retomar y cerrar, cada una con su pregunta de control y su error típ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tiempo del relevo tiene su pregunta de control y su error típico: el error típico es lo que de palabra no se det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Heredar un pendiente entre turno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relevo d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hereda: tres pendientes del registro —Sra. García (llamar antes de las 14:00, 22/10/2026), Sr. López (confirmar la recogida de un bote, 23/10/2026) y Sra. Martínez (llamar el viernes)—, con Juan como responsable del turno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relevo d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lee: la ficha de la Sra. García dice «presupuesto cocina v1, 15 m² de pladur, blanco mate; falta la fech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relevo d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prepara: el presupuesto v1 y el albarán, y el dato que le falta: la fech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relevo d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hace: llama a las 13:45, da la fecha de entrega y anota en la ficha que el compromiso queda cump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relevo del turno de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escribe al volver: estado «cerrado» y fecha de cierre. Si queda algo, abre una ficha nueva con su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levo se hace por escrito en el registro. De palabra se pierde: el compañero no sabe qué se prometió, ni cuándo, ni a quién tiene que l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heredar un pendiente entre tur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vitar duplicados entre canales»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vitar duplicados entre canales»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buscar-a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buscar por el cliente, buscar por el caso y unir en vez de borrar, con el detalle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Buscar tiene tres atajos, y cuando aparece una ficha repetida la solución es unir, no borrar: la historia del caso es lo que permite saber cuándo se prometió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ómo se evita du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ponsable → Quién lo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do → En qué punt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romiso → Qué se va a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límite →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xto → De qué v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4: los cinco datos del pendiente y la ficha única entre ca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errar el compromiso: cuándo termina la conversación»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errar el compromiso: cuándo termina la conversación»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cierr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cierre solo de palabra y un cierre escrito, con la consecuenci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errar de palabra no es cerrar: la diferencia está en qué queda escrito y a quién se l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errar la llamada de la Sra. Gar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obar: el presupuesto de la cocina se envía con la fecha de entrega del 22/10/2026, que es exactamente lo que se prome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errar la llamada de la Sra. Gar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r el resultado: «Presupuesto cocina v1 enviado con fecha de entrega 22/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errar la llamada de la Sra. Gar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unicar: llamada a las 13:45 del 22/10/2026; la clienta confirma que lo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errar la llamada de la Sra. Gar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rrar la ficha: estado «cerrado», fecha 22/10/2026. No queda ninguna ficha nuev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bar que lo prometido está hecho o anotar por qué no lo está. → Anotar el resultado: qué se hizo y qué se responde ahora. → Comunicar el dato al cliente y anotar la fecha y la hora de la llamada o del mensaje. → Pasar la ficha a estado «cerrado» con su fecha, y abrir una ficha nueva si qued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si se cierra la ficha antes de comunicar, el cliente recibe el dato sin registro, y si se comunica antes de comprobar, se le comunica algo que puede no ser c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os cuatro pasos del cierre del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el plazo se vence» (2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el plazo se vence» (3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el plazo se vence» (4 de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vencimie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cajas: vencimiento, aviso al responsable, plazo nuevo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corrido del plazo vencido: se anota, se avisa, se vuelve a poner fecha y, si vuelve a vencer, se escala con fecha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cuento de palabra a mi compañero lo que ha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levo se hace por escrito, no de palabra. Y hay un registro único, no uno por canal: buscar antes de crear es lo que evita los dupl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4 y 6: heredar por escrito, un solo registro y qué hacer cuando el plazo se ve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turno completo: cómo se trabaja esto cada día» (2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turno completo: cómo se trabaja esto cada día» (3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turno completo: cómo se trabaja esto cada día» (4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Buscar ficha antes de crear una nueva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rear una ficha nueva sin buscar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el relevo por escrito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tar el relevo de palabr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4 y 7: heredar por escrito y buscar antes de cr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Comprobación final: cuatro preguntas»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nco · escrito ·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inco datos, relevo por escrito y búsqueda previa de la ficha: las tres reglas de la lección, resu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3, 4 y 8: los cinco datos, el relevo por escrito y la búsqued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seguimiento-y-relevo-de-conversacion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pendiente»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cinco datos d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cinco datos del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datos tiene u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inco: responsable, estado, compromiso, fecha límite y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hace el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escrito en el registro, no de pal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crea una ficha nueva si el cliente ya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busca la existente y se actu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pendiente sin responsable qué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endiente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termina un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ompromiso se ha cumplido y el cliente lo sabe; el pendiente se cierra aparte,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cuando el plazo se ve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prometió, para qué fecha y qué no se pudo cumplir; después se avisa al responsable y se fija una fech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os cuatro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los cuatro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heredar y cerrar u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seguimiento-y-relevo-de-conversacione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heredar y cerrar un pendiente» (2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heredar y cerrar un pendiente» (3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8).]]></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8).]]></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8).]]></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8).]]></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8).]]></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8).]]></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32" r:id="rId1"/>
    <p:sldLayoutId id="2482439133" r:id="rId2"/>
    <p:sldLayoutId id="2482439134" r:id="rId3"/>
    <p:sldLayoutId id="24824391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130912dc7265635957ec459ab0176c3f31a5a917c5067fd1.jpg"/>
  <Relationship Id="rId3" Type="http://schemas.openxmlformats.org/officeDocument/2006/relationships/hyperlink" Target="https://pinturasespecializadas.lumbre.lat/object/seguimiento-y-relevo-de-conversa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inco-datos2.jpg"/>
  <Relationship Id="rId3" Type="http://schemas.openxmlformats.org/officeDocument/2006/relationships/hyperlink" Target="https://pinturasespecializadas.lumbre.lat/object/seguimiento-y-relevo-de-conversaciones" TargetMode="External"/>
  <Relationship Id="rId4" Type="http://schemas.openxmlformats.org/officeDocument/2006/relationships/hyperlink" Target="https://pinturasespecializadas.lumbre.lat/object/seguimiento-y-relevo-de-conversacion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tiempos4.jpg"/>
  <Relationship Id="rId3" Type="http://schemas.openxmlformats.org/officeDocument/2006/relationships/hyperlink" Target="https://pinturasespecializadas.lumbre.lat/object/seguimiento-y-relevo-de-conversaciones" TargetMode="External"/>
  <Relationship Id="rId4" Type="http://schemas.openxmlformats.org/officeDocument/2006/relationships/hyperlink" Target="https://pinturasespecializadas.lumbre.lat/object/seguimiento-y-relevo-de-conversaciones"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buscar-antes5.jpg"/>
  <Relationship Id="rId3" Type="http://schemas.openxmlformats.org/officeDocument/2006/relationships/hyperlink" Target="https://pinturasespecializadas.lumbre.lat/object/seguimiento-y-relevo-de-conversaciones" TargetMode="External"/>
  <Relationship Id="rId4" Type="http://schemas.openxmlformats.org/officeDocument/2006/relationships/hyperlink" Target="https://pinturasespecializadas.lumbre.lat/object/seguimiento-y-relevo-de-conversaciones"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cierre7.jpg"/>
  <Relationship Id="rId3" Type="http://schemas.openxmlformats.org/officeDocument/2006/relationships/hyperlink" Target="https://pinturasespecializadas.lumbre.lat/object/seguimiento-y-relevo-de-conversaciones" TargetMode="External"/>
  <Relationship Id="rId4" Type="http://schemas.openxmlformats.org/officeDocument/2006/relationships/hyperlink" Target="https://pinturasespecializadas.lumbre.lat/object/seguimiento-y-relevo-de-conversaciones" TargetMode="External"/>
  <Relationship Id="rId5"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vencimiento8.jpg"/>
  <Relationship Id="rId3" Type="http://schemas.openxmlformats.org/officeDocument/2006/relationships/hyperlink" Target="https://pinturasespecializadas.lumbre.lat/object/seguimiento-y-relevo-de-conversaciones" TargetMode="External"/>
  <Relationship Id="rId4" Type="http://schemas.openxmlformats.org/officeDocument/2006/relationships/hyperlink" Target="https://pinturasespecializadas.lumbre.lat/object/seguimiento-y-relevo-de-conversaciones"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hyperlink" Target="https://pinturasespecializadas.lumbre.lat/object/seguimiento-y-relevo-de-conversaciones" TargetMode="External"/>
  <Relationship Id="rId4"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hyperlink" Target="https://pinturasespecializadas.lumbre.lat/object/seguimiento-y-relevo-de-conversaciones" TargetMode="External"/>
  <Relationship Id="rId4"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seguimiento-y-relevo-de-conversaciones" TargetMode="External"/>
  <Relationship Id="rId3" Type="http://schemas.openxmlformats.org/officeDocument/2006/relationships/notesSlide" Target="../notesSlides/notesSlide10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lev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s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seguimiento-y-relevo-de-conversa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edar pendientes entre turnos sin perder información: cinco datos del pendiente, relevo por escrito y registro único entre canal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o objeto del curso C02: el seguimiento y relevo de conversaciones. Cómo se hereda un pendiente, cómo se evita duplicar entre canales y cómo se cierra un compromiso.]]></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ndientes · relevo · seguimiento · duplicados · canales · turno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y relevo de conversacion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por la tarde, en la tienda del centro, Juan cierra su turno con tres conversaciones a medias. La Sra. García espera una llamada antes de las 14:00 por el presupuesto de una cocina en pladur; el Sr. López quería que le confirmaran la recogida de un bote al día siguiente; y la Sra. Martínez prefiere que le llamen el viernes. Quedan veinte minutos para el cambio de turno y el turno de tarde no sabe nada de n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y relevo de conversacion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tres cosas: ]]></a:t>
            </a:r>
            <a:r>
              <a:rPr lang="en-US" b="1" strike="noStrike" sz="2100" spc="0" u="none" cap="none">
                <a:solidFill>
                  <a:srgbClr val="1B2438">
                    <a:alpha val="100000"/>
                  </a:srgbClr>
                </a:solidFill>
                <a:latin typeface="Calibri"/>
              </a:rPr>
              <a:t><![CDATA[los cinco datos de un pendi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 se hereda entre turnos]]></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ómo se evita duplicar]]></a:t>
            </a:r>
            <a:r>
              <a:rPr lang="en-US" strike="noStrike" sz="2100" spc="0" u="none" cap="none">
                <a:solidFill>
                  <a:srgbClr val="1B2438">
                    <a:alpha val="100000"/>
                  </a:srgbClr>
                </a:solidFill>
                <a:latin typeface="Calibri"/>
              </a:rPr>
              <a:t><![CDATA[ entre canales. A esas tres se añade una cuarta, que aparece al final: ]]></a:t>
            </a:r>
            <a:r>
              <a:rPr lang="en-US" b="1" strike="noStrike" sz="2100" spc="0" u="none" cap="none">
                <a:solidFill>
                  <a:srgbClr val="1B2438">
                    <a:alpha val="100000"/>
                  </a:srgbClr>
                </a:solidFill>
                <a:latin typeface="Calibri"/>
              </a:rPr>
              <a:t><![CDATA[cómo se cierra un compromiso]]></a:t>
            </a:r>
            <a:r>
              <a:rPr lang="en-US" strike="noStrike" sz="2100" spc="0" u="none" cap="none">
                <a:solidFill>
                  <a:srgbClr val="1B2438">
                    <a:alpha val="100000"/>
                  </a:srgbClr>
                </a:solidFill>
                <a:latin typeface="Calibri"/>
              </a:rPr>
              <a:t><![CDATA[ para que la conversación pueda darse por terminad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las referencias, las fechas y las cifras que aparecen son ficticios y sirven para practicar: no son datos de Pinturas Especializadas ni compromisos de la empr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y relevo de conversacion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5]]></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eredar pendientes entre turnos sin perder información: cinco datos del pendiente, relevo por escrito y registro único entre canales.]]></a:t>
            </a:r>
          </a:p>
        </p:txBody>
      </p:sp>
      <p:sp>
        <p:nvSpPr>
          <p:cNvPr id="11" name=""/>
          <p:cNvSpPr txBox="1"/>
          <p:nvPr/>
        </p:nvSpPr>
        <p:spPr>
          <a:xfrm>
            <a:off x="514350" y="2638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38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el registro citado; aquí son las normas sobre tratamiento de quejas y sobre datos person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y relevo de conversacion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seguimiento, relevo y cierre entre turnos y canales; no es, por sí solo, un procedimiento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el registro donde se anota el pendiente, el formato del relevo, el canal único y los plazos los confirma dir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os clientes, las referencias, las fechas y las cifras marcados como ficticios sirven para practicar; no son datos reales ni compromisos de la empre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y relevo de conversacion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registro donde se anota el pendiente en cada tienda —sistema, formulario o cuaderno—, quién lo abre y quién lo cierra. El formato del relevo: qué campos son obligatorios, si el turno entrante debe confirmar la recepción y dónde queda guard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imiento y relevo de conversacion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nal único de seguimiento y cómo se evita el duplicado cuando el cliente escribe por WhatsApp, llama por teléfono y además viene al mostrador. Qué plazo de respuesta se puede comprometer con el cliente y qué parte puede comprometer cada persona sin autorización de dirección. Si la ficha de pendientes contiene datos personales, cuánto tiempo se conserva y quién puede consultarla.]]></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hace con un pendiente cuyo plazo se vence sin respuesta: a quién se escala y con qué fecha se avi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inco datos de un pendi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versación con un cliente no termina cuando cuelgas o cierras la puerta: termina cuando se cumple el compromiso. Si prometiste llamar antes de las 14:00 y no llamas, la conversación no terminó: se rompió. Y un compromiso que no está escrito no se cumple: se olvida, y el cliente vuelve a llamar con la misma pregunta —«¿y lo mí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inco datos de un pendi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apartado fija el formato mínimo de un pendiente. Un pendiente no es un post-it ni un mensaje suelto: es un ]]></a:t>
            </a:r>
            <a:r>
              <a:rPr lang="en-US" b="1" strike="noStrike" sz="2100" spc="0" u="none" cap="none">
                <a:solidFill>
                  <a:srgbClr val="1B2438">
                    <a:alpha val="100000"/>
                  </a:srgbClr>
                </a:solidFill>
                <a:latin typeface="Calibri"/>
              </a:rPr>
              <a:t><![CDATA[registro estructurado]]></a:t>
            </a:r>
            <a:r>
              <a:rPr lang="en-US" strike="noStrike" sz="2100" spc="0" u="none" cap="none">
                <a:solidFill>
                  <a:srgbClr val="1B2438">
                    <a:alpha val="100000"/>
                  </a:srgbClr>
                </a:solidFill>
                <a:latin typeface="Calibri"/>
              </a:rPr>
              <a:t><![CDATA[, con cinco datos, en el registro del equipo. Lo que se escribe ahí no es para el cliente: es para la persona que venga después, que puede ser otro compañero del mismo turno o el turno siguiente.]]></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Quién lleva el caso. Sin nombre no hay dueño, y un pendiente sin dueño es un pendiente perd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inco datos de un pendi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En qué punto está: pendiente de llamada, pendiente de confirmar fecha, pendiente de material, cerrado. Sin estado, nadie sabe si el caso está vivo o ya se resolvió.]]></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Qué se va a hacer exactamente. «Llamar a la Sra. García antes de las 14:00» es un compromiso; «hablar con la Sra. García» no lo es, porque no dice ni con qué ni cuándo.]]></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echa límite.]]></a:t>
            </a:r>
            <a:r>
              <a:rPr lang="en-US" strike="noStrike" sz="2100" spc="0" u="none" cap="none">
                <a:solidFill>
                  <a:srgbClr val="1B2438">
                    <a:alpha val="100000"/>
                  </a:srgbClr>
                </a:solidFill>
                <a:latin typeface="Calibri"/>
              </a:rPr>
              <a:t><![CDATA[ Para cuándo. Da la urgencia, permite ver lo que se está venciendo y convierte el compromiso en algo verific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inco datos de un pendi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De qué va el caso: obra, producto, presupuesto y canal por el que entró. Sin contexto, quien retoma tiene que volver a preguntar, y esa pregunta es demora que el cliente percibe.]]></a:t>
            </a:r>
          </a:p>
        </p:txBody>
      </p:sp>
      <p:sp>
        <p:nvSpPr>
          <p:cNvPr id="9" name=""/>
          <p:cNvSpPr txBox="1"/>
          <p:nvPr/>
        </p:nvSpPr>
        <p:spPr>
          <a:xfrm>
            <a:off x="514350" y="25812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stumbre que sostiene el formato: se anota ]]></a:t>
            </a:r>
            <a:r>
              <a:rPr lang="en-US" b="1" strike="noStrike" sz="2100" spc="0" u="none" cap="none">
                <a:solidFill>
                  <a:srgbClr val="1B2438">
                    <a:alpha val="100000"/>
                  </a:srgbClr>
                </a:solidFill>
                <a:latin typeface="Calibri"/>
              </a:rPr>
              <a:t><![CDATA[en el momento en que se acuerda]]></a:t>
            </a:r>
            <a:r>
              <a:rPr lang="en-US" strike="noStrike" sz="2100" spc="0" u="none" cap="none">
                <a:solidFill>
                  <a:srgbClr val="1B2438">
                    <a:alpha val="100000"/>
                  </a:srgbClr>
                </a:solidFill>
                <a:latin typeface="Calibri"/>
              </a:rPr>
              <a:t><![CDATA[, no a fin de turno. Tres horas después, lo que falta es siempre lo mismo: la fecha exacta, el matiz de lo pedido y el tono con el que se dij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os cinco datos de un pendiente]]></a:t>
            </a:r>
          </a:p>
        </p:txBody>
      </p:sp>
      <p:pic>
        <p:nvPicPr>
          <p:cNvPr id="3" name="" descr="Matriz de cinco filas: responsable, estado, compromiso, fecha límite y contexto, con quién lo escribe, quién lo lee después y qué se rompe si falta.">
            <a:hlinkClick r:id="rId3" tooltip="Matriz de cinco filas: responsable, estado, compromiso, fecha límite y contexto, con quién lo escribe, quién lo lee después y qué se rompe si fal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mismos cinco datos, mirados desde quién los escribe y quién los lee: el hueco se nota en el turno que hereda, no en el que lo dejó.]]></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imiento-y-relevo-de-conversacion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datos de un pen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1866900"/>
                <a:gridCol w="2438400"/>
                <a:gridCol w="3810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leva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lo lleva: se pi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punt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si está abierto o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qué se prome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urgencia ni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va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que volver a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s cinco datos de un pendiente · Ejemplo resuelto: pendiente complet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sable: Juan (mostrad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s cinco datos de un pendiente · Ejemplo resuelto: pendiente complet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pendiente de confirmación de fecha de entreg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s cinco datos de un pendiente · Ejemplo resuelto: pendiente complet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miso: llamar a la Sra. García antes de las 14:0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s cinco datos de un pendiente · Ejemplo resuelto: pendiente complet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límite: 22/10/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s cinco datos de un pendiente · Ejemplo resuelto: pendiente complet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resupuesto cocina v1: 15 m² de pladur, blanco mate. La cliente confirmó todo; falta la fecha de entre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os cinco datos de un pendien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tos datos tiene un pendiente comple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e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tr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inc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endiente sin un dato está ro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datos no son un trámite de cajón: cada uno tapa un fallo concreto. Saber cuál falta es lo que permite arreglarlo sin abrir una conversación nueva con el cliente.]]></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 el responsable.]]></a:t>
            </a:r>
            <a:r>
              <a:rPr lang="en-US" strike="noStrike" sz="2100" spc="0" u="none" cap="none">
                <a:solidFill>
                  <a:srgbClr val="1B2438">
                    <a:alpha val="100000"/>
                  </a:srgbClr>
                </a:solidFill>
                <a:latin typeface="Calibri"/>
              </a:rPr>
              <a:t><![CDATA[ El pendiente sigue en la ficha, pero nadie lo trabaja. Cuando el cliente llama, el primer turno responde «eso lo llevaba otra persona», y el cliente oye que el problema es suyo. El arreglo es simple: escribir el nombre de quien se queda con el caso, aunque ese nombre sea el prop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endiente sin un dato está ro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 el estado.]]></a:t>
            </a:r>
            <a:r>
              <a:rPr lang="en-US" strike="noStrike" sz="2100" spc="0" u="none" cap="none">
                <a:solidFill>
                  <a:srgbClr val="1B2438">
                    <a:alpha val="100000"/>
                  </a:srgbClr>
                </a:solidFill>
                <a:latin typeface="Calibri"/>
              </a:rPr>
              <a:t><![CDATA[ El caso se mezcla con los que sí avanzan, y un pendiente en estado desconocido se lee siempre como urgente. Entonces lo urgente de verdad se queda sin atender. El arreglo es elegir de entre un juego corto de estados —abierto, esperando material, esperando al cliente, cerrado— y no inventar uno nuevo cada ve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endiente sin un dato está ro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 el compromiso.]]></a:t>
            </a:r>
            <a:r>
              <a:rPr lang="en-US" strike="noStrike" sz="2100" spc="0" u="none" cap="none">
                <a:solidFill>
                  <a:srgbClr val="1B2438">
                    <a:alpha val="100000"/>
                  </a:srgbClr>
                </a:solidFill>
                <a:latin typeface="Calibri"/>
              </a:rPr>
              <a:t><![CDATA[ El turno siguiente sabe que hay algo que hacer, pero no sabe qué. La llamada se convierte en una conversación de renegociación, y lo que el cliente pidió se pierde de camino. El arreglo es escribir el verbo y la hora: «llamar», «enviar», «confirmar».]]></a:t>
            </a:r>
          </a:p>
        </p:txBody>
      </p:sp>
      <p:sp>
        <p:nvSpPr>
          <p:cNvPr id="9" name=""/>
          <p:cNvSpPr txBox="1"/>
          <p:nvPr/>
        </p:nvSpPr>
        <p:spPr>
          <a:xfrm>
            <a:off x="514350" y="29146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 la fecha límite.]]></a:t>
            </a:r>
            <a:r>
              <a:rPr lang="en-US" strike="noStrike" sz="2100" spc="0" u="none" cap="none">
                <a:solidFill>
                  <a:srgbClr val="1B2438">
                    <a:alpha val="100000"/>
                  </a:srgbClr>
                </a:solidFill>
                <a:latin typeface="Calibri"/>
              </a:rPr>
              <a:t><![CDATA[ No hay forma de saber qué está vencido. El compromiso se cumple tarde sin que nadie lo note, y un cliente que espera dos semanas no se queja igual que uno que espera dos días. El arreglo es usar la misma fecha para todos y escribirla siemp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endiente sin un dato está ro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alta el contexto.]]></a:t>
            </a:r>
            <a:r>
              <a:rPr lang="en-US" strike="noStrike" sz="2100" spc="0" u="none" cap="none">
                <a:solidFill>
                  <a:srgbClr val="1B2438">
                    <a:alpha val="100000"/>
                  </a:srgbClr>
                </a:solidFill>
                <a:latin typeface="Calibri"/>
              </a:rPr>
              <a:t><![CDATA[ Quien retoma tiene que preguntar, y preguntar es tiempo que el cliente nota como espera. El arreglo es una línea: qué se pidió, de qué va y por qué canal entró.]]></a:t>
            </a:r>
          </a:p>
        </p:txBody>
      </p:sp>
      <p:sp>
        <p:nvSpPr>
          <p:cNvPr id="9" name=""/>
          <p:cNvSpPr txBox="1"/>
          <p:nvPr/>
        </p:nvSpPr>
        <p:spPr>
          <a:xfrm>
            <a:off x="514350" y="2257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que acompaña a todo lo anterior: ]]></a:t>
            </a:r>
            <a:r>
              <a:rPr lang="en-US" b="1" strike="noStrike" sz="2100" spc="0" u="none" cap="none">
                <a:solidFill>
                  <a:srgbClr val="1B2438">
                    <a:alpha val="100000"/>
                  </a:srgbClr>
                </a:solidFill>
                <a:latin typeface="Calibri"/>
              </a:rPr>
              <a:t><![CDATA[un pendiente no se borra, se cierra]]></a:t>
            </a:r>
            <a:r>
              <a:rPr lang="en-US" strike="noStrike" sz="2100" spc="0" u="none" cap="none">
                <a:solidFill>
                  <a:srgbClr val="1B2438">
                    <a:alpha val="100000"/>
                  </a:srgbClr>
                </a:solidFill>
                <a:latin typeface="Calibri"/>
              </a:rPr>
              <a:t><![CDATA[. Borrado es la forma de perder la memoria de lo ocurrido; cerrado es la forma de poder aprender de lo ocurr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Un pendiente sin un dato está ro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os cinco dat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erra el registro y lee la ficha como si la leyera otra persona que no te conoce. Si con esa lectura no puedes decir quién lo lleva, en qué punto está, qué se va a hacer, para cuándo y de qué va, el pendiente no está listo para heredar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Un pendiente sin un dato está ro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cuatro fichas tiene los cinco datos completos?]]></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ra. García, presupuesto cocina v1: pendiente de fecha de entrega; llamar antes de las 14:00; el 22/10/2026.]]></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ra. García, presupuesto cocina v1: lo lleva Juan; llamar antes de las 14:00; el 22/10/2026.]]></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ra. García, presupuesto cocina v1: lo lleva Juan; pendiente de fecha de entrega; llamar antes de las 14: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ra. García, presupuesto cocina v1: lo lleva Juan; pendiente de fecha de entrega; llamar antes de las 14:00; el 22/10/20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redar un pendiente entre turn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evo no es un favor: es un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Cuando te vas a comer o termina tu turno, lo que llevas se hereda. No se hereda de palabra: se hereda ]]></a:t>
            </a:r>
            <a:r>
              <a:rPr lang="en-US" b="1" strike="noStrike" sz="2100" spc="0" u="none" cap="none">
                <a:solidFill>
                  <a:srgbClr val="1B2438">
                    <a:alpha val="100000"/>
                  </a:srgbClr>
                </a:solidFill>
                <a:latin typeface="Calibri"/>
              </a:rPr>
              <a:t><![CDATA[por escrito]]></a:t>
            </a:r>
            <a:r>
              <a:rPr lang="en-US" strike="noStrike" sz="2100" spc="0" u="none" cap="none">
                <a:solidFill>
                  <a:srgbClr val="1B2438">
                    <a:alpha val="100000"/>
                  </a:srgbClr>
                </a:solidFill>
                <a:latin typeface="Calibri"/>
              </a:rPr>
              <a:t><![CDATA[, en el registro del equipo.]]></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sos: ]]></a:t>
            </a:r>
            <a:r>
              <a:rPr lang="en-US" b="1" strike="noStrike" sz="2100" spc="0" u="none" cap="none">
                <a:solidFill>
                  <a:srgbClr val="1B2438">
                    <a:alpha val="100000"/>
                  </a:srgbClr>
                </a:solidFill>
                <a:latin typeface="Calibri"/>
              </a:rPr>
              <a:t><![CDATA[leer la ficha]]></a:t>
            </a:r>
            <a:r>
              <a:rPr lang="en-US" strike="noStrike" sz="2100" spc="0" u="none" cap="none">
                <a:solidFill>
                  <a:srgbClr val="1B2438">
                    <a:alpha val="100000"/>
                  </a:srgbClr>
                </a:solidFill>
                <a:latin typeface="Calibri"/>
              </a:rPr>
              <a:t><![CDATA[ (qué se acordó y quién es el responsable), ]]></a:t>
            </a:r>
            <a:r>
              <a:rPr lang="en-US" b="1" strike="noStrike" sz="2100" spc="0" u="none" cap="none">
                <a:solidFill>
                  <a:srgbClr val="1B2438">
                    <a:alpha val="100000"/>
                  </a:srgbClr>
                </a:solidFill>
                <a:latin typeface="Calibri"/>
              </a:rPr>
              <a:t><![CDATA[preparar los datos]]></a:t>
            </a:r>
            <a:r>
              <a:rPr lang="en-US" strike="noStrike" sz="2100" spc="0" u="none" cap="none">
                <a:solidFill>
                  <a:srgbClr val="1B2438">
                    <a:alpha val="100000"/>
                  </a:srgbClr>
                </a:solidFill>
                <a:latin typeface="Calibri"/>
              </a:rPr>
              <a:t><![CDATA[ (tener a mano lo que se va a decir), ]]></a:t>
            </a:r>
            <a:r>
              <a:rPr lang="en-US" b="1" strike="noStrike" sz="2100" spc="0" u="none" cap="none">
                <a:solidFill>
                  <a:srgbClr val="1B2438">
                    <a:alpha val="100000"/>
                  </a:srgbClr>
                </a:solidFill>
                <a:latin typeface="Calibri"/>
              </a:rPr>
              <a:t><![CDATA[retomar]]></a:t>
            </a:r>
            <a:r>
              <a:rPr lang="en-US" strike="noStrike" sz="2100" spc="0" u="none" cap="none">
                <a:solidFill>
                  <a:srgbClr val="1B2438">
                    <a:alpha val="100000"/>
                  </a:srgbClr>
                </a:solidFill>
                <a:latin typeface="Calibri"/>
              </a:rPr>
              <a:t><![CDATA[ (identificarse y recordar el motivo) y ]]></a:t>
            </a:r>
            <a:r>
              <a:rPr lang="en-US" b="1"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confirmar el siguiente paso y la 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redar un pendiente entre turn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tivo de que sea por escrito es sencillo: de palabra, el relevo depende de dos personas que se entendieron y de que la otra persona lo recuerde. Por escrito, depende de una sola cosa: que el turno entrante lea la ficha. Leer es más lento que recordar, y por eso una ficha escrita delata el hueco mientras que una explicación de palabra lo ta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redar un pendiente entre turn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crito viajan también tres cosas que de palabra se pierden. L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porque el turno entrante sabe que el plazo corre. El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porque sabe si lo que hereda está esperando una llamada o esperando al cliente. Y el ]]></a:t>
            </a:r>
            <a:r>
              <a:rPr lang="en-US" b="1"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porque sabe qué va a decir. Y hay una cuarta que solo aparece por escrito: ]]></a:t>
            </a:r>
            <a:r>
              <a:rPr lang="en-US" b="1" strike="noStrike" sz="2100" spc="0" u="none" cap="none">
                <a:solidFill>
                  <a:srgbClr val="1B2438">
                    <a:alpha val="100000"/>
                  </a:srgbClr>
                </a:solidFill>
                <a:latin typeface="Calibri"/>
              </a:rPr>
              <a:t><![CDATA[lo que se prometió de palabra]]></a:t>
            </a:r>
            <a:r>
              <a:rPr lang="en-US" strike="noStrike" sz="2100" spc="0" u="none" cap="none">
                <a:solidFill>
                  <a:srgbClr val="1B2438">
                    <a:alpha val="100000"/>
                  </a:srgbClr>
                </a:solidFill>
                <a:latin typeface="Calibri"/>
              </a:rPr>
              <a:t><![CDATA[. Si dijiste «te llamo esta tarde» y no lo anotaste, nadie lo sabrá; si lo anotas, entra en el relevo como cualquier otro compromi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redar un pendiente entre turnos]]></a:t>
            </a:r>
          </a:p>
        </p:txBody>
      </p:sp>
      <p:pic>
        <p:nvPicPr>
          <p:cNvPr id="3" name="" descr="Cuatro tarjetas con los cuatro tiempos del relevo: leer la ficha, preparar los datos, retomar y cerrar, cada una con su pregunta de control y su error típico.">
            <a:hlinkClick r:id="rId3" tooltip="Cuatro tarjetas con los cuatro tiempos del relevo: leer la ficha, preparar los datos, retomar y cerrar, cada una con su pregunta de control y su error típico."/>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tiempo del relevo tiene su pregunta de control y su error típico: el error típico es lo que de palabra no se detec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imiento-y-relevo-de-conversaciones"/>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redar un pendiente entre turn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pendientes tuyos en el registro: Sra. García antes de las 14:00, Sr. López para mañana y Sra. Martínez para el viernes.» Esa frase evita el «ah, yo no sabía» y el «pensaba que lo llevabas tú».]]></a:t>
            </a:r>
          </a:p>
        </p:txBody>
      </p:sp>
      <p:sp>
        <p:nvSpPr>
          <p:cNvPr id="11" name=""/>
          <p:cNvSpPr txBox="1"/>
          <p:nvPr/>
        </p:nvSpPr>
        <p:spPr>
          <a:xfrm>
            <a:off x="514350" y="2952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2" name=""/>
          <p:cNvSpPr txBox="1"/>
          <p:nvPr/>
        </p:nvSpPr>
        <p:spPr>
          <a:xfrm>
            <a:off x="762000" y="2952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IRTE: anotas los cinco datos del pendiente en el registro.]]></a:t>
            </a:r>
          </a:p>
        </p:txBody>
      </p:sp>
      <p:sp>
        <p:nvSpPr>
          <p:cNvPr id="13" name=""/>
          <p:cNvSpPr txBox="1"/>
          <p:nvPr/>
        </p:nvSpPr>
        <p:spPr>
          <a:xfrm>
            <a:off x="514350" y="3676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4" name=""/>
          <p:cNvSpPr txBox="1"/>
          <p:nvPr/>
        </p:nvSpPr>
        <p:spPr>
          <a:xfrm>
            <a:off x="762000" y="3676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VUELVE TU COMPAÑERO: le dices «hay tres pendientes tuyos en el registro, revísal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Heredar un pendiente entre turn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ÉL LEE LA FICHA: no le cuentas de palabra, él lee lo que tú escribis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ÉL RETOMA: llama al cliente con los datos preparados y cierra el compromi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redar un pendiente entre turnos · Ejemplo resuelto: el relevo del turno de tard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ereda: tres pendientes del registro —Sra. García (llamar antes de las 14:00, 22/10/2026), Sr. López (confirmar la recogida de un bote, 23/10/2026) y Sra. Martínez (llamar el viernes)—, con Juan como responsable del turno de mañ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redar un pendiente entre turnos · Ejemplo resuelto: el relevo del turno de tard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ee: la ficha de la Sra. García dice «presupuesto cocina v1, 15 m² de pladur, blanco mate; falta la fecha de entreg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redar un pendiente entre turnos · Ejemplo resuelto: el relevo del turno de tard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epara: el presupuesto v1 y el albarán, y el dato que le falta: la fecha de entreg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redar un pendiente entre turnos · Ejemplo resuelto: el relevo del turno de tard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ce: llama a las 13:45, da la fecha de entrega y anota en la ficha que el compromiso queda cumpli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Heredar un pendiente entre turnos · Ejemplo resuelto: el relevo del turno de tard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cribe al volver: estado «cerrado» y fecha de cierre. Si queda algo, abre una ficha nueva con su respons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Heredar un pendiente entre turn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evo entre turnos se hace de palab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vitar duplicados entre canal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uede escribir por WhatsApp, llamar por teléfono y venir al mostrador. Si cada canal crea su propio pendiente, hay tres pendientes para el mismo caso. Eso no es seguimiento: es ruido. Y el ruido tiene un coste concreto: el cliente recibe dos avisos o dos preguntas sobre lo mismo, y el equipo reparte un caso en tres partes que no se hablan entre sí.]]></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antes de crear un pendiente, buscar si ya existe]]></a:t>
            </a:r>
            <a:r>
              <a:rPr lang="en-US" strike="noStrike" sz="2100" spc="0" u="none" cap="none">
                <a:solidFill>
                  <a:srgbClr val="1B2438">
                    <a:alpha val="100000"/>
                  </a:srgbClr>
                </a:solidFill>
                <a:latin typeface="Calibri"/>
              </a:rPr>
              <a:t><![CDATA[. Si el cliente ya escribió por WhatsApp, no se crea uno nuevo por teléfono: se actualiza el existente con la nueva información. Un caso, un registro, una convers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vitar duplicados entre canal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por lo que el cliente puede dar de sí funciona mejor que buscar por lo que le hemos puesto nosotros: el nombre y el teléfono local antes que la referencia interna; la obra y el canal antes que el número de ficha. Y cuando aparecen dos fichas del mismo caso no se borra la más antigua sin más: se fusionan, la nueva conserva todo lo que había en la vieja y se anota la fecha en que se han unido. Una ficha sin historia pierde la posibilidad de saber cuándo se prometió qué.]]></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vitar duplicados entre canal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aporta cada canal no es lo mismo, y por eso conviene apuntarlo en la ficha en vez de repartirlo: el mostrador deja el tono, la duda que el cliente no explica bien y lo que se ve en la mano que trae; el teléfono deja la urgencia y lo que se deduce de las pausas; el mensaje escrito deja la fecha exacta, las referencias y lo que el cliente quiere que conste por escrito. Un pendiente que solo conserve el canal por el que llegó, y no lo que ese canal aportaba, se queda corto en la parte que el cliente nota m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vitar duplicados entre canales]]></a:t>
            </a:r>
          </a:p>
        </p:txBody>
      </p:sp>
      <p:pic>
        <p:nvPicPr>
          <p:cNvPr id="3" name="" descr="Tres tarjetas: buscar por el cliente, buscar por el caso y unir en vez de borrar, con el detalle de cada una.">
            <a:hlinkClick r:id="rId3" tooltip="Tres tarjetas: buscar por el cliente, buscar por el caso y unir en vez de borrar, con el detalle de cada una."/>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Buscar tiene tres atajos, y cuando aparece una ficha repetida la solución es unir, no borrar: la historia del caso es lo que permite saber cuándo se prometió qué.]]></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imiento-y-relevo-de-conversaciones"/>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evita dupl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3000375"/>
                <a:gridCol w="3048000"/>
                <a:gridCol w="2066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escribió por WhatsApp y llama por 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usca la ficha por nombre o teléfono y se actual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rea una fich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vino al mostrador y escribe por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usca la ficha y se añade el men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bre un caso paral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encuentra ficha prev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rea una nueva con todos lo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sume que no existe sin bus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vitar duplicados entre canal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ponsabl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romi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 lími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ext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qué punto está]]></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se va a hace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cuán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 qué va el cas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ién lo llev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l compromiso: cuándo termina la convers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ierres distintos, y confundirlos es la causa de que un caso «desaparezca». El primero es el ]]></a:t>
            </a:r>
            <a:r>
              <a:rPr lang="en-US" b="1" strike="noStrike" sz="2100" spc="0" u="none" cap="none">
                <a:solidFill>
                  <a:srgbClr val="1B2438">
                    <a:alpha val="100000"/>
                  </a:srgbClr>
                </a:solidFill>
                <a:latin typeface="Calibri"/>
              </a:rPr>
              <a:t><![CDATA[cierre de la conversación]]></a:t>
            </a:r>
            <a:r>
              <a:rPr lang="en-US" strike="noStrike" sz="2100" spc="0" u="none" cap="none">
                <a:solidFill>
                  <a:srgbClr val="1B2438">
                    <a:alpha val="100000"/>
                  </a:srgbClr>
                </a:solidFill>
                <a:latin typeface="Calibri"/>
              </a:rPr>
              <a:t><![CDATA[: el compromiso se ha cumplido y el cliente lo sabe. El segundo es el ]]></a:t>
            </a:r>
            <a:r>
              <a:rPr lang="en-US" b="1" strike="noStrike" sz="2100" spc="0" u="none" cap="none">
                <a:solidFill>
                  <a:srgbClr val="1B2438">
                    <a:alpha val="100000"/>
                  </a:srgbClr>
                </a:solidFill>
                <a:latin typeface="Calibri"/>
              </a:rPr>
              <a:t><![CDATA[cierre del pendiente]]></a:t>
            </a:r>
            <a:r>
              <a:rPr lang="en-US" strike="noStrike" sz="2100" spc="0" u="none" cap="none">
                <a:solidFill>
                  <a:srgbClr val="1B2438">
                    <a:alpha val="100000"/>
                  </a:srgbClr>
                </a:solidFill>
                <a:latin typeface="Calibri"/>
              </a:rPr>
              <a:t><![CDATA[: la ficha refleja lo que ha pasado, con su resultado y con su fecha. Una conversación puede estar cerrada y el pendiente abierto —quedó un material por recoger y se abrió otra ficha— o al revés: el pendiente se cerró por cansancio y la conversación sigue viva.]]></a:t>
            </a:r>
          </a:p>
        </p:txBody>
      </p:sp>
      <p:sp>
        <p:nvSpPr>
          <p:cNvPr id="8"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bien son cuatro pasos, y en este ord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l compromiso: cuándo termina la convers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Que lo prometido está hecho. Si no lo está, no se cierra: se anota por qué no lo está y se abre el huec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el resultado.]]></a:t>
            </a:r>
            <a:r>
              <a:rPr lang="en-US" strike="noStrike" sz="2100" spc="0" u="none" cap="none">
                <a:solidFill>
                  <a:srgbClr val="1B2438">
                    <a:alpha val="100000"/>
                  </a:srgbClr>
                </a:solidFill>
                <a:latin typeface="Calibri"/>
              </a:rPr>
              <a:t><![CDATA[ Qué se hizo, qué se responde ahora y qué se decide. Con las palabras exactas del cliente cuando importan.]]></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Se llama o se escribe al cliente con el dato, y se anota la fecha y la hora de esa comunicación.]]></a:t>
            </a:r>
          </a:p>
        </p:txBody>
      </p:sp>
      <p:sp>
        <p:nvSpPr>
          <p:cNvPr id="13"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la ficha.]]></a:t>
            </a:r>
            <a:r>
              <a:rPr lang="en-US" strike="noStrike" sz="2100" spc="0" u="none" cap="none">
                <a:solidFill>
                  <a:srgbClr val="1B2438">
                    <a:alpha val="100000"/>
                  </a:srgbClr>
                </a:solidFill>
                <a:latin typeface="Calibri"/>
              </a:rPr>
              <a:t><![CDATA[ Estado «cerrado» y fecha de cierre. Si queda algo, no es un parche en la misma ficha: es una ficha nueva con su respons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l compromiso: cuándo termina la convers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aro es saltarse el último paso: decir «ya está» por teléfono y no escribirlo. La ficha sigue diciendo «pendiente», el turno siguiente llama otra vez, y el cliente oye por segunda vez lo que ya le dijiste. Cerrar de palabra no es cerrar: es dejar el pendiente vivo con un compromiso encim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ierre que no cuenta como cierre: ]]></a:t>
            </a:r>
            <a:r>
              <a:rPr lang="en-US" b="1" strike="noStrike" sz="2100" spc="0" u="none" cap="none">
                <a:solidFill>
                  <a:srgbClr val="1B2438">
                    <a:alpha val="100000"/>
                  </a:srgbClr>
                </a:solidFill>
                <a:latin typeface="Calibri"/>
              </a:rPr>
              <a:t><![CDATA[dar el caso por cerrado sin resolverlo]]></a:t>
            </a:r>
            <a:r>
              <a:rPr lang="en-US" strike="noStrike" sz="2100" spc="0" u="none" cap="none">
                <a:solidFill>
                  <a:srgbClr val="1B2438">
                    <a:alpha val="100000"/>
                  </a:srgbClr>
                </a:solidFill>
                <a:latin typeface="Calibri"/>
              </a:rPr>
              <a:t><![CDATA[. Si el cliente no acepta lo que se le ofrece, el pendiente no está cerrado: está en otro estado, con su motivo y con lo que queda por decidir. Eso se escribe así, no como un cier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errar el compromiso: cuándo termina la conversación]]></a:t>
            </a:r>
          </a:p>
        </p:txBody>
      </p:sp>
      <p:pic>
        <p:nvPicPr>
          <p:cNvPr id="3" name="" descr="Comparación entre un cierre solo de palabra y un cierre escrito, con la consecuencia de cada uno.">
            <a:hlinkClick r:id="rId3" tooltip="Comparación entre un cierre solo de palabra y un cierre escrito, con la consecuencia de cada uno."/>
          </p:cNvPr>
          <p:cNvPicPr>
            <a:picLocks noChangeAspect="1"/>
          </p:cNvPicPr>
          <p:nvPr>
            <p:ph type="pic" idx="1"/>
          </p:nvPr>
        </p:nvPicPr>
        <p:blipFill>
          <a:blip r:embed="rId2"/>
          <a:stretch>
            <a:fillRect/>
          </a:stretch>
        </p:blipFill>
        <p:spPr>
          <a:xfrm>
            <a:off x="1400175" y="1257300"/>
            <a:ext cx="634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errar de palabra no es cerrar: la diferencia está en qué queda escrito y a quién se le dic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imiento-y-relevo-de-conversaciones"/>
              </a:rPr>
              <a:t><![CDATA[Ver imagen original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errar el compromiso: cuándo termina la conversación · Ejemplo resuelto: cerrar la llamada de la Sra. Garcí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el presupuesto de la cocina se envía con la fecha de entrega del 22/10/2026, que es exactamente lo que se prometió.]]></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errar el compromiso: cuándo termina la conversación · Ejemplo resuelto: cerrar la llamada de la Sra. Garcí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el resultado: «Presupuesto cocina v1 enviado con fecha de entrega 22/10/202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errar el compromiso: cuándo termina la conversación · Ejemplo resuelto: cerrar la llamada de la Sra. Garcí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llamada a las 13:45 del 22/10/2026; la clienta confirma que lo recib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Cerrar el compromiso: cuándo termina la conversación · Ejemplo resuelto: cerrar la llamada de la Sra. Garcí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la ficha: estado «cerrado», fecha 22/10/2026. No queda ninguna ficha nueva abier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errar el compromiso: cuándo termina la convers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del cierre de un compromis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el resultado: qué se hizo y qué se responde ahor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unicar el dato al cliente y anotar la fecha y la hora de la llamada o del mensaje.]]></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ar la ficha a estado «cerrado» con su fecha, y abrir una ficha nueva si queda algo.]]></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ar que lo prometido está hecho o anotar por qué no lo está.]]></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plazo se venc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endientes que fallan casi nunca fallan por el cliente: fallan porque nadie miró la fecha. Un compromiso con fecha pasada es un compromiso roto, y hay dos maneras de romperlo: por lo que no se hizo, o por lo que se hizo y no se escribió.]]></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fecha se vence, el movimiento correcto no es llamar al cliente a última hora, sino escribir primero lo que ha pasado. La secuencia 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plazo se venc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el vencimiento.]]></a:t>
            </a:r>
            <a:r>
              <a:rPr lang="en-US" strike="noStrike" sz="2100" spc="0" u="none" cap="none">
                <a:solidFill>
                  <a:srgbClr val="1B2438">
                    <a:alpha val="100000"/>
                  </a:srgbClr>
                </a:solidFill>
                <a:latin typeface="Calibri"/>
              </a:rPr>
              <a:t><![CDATA[ Qué se prometió, para qué fecha y qué no se ha podido cumplir. Sin ese apunte, el aviso posterior parece una sorpres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visar al responsable.]]></a:t>
            </a:r>
            <a:r>
              <a:rPr lang="en-US" strike="noStrike" sz="2100" spc="0" u="none" cap="none">
                <a:solidFill>
                  <a:srgbClr val="1B2438">
                    <a:alpha val="100000"/>
                  </a:srgbClr>
                </a:solidFill>
                <a:latin typeface="Calibri"/>
              </a:rPr>
              <a:t><![CDATA[ Quien lleva el caso, con nombre. Si el compromiso era de otra persona, la ficha cambia de responsable en ese momento, y ese cambio se escribe.]]></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jar un plazo nuevo.]]></a:t>
            </a:r>
            <a:r>
              <a:rPr lang="en-US" strike="noStrike" sz="2100" spc="0" u="none" cap="none">
                <a:solidFill>
                  <a:srgbClr val="1B2438">
                    <a:alpha val="100000"/>
                  </a:srgbClr>
                </a:solidFill>
                <a:latin typeface="Calibri"/>
              </a:rPr>
              <a:t><![CDATA[ Una fecha concreta, no «en cuanto podamos». Esa frase es la forma habitual de no fijar ningu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plazo se venc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unicar al cliente.]]></a:t>
            </a:r>
            <a:r>
              <a:rPr lang="en-US" strike="noStrike" sz="2100" spc="0" u="none" cap="none">
                <a:solidFill>
                  <a:srgbClr val="1B2438">
                    <a:alpha val="100000"/>
                  </a:srgbClr>
                </a:solidFill>
                <a:latin typeface="Calibri"/>
              </a:rPr>
              <a:t><![CDATA[ Aunque la fecha se haya pasado, la llamada o el mensaje sale: reconocer el retraso y dar el dato nuevo.]]></a:t>
            </a:r>
          </a:p>
        </p:txBody>
      </p:sp>
      <p:sp>
        <p:nvSpPr>
          <p:cNvPr id="9" name=""/>
          <p:cNvSpPr txBox="1"/>
          <p:nvPr/>
        </p:nvSpPr>
        <p:spPr>
          <a:xfrm>
            <a:off x="514350" y="2257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el plazo se vence otra vez, ya no es un asunto de la agenda: es un caso que hay que sacar del turno y poner delante de quien puede decidir. El escalado se escribe con el mismo rigor que el resto: a quién, con qué motivo y con qué fecha de respues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plazo se venc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que conviene tener a mano: ]]></a:t>
            </a:r>
            <a:r>
              <a:rPr lang="en-US" b="1" strike="noStrike" sz="2100" spc="0" u="none" cap="none">
                <a:solidFill>
                  <a:srgbClr val="1B2438">
                    <a:alpha val="100000"/>
                  </a:srgbClr>
                </a:solidFill>
                <a:latin typeface="Calibri"/>
              </a:rPr>
              <a:t><![CDATA[«No le hemos llamado todavía; le llamamos hoy, antes de que cierre la tienda, con la fecha de entrega»]]></a:t>
            </a:r>
            <a:r>
              <a:rPr lang="en-US" strike="noStrike" sz="2100" spc="0" u="none" cap="none">
                <a:solidFill>
                  <a:srgbClr val="1B2438">
                    <a:alpha val="100000"/>
                  </a:srgbClr>
                </a:solidFill>
                <a:latin typeface="Calibri"/>
              </a:rPr>
              <a:t><![CDATA[. Es más fácil decirlo que justificarse después por el retraso. Y el retraso también se anota: un retraso escrito se puede medir y mejorar; un retraso recordado, 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el plazo se vence]]></a:t>
            </a:r>
          </a:p>
        </p:txBody>
      </p:sp>
      <p:pic>
        <p:nvPicPr>
          <p:cNvPr id="3" name="" descr="Flujo de cuatro cajas: vencimiento, aviso al responsable, plazo nuevo y escalado.">
            <a:hlinkClick r:id="rId3" tooltip="Flujo de cuatro cajas: vencimiento, aviso al responsable, plazo nuevo y escalad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corrido del plazo vencido: se anota, se avisa, se vuelve a poner fecha y, si vuelve a vencer, se escala con fecha de resp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seguimiento-y-relevo-de-conversaciones"/>
              </a:rPr>
              <a:t><![CDATA[Ver imagen original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uando el plazo se venc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 sobre el seguimient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los cinco datos del pendiente en el regist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cuento de palabra a mi compañero lo que hay pendien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o si ya existe una ficha antes de crear una nuev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canal tiene su propio registro de pendie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turno completo: cómo se trabaja esto cada dí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nterior se puede resumir en una rutina de turno, que es como se sostiene en la práctica.]]></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abrir cada conversación]]></a:t>
            </a:r>
            <a:r>
              <a:rPr lang="en-US" strike="noStrike" sz="2100" spc="0" u="none" cap="none">
                <a:solidFill>
                  <a:srgbClr val="1B2438">
                    <a:alpha val="100000"/>
                  </a:srgbClr>
                </a:solidFill>
                <a:latin typeface="Calibri"/>
              </a:rPr>
              <a:t><![CDATA[, se anotan los cinco datos en cuanto hay un compromiso. No al final: al final ya no queda el matiz.]]></a:t>
            </a:r>
          </a:p>
        </p:txBody>
      </p:sp>
      <p:sp>
        <p:nvSpPr>
          <p:cNvPr id="10" name=""/>
          <p:cNvSpPr txBox="1"/>
          <p:nvPr/>
        </p:nvSpPr>
        <p:spPr>
          <a:xfrm>
            <a:off x="514350" y="2657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cada canal]]></a:t>
            </a:r>
            <a:r>
              <a:rPr lang="en-US" strike="noStrike" sz="2100" spc="0" u="none" cap="none">
                <a:solidFill>
                  <a:srgbClr val="1B2438">
                    <a:alpha val="100000"/>
                  </a:srgbClr>
                </a:solidFill>
                <a:latin typeface="Calibri"/>
              </a:rPr>
              <a:t><![CDATA[, se busca la ficha antes de crear una nueva. Es un minuto de trabajo que evita tres fichas y dos llamadas de má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turno completo: cómo se trabaja esto cada dí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s de irte]]></a:t>
            </a:r>
            <a:r>
              <a:rPr lang="en-US" strike="noStrike" sz="2100" spc="0" u="none" cap="none">
                <a:solidFill>
                  <a:srgbClr val="1B2438">
                    <a:alpha val="100000"/>
                  </a:srgbClr>
                </a:solidFill>
                <a:latin typeface="Calibri"/>
              </a:rPr>
              <a:t><![CDATA[, se completa la ficha de cada pendiente abierto y se deja el relevo escrito: cuántos pendientes, de qué tipo y con qué fecha.]]></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volver del relevo]]></a:t>
            </a:r>
            <a:r>
              <a:rPr lang="en-US" strike="noStrike" sz="2100" spc="0" u="none" cap="none">
                <a:solidFill>
                  <a:srgbClr val="1B2438">
                    <a:alpha val="100000"/>
                  </a:srgbClr>
                </a:solidFill>
                <a:latin typeface="Calibri"/>
              </a:rPr>
              <a:t><![CDATA[, se lee la ficha antes de hablar con nadie. Leer la ficha es más lento que oír el resumen, y por eso se nota si falta un dato.]]></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cerrar cada caso]]></a:t>
            </a:r>
            <a:r>
              <a:rPr lang="en-US" strike="noStrike" sz="2100" spc="0" u="none" cap="none">
                <a:solidFill>
                  <a:srgbClr val="1B2438">
                    <a:alpha val="100000"/>
                  </a:srgbClr>
                </a:solidFill>
                <a:latin typeface="Calibri"/>
              </a:rPr>
              <a:t><![CDATA[, se escribe el resultado y la fecha, y se decide si queda algo para una ficha nuev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turno completo: cómo se trabaja esto cada dí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fin de mes o de temporada]]></a:t>
            </a:r>
            <a:r>
              <a:rPr lang="en-US" strike="noStrike" sz="2100" spc="0" u="none" cap="none">
                <a:solidFill>
                  <a:srgbClr val="1B2438">
                    <a:alpha val="100000"/>
                  </a:srgbClr>
                </a:solidFill>
                <a:latin typeface="Calibri"/>
              </a:rPr>
              <a:t><![CDATA[, se revisan los pendientes que se vencen sin respuesta. Casi siempre muestran el mismo fallo, y ese fallo se arregla en el procedimiento, no en la persona.]]></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último punto es el que convierte el registro en algo útil: los datos de los pendientes que se vencen son la mejor forma de saber por dónde se está perdiendo el tiempo. Es una revisión interna de tienda, no una comparación entre compañeros: el objetivo es encontrar dónde falla el proceso, no quién fal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turno completo: cómo se trabaja esto cada dí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inuto que ahorra el res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irte, lee tu propia ficha como si la leyera el turno de mañana. Si en esa lectura no aparece el nombre de quien lleva cada caso, la fecha y lo que falta, el relevo no está hecho por mucho que se haya hablado de é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l turno completo: cómo se trabaja esto cada dí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uscar ficha antes de crear una nuev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rear una ficha nueva sin buscar]]></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el relevo por escrit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ar el relevo de palab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mprobación final: cuatro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jar el puesto, la comprobación final cabe en cuatro preguntas.]]></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Todo pendiente tiene sus cinco datos]]></a:t>
            </a:r>
            <a:r>
              <a:rPr lang="en-US" strike="noStrike" sz="2100" spc="0" u="none" cap="none">
                <a:solidFill>
                  <a:srgbClr val="1B2438">
                    <a:alpha val="100000"/>
                  </a:srgbClr>
                </a:solidFill>
                <a:latin typeface="Calibri"/>
              </a:rPr>
              <a:t><![CDATA[? Si le falta uno, está roto, y se arregla ahora. ¿]]></a:t>
            </a:r>
            <a:r>
              <a:rPr lang="en-US" b="1" strike="noStrike" sz="2100" spc="0" u="none" cap="none">
                <a:solidFill>
                  <a:srgbClr val="1B2438">
                    <a:alpha val="100000"/>
                  </a:srgbClr>
                </a:solidFill>
                <a:latin typeface="Calibri"/>
              </a:rPr>
              <a:t><![CDATA[El relevo está escrito]]></a:t>
            </a:r>
            <a:r>
              <a:rPr lang="en-US" strike="noStrike" sz="2100" spc="0" u="none" cap="none">
                <a:solidFill>
                  <a:srgbClr val="1B2438">
                    <a:alpha val="100000"/>
                  </a:srgbClr>
                </a:solidFill>
                <a:latin typeface="Calibri"/>
              </a:rPr>
              <a:t><![CDATA[? Si se ha contado de palabra, no hay relevo, y quien viene no lo sabe. ¿]]></a:t>
            </a:r>
            <a:r>
              <a:rPr lang="en-US" b="1" strike="noStrike" sz="2100" spc="0" u="none" cap="none">
                <a:solidFill>
                  <a:srgbClr val="1B2438">
                    <a:alpha val="100000"/>
                  </a:srgbClr>
                </a:solidFill>
                <a:latin typeface="Calibri"/>
              </a:rPr>
              <a:t><![CDATA[Cada cliente tiene una sola ficha]]></a:t>
            </a:r>
            <a:r>
              <a:rPr lang="en-US" strike="noStrike" sz="2100" spc="0" u="none" cap="none">
                <a:solidFill>
                  <a:srgbClr val="1B2438">
                    <a:alpha val="100000"/>
                  </a:srgbClr>
                </a:solidFill>
                <a:latin typeface="Calibri"/>
              </a:rPr>
              <a:t><![CDATA[? Si hay dos, se unen y se anota la unión. ¿]]></a:t>
            </a:r>
            <a:r>
              <a:rPr lang="en-US" b="1" strike="noStrike" sz="2100" spc="0" u="none" cap="none">
                <a:solidFill>
                  <a:srgbClr val="1B2438">
                    <a:alpha val="100000"/>
                  </a:srgbClr>
                </a:solidFill>
                <a:latin typeface="Calibri"/>
              </a:rPr>
              <a:t><![CDATA[Cada compromiso cumplido está anotado como cumplido]]></a:t>
            </a:r>
            <a:r>
              <a:rPr lang="en-US" strike="noStrike" sz="2100" spc="0" u="none" cap="none">
                <a:solidFill>
                  <a:srgbClr val="1B2438">
                    <a:alpha val="100000"/>
                  </a:srgbClr>
                </a:solidFill>
                <a:latin typeface="Calibri"/>
              </a:rPr>
              <a:t><![CDATA[? Una conversación terminada que no está escrita en la ficha no se ha cerrado: se ha olvid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Comprobación final: cuatro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preguntas no sustituyen al procedimiento interno que dirección tiene que confirmar —el registro, el formato del relevo y el canal único—, pero ordenan el turno y dejan constancia de lo que en él se decid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Comprobación final: cuatro pregunt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ndiente tiene ___ datos. El relevo se hace por ___. Antes de crear un pendiente, se ___ si ya exis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n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herramienta que se rellena en cada conversación en la que queda un compromiso. Los valores de la columna de ejemplo son ficticios y sirven para ver el nivel de detalle; los campos definitivos, el formato y el registro donde vive dependen del procedimiento que confirme direcció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n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ficha de pendiente. Si un dato no está confirmado, se escribe «pendiente» con el motivo, y no se rellena con suposicion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2124075"/>
                <a:gridCol w="2619375"/>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quien lleva el caso y desde qué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an, mostrador del c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mbre, no un «noso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unto en que está, elegido de un juego co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de fech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nventar estados nue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erbo y la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 antes de las 1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 no de quién se ha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124075"/>
                <a:gridCol w="2619375"/>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siempre en el mismo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10/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 «en cuanto pod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idió, de qué va y por qué canal ent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cocina v1, 15 m² de pladur, blanco mate; entró por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línea, no la historia ent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657350"/>
                <a:gridCol w="2124075"/>
                <a:gridCol w="2619375"/>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ha añadido en cada actua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10/2026, 13:45: llamada hecha; fecha de entrega con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ñade, no se bo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izo, con qué resultado y co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2/10/2026: presupuesto enviado y confirmado por la cl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cribe al cerrar, no al 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nd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por caso: dos conversaciones del mismo cliente son dos fichas, no un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es único: el canal no crea casos, solo los cuent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ometido de palabra se copia literal, con la hora y con las palabras exacta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línea no se borra nunca: si nadie vuelve a escribir, la ficha sigue abier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pend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con quién puede darlo. Un pendiente con huecos declarados es utilizable; uno relleno de suposiciones se contradice sol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inco datos del pend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ll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qué punt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a a ha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va el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cinco datos del pendien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eguimiento-y-relevo-de-conversaciones"/>
              </a:rPr>
              <a:t><![CDATA[Abrir el juego en el O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datos tiene un pendient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nco: responsable, estado, compromiso, fecha límite y context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hace el relev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escrito en el registro, no de palabr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crea una ficha nueva si el cliente ya escribió?]]></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busca la existente y se actualiz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pendiente sin responsable qué e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ndiente perdid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termina una conversació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ompromiso se ha cumplido y el cliente lo sabe; el pendiente se cierra aparte, con su fech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cuando el plazo se venc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prometió, para qué fecha y qué no se pudo cumplir; después se avisa al responsable y se fija una fecha nuev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cuatro pasos del cier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5]]></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prometido está hecho, o el motivo por el que no lo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ultado: qué se hizo y qué se responde a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un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al cliente, con la fecha y la hora del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cerrado» con su fecha, y ficha nueva si queda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cuatro pasos del cierr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seguimiento-y-relevo-de-conversaciones"/>
              </a:rPr>
              <a:t><![CDATA[Abrir el juego en el O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heredar y cerrar un pend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heredar y cerrar un pend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registrar un pendiente con los cinco datos —responsable, estado, compromiso, fecha límite y contexto—, heredar por escrito entre turnos sin contarlo de palabra, buscar la ficha antes de abrir otra y cerrar el compromiso dejando por escrito qué se hizo, qué queda y a quién se le ha comunicad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heredar y cerrar un pend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3 y 5. Los errores más frecuentes son dejar el pendiente sin responsable o sin fecha, heredar de palabra, abrir una ficha nueva por cada canal y dar el caso por cerrado sin anotarl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imiento y el relevo de conversaciones son, en el fondo, una sola cosa: que lo que se acuerda con un cliente no se pierda entre el turno que lo acuerda y el turno que lo cumple. Y eso se sostiene con tres reglas y una cuarta que las remat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a:t>
            </a:r>
            <a:r>
              <a:rPr lang="en-US" b="1" strike="noStrike" sz="2100" spc="0" u="none" cap="none">
                <a:solidFill>
                  <a:srgbClr val="1B2438">
                    <a:alpha val="100000"/>
                  </a:srgbClr>
                </a:solidFill>
                <a:latin typeface="Calibri"/>
              </a:rPr>
              <a:t><![CDATA[un pendiente es un registro estructurado, no una nota]]></a:t>
            </a:r>
            <a:r>
              <a:rPr lang="en-US" strike="noStrike" sz="2100" spc="0" u="none" cap="none">
                <a:solidFill>
                  <a:srgbClr val="1B2438">
                    <a:alpha val="100000"/>
                  </a:srgbClr>
                </a:solidFill>
                <a:latin typeface="Calibri"/>
              </a:rPr>
              <a:t><![CDATA[. Cinco datos —responsable, estado, compromiso, fecha límite y contexto— porque cada uno tapa un fallo concreto: sin responsable no hay dueño, sin estado nadie sabe si el caso está vivo, sin compromiso se cumple otra cosa, sin fecha no hay plazo que vencer y sin contexto hay que preguntar otra vez. Se anota en el momento en que se acuerda, no a fin de turn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a:t>
            </a:r>
            <a:r>
              <a:rPr lang="en-US" b="1" strike="noStrike" sz="2100" spc="0" u="none" cap="none">
                <a:solidFill>
                  <a:srgbClr val="1B2438">
                    <a:alpha val="100000"/>
                  </a:srgbClr>
                </a:solidFill>
                <a:latin typeface="Calibri"/>
              </a:rPr>
              <a:t><![CDATA[el relevo es por escrito]]></a:t>
            </a:r>
            <a:r>
              <a:rPr lang="en-US" strike="noStrike" sz="2100" spc="0" u="none" cap="none">
                <a:solidFill>
                  <a:srgbClr val="1B2438">
                    <a:alpha val="100000"/>
                  </a:srgbClr>
                </a:solidFill>
                <a:latin typeface="Calibri"/>
              </a:rPr>
              <a:t><![CDATA[. No es un favor entre compañeros, es un procedimiento, y por escrito viajan la fecha, el estado, el contexto y hasta lo prometido de palabra. Leer la ficha es más lento que contarla, y por eso una ficha delata el hueco mientras que una explicación de palabra lo tap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a:t>
            </a:r>
            <a:r>
              <a:rPr lang="en-US" b="1" strike="noStrike" sz="2100" spc="0" u="none" cap="none">
                <a:solidFill>
                  <a:srgbClr val="1B2438">
                    <a:alpha val="100000"/>
                  </a:srgbClr>
                </a:solidFill>
                <a:latin typeface="Calibri"/>
              </a:rPr>
              <a:t><![CDATA[un registro único entre canales]]></a:t>
            </a:r>
            <a:r>
              <a:rPr lang="en-US" strike="noStrike" sz="2100" spc="0" u="none" cap="none">
                <a:solidFill>
                  <a:srgbClr val="1B2438">
                    <a:alpha val="100000"/>
                  </a:srgbClr>
                </a:solidFill>
                <a:latin typeface="Calibri"/>
              </a:rPr>
              <a:t><![CDATA[. Mostrador, teléfono y mensaje escrito no crean casos: los cuentan. Antes de abrir un pendiente se busca la ficha, y si aparecen dos del mismo caso se unen y se anota la unión, porque una ficha sin historia pierde la posibilidad de saber cuándo se prometió qué.]]></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a:t>
            </a:r>
            <a:r>
              <a:rPr lang="en-US" b="1" strike="noStrike" sz="2100" spc="0" u="none" cap="none">
                <a:solidFill>
                  <a:srgbClr val="1B2438">
                    <a:alpha val="100000"/>
                  </a:srgbClr>
                </a:solidFill>
                <a:latin typeface="Calibri"/>
              </a:rPr>
              <a:t><![CDATA[cerrar es un acto escrito]]></a:t>
            </a:r>
            <a:r>
              <a:rPr lang="en-US" strike="noStrike" sz="2100" spc="0" u="none" cap="none">
                <a:solidFill>
                  <a:srgbClr val="1B2438">
                    <a:alpha val="100000"/>
                  </a:srgbClr>
                </a:solidFill>
                <a:latin typeface="Calibri"/>
              </a:rPr>
              <a:t><![CDATA[. Comprobar, anotar el resultado, comunicar con su fecha y hora y pasar la ficha a «cerrado». Decir «ya está» por teléfono no cierra nada: deja el pendiente vivo con un compromiso encim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odo lo que aquí no aparece porque no se ha decidido —el registro donde vive la ficha, el formato del relevo, el canal único, los plazos que se pueden comprometer, la conservación de los datos personales y el escalado de un plazo vencido— queda pendiente de que dirección lo confirme; esta lección no lo inventa. La evaluación en línea acredita el conocimiento del método: el manejo real del relevo y de la conversación se aprende en la tienda, con un cliente delante y con el turno siguiente mirand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0002:2018, Gestión de la calidad. Satisfacción del cliente. Directrices para el tratamiento de las quejas de los clientes en las organizaciones (AENOR/UNE, consulta 2026-10): esqueleto de referencia para registrar, tratar, responder y cerrar una queja; esta lección no reproduce sus requisitos ni los convierte en procedimiento de la empres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la ficha de pendientes recoge nombre, teléfono y datos de la obra, y esos datos se tratan con minimización, finalidad y confidencialidad (DOUE/BOE/AEPD, consulta 2026-10); esta lección no interpreta la base jurídica ni los plazo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seguimiento-y-relevo-de-conversaciones"/>
              </a:rPr>
              <a:t><![CDATA[Seguimiento y relevo de convers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de Pinturas Especializadas: fuente operativa para referencia, lote y fecha de fabricación, que es parte del contexto que debe llevar la ficha del pendiente (consulta 2026-10); la ficha vigente prevalece sobre cualquier resumen inter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2026-10-31T05:00:59Z</dcterms:created>
  <dcterms:modified xsi:type="dcterms:W3CDTF">2026-10-31T05:00:59Z</dcterms:modified>
  <dc:title>Seguimiento y relevo de conversaciones</dc:title>
  <dc:description>Presentación editable del OA «Seguimiento y relevo de conversaciones». Enlace: https://pinturasespecializadas.lumbre.lat/object/seguimiento-y-relevo-de-conversaciones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