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presProps" Target="presProps.xml"/>
  <Relationship Id="rId103" Type="http://schemas.openxmlformats.org/officeDocument/2006/relationships/viewProps" Target="viewProps.xml"/>
  <Relationship Id="rId10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ponder-por-correo-con-claridad]]></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sponder-por-correo-con-clarida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sponder por correo con claridad» (2 de 8).]]></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sponder por correo con claridad» (3 de 8).]]></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sponder por correo con claridad» (4 de 8).]]></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sponder por correo con claridad» (5 de 8).]]></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sponder por correo con claridad» (6 de 8).]]></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sponder por correo con claridad» (7 de 8).]]></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sponder por correo con claridad» (8 de 8).]]></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La estructura de un correo profesional»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cuatro-bloqu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de la estructura de un correo: los cuatro bloques en el orden en que los lee quien rec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atro bloques: asunto, contexto, respuesta y siguiente paso. Si falta uno, el correo está incompleto. Es el orden en que los lee quien recibe, no el orden en que se escrib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ponder-por-correo-con-clarida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os cuatro bloques de un correo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ponder-por-correo-con-clarida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orreo de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Asu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supuesto cocina Sra. García · v3 · 20 oc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ponder-por-correo-con-clarida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orreo de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uenas tardes, María. Retomo tu consulta del martes sobre la cocina. He actualizado el presupuesto con los cambios que me indica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ponder-por-correo-con-clarida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orreo de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djunto la versión 3 del presupuesto (la v2 queda invalidada). Incluye: pintura plástica mate blanco 15L, imprimación antihumedad 4L y rodillo de 25cm. Total: 87,50€ IVA incluido. Validez: 30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ponder-por-correo-con-clarida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orreo de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Siguiente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do a la espera de tu confirmación. Si todo está correcto, te lo preparo para recoger el viernes a partir de las 10:00. Si hay algún cambio, me dices y lo actuali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ponder-por-correo-con-clarida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texto · siguiente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ntexto conecta el correo con los anteriores y el siguiente paso dice quién hace qué y cuándo. Sin ellos, el correo parece el primero y el tema se queda abie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los cuatro bloques de un correo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sponder-por-correo-con-clarida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El asunto: la etiqueta que se encuentra después» (2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El asunto: la etiqueta que se encuentra después» (3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anatomia-del-asunt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con cuatro piezas del asunto: qué es el documento, de qué caso, qué versión y qué día, con un ejemplo de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s cuatro piezas del asunto. Faltando la fecha, el correo se encuentra pero no se sabe si el precio sigue en p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ponder-por-correo-con-clarida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Presupuesto cocina Sra. García v3 · 20 oc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asunto correcto incluye tema, referencia y fecha. Permite encontrar el correo en tres semanas. Un saludo, una palabra suelta o una cadena de reenvíos no dicen de qué caso se tr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las cuatro piezas del asunto y la prueba de los tres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sponder-por-correo-con-clarida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os bloques que se olvidan: el contexto y el siguiente paso» (2 de 4).]]></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os bloques que se olvidan: el contexto y el siguiente paso» (3 de 4).]]></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os bloques que se olvidan: el contexto y el siguiente paso» (4 de 4).]]></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ponder-por-correo-con-clarida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sunto → Etiqueta para encontrar el corr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exto → Conecta con correos anteri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 Cierra el tema con una pro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iguiente paso → Indica quién hace qué y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1 y 3: los cuatro bloques y la función de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sponder-por-correo-con-clarida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adena-de-version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de versiones de un presupuesto: v1 enviada, v2 que invalida la anterior, v3 que sale hoy y lo que puede tener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nueva versión invalida la anterior. Nunca se envían dos versiones vigentes a la vez. El cliente puede tener las tres guardadas: por eso el correo tiene que decir cuál ma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ponder-por-correo-con-clarida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atos que incluye cada v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ponder-por-correo-con-clarida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olo puede haber una versión vigente. La nueva invalida explícitamente a la anterior. El correo lo dice para que el cliente no use la copia anti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una sola versión vigente a la vez y la frase de invali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sponder-por-correo-con-clarida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sintomas-de-la-revisio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ista de comprobación antes de enviar: los seis síntomas que aparecen cuando falla cada punto de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ete puntos que se revisan antes de pulsar enviar. Si uno falla, el correo vuelve. Cada punto tiene un síntoma propio: el síntoma es lo que avisa de que el correo vuel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ponder-por-correo-con-clarida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omprobación antes de enviar»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asunto puede ser un saludo si el correo es co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sunto nunca es un saludo. Y el siguiente paso se indica siempre, aunque el cliente lo sepa. El asunto no es un saludo ni siquiera en un correo corto, y el siguiente paso se indica también cuando quien lee el correo no es quien lo pi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2 y 5: la revisión de los siete pu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sponder-por-correo-con-clarida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Los adjuntos: lo que se menciona, está adjunto» (2 de 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Los adjuntos: lo que se menciona, está adjunto» (3 de 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5-reglas-de-los-adjunt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arjetas sobre los adjuntos: el nombre del archivo, el índice cuando hay varios, el formato que se puede abrir y lo que no se ma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s cuatro reglas de los adjuntos. Ninguna es difícil de cumplir y todas evitan un correo de vue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ponder-por-correo-con-clarida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o guardo como «Presupuesto_cocina_v3_20oct.pdf» y en el cuerpo nombro el documento, la versión y l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nombre del archivo dice de qué caso y de qué versión se trata, y el cuerpo lo nombra para que el cliente no tenga que abrirlo para saberlo. «FINAL (2)», el reenvío encadenado y la foto de la hoja de cálculo no son un documento: no se archivan ni se rele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el nombre del archivo, el índice de adjuntos y lo que no se ma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sponder-por-correo-con-clarida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Opción múltiple»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l correo que pide un dato que falta» (2 de 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l correo que pide un dato que falta» (3 de 4).]]></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l correo que pide un dato que falta» (4 de 4).]]></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6-correo-que-pide-dat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un correo que vuelve porque no dice qué tiene que contestar el cliente y un correo que pide un dato con su motivo y su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diferencia no es el tono: es que el correo dice qué dato quiere, por qué lo necesita y hasta cuándo lo es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ponder-por-correo-con-clarida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correo que pide un dato qu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Asu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cina Sra. García · v3 pendiente · 20 oc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ponder-por-correo-con-clarida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correo que pide un dato qu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uenas tardes, María: retomo la v3 del presupuesto de la cocina que te envié el lunes. Te escribo por una sola cosa, la que me falta para poder cerr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ponder-por-correo-con-clarida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correo que pide un dato qu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Lo que ya está compro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e comprobado la disponibilidad de la pintura plástica mate blanco de 15 L y del rodillo de 25 cm, y quedan en stock para recogida. La v3 que te envié el lunes cubre 15 m² de pare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ponder-por-correo-con-clarida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correo que pide un dato qu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La pregunta, con su motivo y su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techo de la cocina entra en el trabajo? Si entra, el importe cambia y te mando la v4 con el total actualizado. Si me lo confirmas antes del jueves, la recojo el viernes a partir de las 10: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ponder-por-correo-con-clarida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correo que pide un dato qu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Lo que no se 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se escribe «el techo va incluido», porque eso no está confirmado. Y no se escribe que la v3 «está mal»: la v3 es correcta para una cocina de 15 m²; lo que falta es saber si el techo en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ponder-por-correo-con-clarida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dentificar qué dato falta y para qué se necesita. Un solo dato por correo. → Comprobar y escribir lo que ya se sabe, como comprobado, y lo que no, como pendiente. → Formular la pregunta en una frase, con el motivo por el que se necesita y con el plazo de respuesta. → Explicar qué se hará cuando llegue la respuesta: qué versión sale y en qué fecha. → Cerrar con el siguiente paso, la fecha y el caso ya previsto en el que la respuesta no lleg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importa porque cada movimiento se apoya en el anterior: primero se sabe qué falta, después se escribe lo que ya se sabe, después se pregunta con su motivo, después se explica para qué sirve la respuesta y, por último, se cierra. Quien pone la pregunta antes de lo comprobado escribe un correo que empieza pidie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7: los cinco movimientos del correo que pide un dato qu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sponder-por-correo-con-claridad]]></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Ordenar la secuencia»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Qué se resuelve por correo y qué no» (2 de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Qué se resuelve por correo y qué no» (3 de 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Qué va por correo y qué necesita otra v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ponder-por-correo-con-clarida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Qué va por correo y qué necesita otra v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ponder-por-correo-con-clarida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sunto claro y fechado → Va en el corr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mojis personales → No va en el corr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Siguiente paso con fecha → Va en el corr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Opiniones sobre otros compañeros → No va en el corr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3 y 8: qué se escribe y qué se resuelve por otro c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sponder-por-correo-con-clarida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Clasificar» (2 de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ponder-por-correo-con-claridad]]></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ponder-por-correo-con-claridad]]></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ponder-por-correo-con-claridad]]></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ponder-por-correo-con-claridad]]></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erramienta de trabajo: plantilla de correo» (2 de 2).]]></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estructura del corr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ponder-por-correo-con-claridad]]></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estructura del corr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ponder-por-correo-con-claridad]]></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os bloques tiene un correo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tro: asunto, contexto, respuesta y siguiente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ponder-por-correo-con-claridad]]></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Se pueden enviar dos versiones a l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La nueva invalida a la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ponder-por-correo-con-claridad]]></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revisa antes de env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ete puntos: asunto, destinatario, adjuntos, versión, ortografía, siguiente paso y 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ponder-por-correo-con-claridad]]></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asunto puede ser un salu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Debe decir de qué va y permitir encontr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ponder-por-correo-con-claridad]]></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nombra un adju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el caso, la versión y la fecha: «Presupuesto_cocina_v3_20oct.pdf».]]></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ponder-por-correo-con-claridad]]></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pide un dato qu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solo dato, con el motivo por el que se necesita y con el plazo de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ponder-por-correo-con-claridad]]></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un correo que cierra el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sponder-por-correo-con-claridad]]></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un correo que cierra el tema» (2 de 3).]]></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un correo que cierra el tema» (3 de 3).]]></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5).]]></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5).]]></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5).]]></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8112" r:id="rId1"/>
    <p:sldLayoutId id="2482438113" r:id="rId2"/>
    <p:sldLayoutId id="2482438114" r:id="rId3"/>
    <p:sldLayoutId id="248243811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18c54dc43589efeb4abcc3fbd991208a46d6c4c1cc9f78f1.jpg"/>
  <Relationship Id="rId3" Type="http://schemas.openxmlformats.org/officeDocument/2006/relationships/hyperlink" Target="https://pinturasespecializadas.lumbre.lat/object/responder-por-correo-con-claridad"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cuatro-bloques2.jpg"/>
  <Relationship Id="rId3" Type="http://schemas.openxmlformats.org/officeDocument/2006/relationships/hyperlink" Target="https://pinturasespecializadas.lumbre.lat/object/responder-por-correo-con-claridad" TargetMode="External"/>
  <Relationship Id="rId4" Type="http://schemas.openxmlformats.org/officeDocument/2006/relationships/hyperlink" Target="https://pinturasespecializadas.lumbre.lat/object/responder-por-correo-con-claridad"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anatomia-del-asunto4.jpg"/>
  <Relationship Id="rId3" Type="http://schemas.openxmlformats.org/officeDocument/2006/relationships/hyperlink" Target="https://pinturasespecializadas.lumbre.lat/object/responder-por-correo-con-claridad" TargetMode="External"/>
  <Relationship Id="rId4" Type="http://schemas.openxmlformats.org/officeDocument/2006/relationships/hyperlink" Target="https://pinturasespecializadas.lumbre.lat/object/responder-por-correo-con-claridad"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adena-de-versiones6.jpg"/>
  <Relationship Id="rId3" Type="http://schemas.openxmlformats.org/officeDocument/2006/relationships/hyperlink" Target="https://pinturasespecializadas.lumbre.lat/object/responder-por-correo-con-claridad" TargetMode="External"/>
  <Relationship Id="rId4" Type="http://schemas.openxmlformats.org/officeDocument/2006/relationships/hyperlink" Target="https://pinturasespecializadas.lumbre.lat/object/responder-por-correo-con-claridad"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sintomas-de-la-revision8.jpg"/>
  <Relationship Id="rId3" Type="http://schemas.openxmlformats.org/officeDocument/2006/relationships/hyperlink" Target="https://pinturasespecializadas.lumbre.lat/object/responder-por-correo-con-claridad" TargetMode="External"/>
  <Relationship Id="rId4" Type="http://schemas.openxmlformats.org/officeDocument/2006/relationships/hyperlink" Target="https://pinturasespecializadas.lumbre.lat/object/responder-por-correo-con-claridad" TargetMode="External"/>
  <Relationship Id="rId5"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5-reglas-de-los-adjuntos9.jpg"/>
  <Relationship Id="rId3" Type="http://schemas.openxmlformats.org/officeDocument/2006/relationships/hyperlink" Target="https://pinturasespecializadas.lumbre.lat/object/responder-por-correo-con-claridad" TargetMode="External"/>
  <Relationship Id="rId4" Type="http://schemas.openxmlformats.org/officeDocument/2006/relationships/hyperlink" Target="https://pinturasespecializadas.lumbre.lat/object/responder-por-correo-con-claridad" TargetMode="External"/>
  <Relationship Id="rId5"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6-correo-que-pide-dato10.jpg"/>
  <Relationship Id="rId3" Type="http://schemas.openxmlformats.org/officeDocument/2006/relationships/hyperlink" Target="https://pinturasespecializadas.lumbre.lat/object/responder-por-correo-con-claridad" TargetMode="External"/>
  <Relationship Id="rId4" Type="http://schemas.openxmlformats.org/officeDocument/2006/relationships/hyperlink" Target="https://pinturasespecializadas.lumbre.lat/object/responder-por-correo-con-claridad" TargetMode="External"/>
  <Relationship Id="rId5"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hyperlink" Target="https://pinturasespecializadas.lumbre.lat/object/responder-por-correo-con-claridad" TargetMode="External"/>
  <Relationship Id="rId4"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sponder-por-correo-con-claridad" TargetMode="External"/>
  <Relationship Id="rId3" Type="http://schemas.openxmlformats.org/officeDocument/2006/relationships/notesSlide" Target="../notesSlides/notesSlide9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spond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rre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laridad]]></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responder-por-correo-con-claridad"/>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actar correos profesionales que cierren cada tema: asunto claro, contexto breve, respuesta completa, adjuntos identificados, versión del presupuesto y siguiente paso con fecha; gestionar las versiones de un presupuesto, comprobar el correo antes de enviarlo y pedir por escrito el dato que fal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 objeto del curso C02: el correo como herramienta de trabajo. Los cuatro bloques de un correo completo, la anatomía de un asunto que se encuentra después, el gobierno de las versiones de un presupuesto, el cuidado de los adjuntos, la revisión de los siete puntos antes de enviar y la forma de pedir por escrito el dato que falta.]]></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rreo · presupuestos · versiones · adjuntos · profesional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ponder por correo con claridad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Un miércoles de octubre, a media mañana, en la tienda del centro, el correo se queda sin escribir hasta la hora de comer y pasa lo de siempre: la clienta de Son Sardina escribe por tercera vez sobre el presupuesto de su cocina, el aplicador de la zona pide una referencia sin decir de qué presupuesto habla, y el único correo que salió ayer —«Adjunto presupuesto», sin nada más— ha vuelto con un «¿me lo puedes reenviar?». Una hora después, la v3 del presupuesto de la cocina sigue sin enviarse y la clienta ya ha escrito otra vez.]]></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ponder por correo con claridad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rreo es la herramienta de trabajo más usada y la que más errores genera por prisa. Un correo mal escrito no es un problema de estilo: es un problema de ]]></a:t>
            </a:r>
            <a:r>
              <a:rPr lang="en-US" b="1" strike="noStrike" sz="2100" spc="0" u="none" cap="none">
                <a:solidFill>
                  <a:srgbClr val="1B2438">
                    <a:alpha val="100000"/>
                  </a:srgbClr>
                </a:solidFill>
                <a:latin typeface="Calibri"/>
              </a:rPr>
              <a:t><![CDATA[trabajo repetido]]></a:t>
            </a:r>
            <a:r>
              <a:rPr lang="en-US" strike="noStrike" sz="2100" spc="0" u="none" cap="none">
                <a:solidFill>
                  <a:srgbClr val="1B2438">
                    <a:alpha val="100000"/>
                  </a:srgbClr>
                </a:solidFill>
                <a:latin typeface="Calibri"/>
              </a:rPr>
              <a:t><![CDATA[. Si el asunto no dice nada, el destinatario no sabe si es urgente. Si falta el contexto, hay que preguntar. Si no se adjunta lo mencionado, hay que reclamar. Si no se indica el siguiente paso, el tema queda abiert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ponder por correo con claridad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se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ac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ierr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stion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b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v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rr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loqu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atom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u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id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ju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l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v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t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u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st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nd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id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se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terio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ponder por correo con claridad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9]]></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ener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ificables.]]></a:t>
            </a:r>
          </a:p>
        </p:txBody>
      </p:sp>
      <p:sp>
        <p:nvSpPr>
          <p:cNvPr id="8" name=""/>
          <p:cNvSpPr txBox="1"/>
          <p:nvPr/>
        </p:nvSpPr>
        <p:spPr>
          <a:xfrm>
            <a:off x="514350" y="16287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s los nombres, referencias, fechas y cifras que aparecen son ficticios y sirven para practicar: no son datos de Pinturas Especializadas ni compromisos comercia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ponder por correo con claridad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9]]></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dactar correos profesionales que cierren cada tema: asunto claro, contexto breve, respuesta completa, adjuntos identificados, versión del presupuesto y siguiente paso con fecha; gestionar las versiones de un presupuesto, comprobar el correo antes de enviarlo y pedir por escrito el dato que falta.]]></a:t>
            </a:r>
          </a:p>
        </p:txBody>
      </p:sp>
      <p:sp>
        <p:nvSpPr>
          <p:cNvPr id="11" name=""/>
          <p:cNvSpPr txBox="1"/>
          <p:nvPr/>
        </p:nvSpPr>
        <p:spPr>
          <a:xfrm>
            <a:off x="514350" y="32670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670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o en la ficha técnica o en la etiqueta citada; aquí son las normas sobre datos personales y sobre el tratamiento de quej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ponder por correo con claridad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método razonado de comunicación escrita en una tienda; no es, por sí solo, una norma de Pinturas Especializada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sión interna pendiente: la plantilla oficial de correo, el formato del asunto por tipo de consulta, el sistema de versiones y la validez de los presupuestos; los confirma dirección.]]></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las situaciones, los clientes, las referencias y las cifras marcadas como ficticios sirven para practicar; no son datos de la empresa ni compromisos comercial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ponder por correo con claridad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9]]></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La plantilla oficial de correo de la empresa y el formato del asunto por tipo de consulta (presupuesto, pedido, aclaración o seguimien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ponder por correo con claridad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9]]></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sistema donde se registran los correos y las versiones de presupuesto, y quién puede recuperar un envío ya hecho. La validez por defecto de un presupuesto y quién puede ampliarla, acortarla o cambiarla. El canal de contacto que se considera oficial (correo de tienda o correo central) y si se responde fuera del horario de tienda.]]></a:t>
            </a:r>
          </a:p>
        </p:txBody>
      </p:sp>
      <p:sp>
        <p:nvSpPr>
          <p:cNvPr id="10" name=""/>
          <p:cNvSpPr txBox="1"/>
          <p:nvPr/>
        </p:nvSpPr>
        <p:spPr>
          <a:xfrm>
            <a:off x="685800" y="31051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datos personales se conservan de los correos, durante cuánto tiempo y quién puede consultarlo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estructura de un correo profesion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t>
            </a:r>
            <a:r>
              <a:rPr lang="en-US" b="1" strike="noStrike" sz="2100" spc="0" u="none" cap="none">
                <a:solidFill>
                  <a:srgbClr val="1B2438">
                    <a:alpha val="100000"/>
                  </a:srgbClr>
                </a:solidFill>
                <a:latin typeface="Calibri"/>
              </a:rPr>
              <a:t><![CDATA[asunto]]></a:t>
            </a:r>
            <a:r>
              <a:rPr lang="en-US" strike="noStrike" sz="2100" spc="0" u="none" cap="none">
                <a:solidFill>
                  <a:srgbClr val="1B2438">
                    <a:alpha val="100000"/>
                  </a:srgbClr>
                </a:solidFill>
                <a:latin typeface="Calibri"/>
              </a:rPr>
              <a:t><![CDATA[ no es un saludo: es una etiqueta que permite encontrar el correo dentro de tres semanas. «Presupuesto cocina Sra. García v3» es un asunto. «Hola» no lo es.]]></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t>
            </a:r>
            <a:r>
              <a:rPr lang="en-US" b="1" strike="noStrike" sz="2100" spc="0" u="none" cap="none">
                <a:solidFill>
                  <a:srgbClr val="1B2438">
                    <a:alpha val="100000"/>
                  </a:srgbClr>
                </a:solidFill>
                <a:latin typeface="Calibri"/>
              </a:rPr>
              <a:t><![CDATA[contexto]]></a:t>
            </a:r>
            <a:r>
              <a:rPr lang="en-US" strike="noStrike" sz="2100" spc="0" u="none" cap="none">
                <a:solidFill>
                  <a:srgbClr val="1B2438">
                    <a:alpha val="100000"/>
                  </a:srgbClr>
                </a:solidFill>
                <a:latin typeface="Calibri"/>
              </a:rPr>
              <a:t><![CDATA[ conecta este correo con los anteriores: «Retomo tu consulta del martes sobre la cocina» o «Adjunto la versión actualizada del presupuesto que te envié el lunes». Sin contexto, cada correo parece el primer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estructura de un correo profesion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9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t>
            </a:r>
            <a:r>
              <a:rPr lang="en-US" b="1"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es el cuerpo del correo: lo que has entendido, lo que has comprobado y lo que propones. No es un monólogo: es una propuesta de cierre.]]></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t>
            </a:r>
            <a:r>
              <a:rPr lang="en-US" b="1" strike="noStrike" sz="2100" spc="0" u="none" cap="none">
                <a:solidFill>
                  <a:srgbClr val="1B2438">
                    <a:alpha val="100000"/>
                  </a:srgbClr>
                </a:solidFill>
                <a:latin typeface="Calibri"/>
              </a:rPr>
              <a:t><![CDATA[siguiente paso]]></a:t>
            </a:r>
            <a:r>
              <a:rPr lang="en-US" strike="noStrike" sz="2100" spc="0" u="none" cap="none">
                <a:solidFill>
                  <a:srgbClr val="1B2438">
                    <a:alpha val="100000"/>
                  </a:srgbClr>
                </a:solidFill>
                <a:latin typeface="Calibri"/>
              </a:rPr>
              <a:t><![CDATA[ dice quién hace qué y cuándo: «Quedo a la espera de tu confirmación antes del viernes» o «Te llamo el jueves a las 10 para cerrar el color». Sin siguiente paso, el correo es un mensaje en una botell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estructura de un correo profesional]]></a:t>
            </a:r>
          </a:p>
        </p:txBody>
      </p:sp>
      <p:pic>
        <p:nvPicPr>
          <p:cNvPr id="3" name="" descr="Diagrama de la estructura de un correo: los cuatro bloques en el orden en que los lee quien recibe.">
            <a:hlinkClick r:id="rId3" tooltip="Diagrama de la estructura de un correo: los cuatro bloques en el orden en que los lee quien recibe."/>
          </p:cNvPr>
          <p:cNvPicPr>
            <a:picLocks noChangeAspect="1"/>
          </p:cNvPicPr>
          <p:nvPr>
            <p:ph type="pic" idx="1"/>
          </p:nvPr>
        </p:nvPicPr>
        <p:blipFill>
          <a:blip r:embed="rId2"/>
          <a:stretch>
            <a:fillRect/>
          </a:stretch>
        </p:blipFill>
        <p:spPr>
          <a:xfrm>
            <a:off x="2676525" y="1257300"/>
            <a:ext cx="3781425"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atro bloques: asunto, contexto, respuesta y siguiente paso. Si falta uno, el correo está incompleto. Es el orden en que los lee quien recibe, no el orden en que se escribe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sponder-por-correo-con-claridad"/>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uatro bloques de un correo comple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9]]></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390650"/>
                <a:gridCol w="3600450"/>
                <a:gridCol w="31242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tien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ierde si fal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su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a concreto y reconoc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sabe si es urgente ni de qué 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al caso anterior o a la motivo del corr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estinatario no entiende por qué le escrib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has entendido, lo que has hecho y lo que prop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y cierre del 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guiente 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espera, quién lo hace y para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ema queda abierto indefinidam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La estructura de un correo profesional · Ejemplo resuelto: correo de presupuest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sunto]]></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supuesto cocina Sra. García · v3 · 20 oc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La estructura de un correo profesional · Ejemplo resuelto: correo de presupuest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tex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s tardes, María. Retomo tu consulta del martes sobre la cocina. He actualizado el presupuesto con los cambios que me indicas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La estructura de un correo profesional · Ejemplo resuelto: correo de presupuest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spues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djunto la versión 3 del presupuesto (la v2 queda invalidada). Incluye: pintura plástica mate blanco 15L, imprimación antihumedad 4L y rodillo de 25cm. Total: 87,50€ IVA incluido. Validez: 30 día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9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La estructura de un correo profesional · Ejemplo resuelto: correo de presupuest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guiente pas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do a la espera de tu confirmación. Si todo está correcto, te lo preparo para recoger el viernes a partir de las 10:00. Si hay algún cambio, me dices y lo actualiz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La estructura de un correo profesional]]></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correo profesional tiene cuatro bloques: asunto, ___, respuesta y ___.]]></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 asunto: la etiqueta que se encuentra despué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los cuatro bloques, el asunto es el único que se decide en un segundo y el único que decide si el correo se encuentra después. Por eso merece un apartado propio. Un asunto no describe el correo: ]]></a:t>
            </a:r>
            <a:r>
              <a:rPr lang="en-US" b="1" strike="noStrike" sz="2100" spc="0" u="none" cap="none">
                <a:solidFill>
                  <a:srgbClr val="1B2438">
                    <a:alpha val="100000"/>
                  </a:srgbClr>
                </a:solidFill>
                <a:latin typeface="Calibri"/>
              </a:rPr>
              <a:t><![CDATA[lo etiqueta]]></a:t>
            </a:r>
            <a:r>
              <a:rPr lang="en-US" strike="noStrike" sz="2100" spc="0" u="none" cap="none">
                <a:solidFill>
                  <a:srgbClr val="1B2438">
                    <a:alpha val="100000"/>
                  </a:srgbClr>
                </a:solidFill>
                <a:latin typeface="Calibri"/>
              </a:rPr>
              <a:t><![CDATA[, y una etiqueta tiene que resolver dos cosas: distinguirlo de los demás y ordenar los que se parezcan.]]></a:t>
            </a:r>
          </a:p>
        </p:txBody>
      </p:sp>
      <p:sp>
        <p:nvSpPr>
          <p:cNvPr id="8" name=""/>
          <p:cNvSpPr txBox="1"/>
          <p:nvPr/>
        </p:nvSpPr>
        <p:spPr>
          <a:xfrm>
            <a:off x="514350" y="2943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 qué va.]]></a:t>
            </a:r>
            <a:r>
              <a:rPr lang="en-US" strike="noStrike" sz="2100" spc="0" u="none" cap="none">
                <a:solidFill>
                  <a:srgbClr val="1B2438">
                    <a:alpha val="100000"/>
                  </a:srgbClr>
                </a:solidFill>
                <a:latin typeface="Calibri"/>
              </a:rPr>
              <a:t><![CDATA[ El tipo de documento o el motivo: presupuesto, confirmación, aclaración, seguimiento. Sin esta palabra, el correo se confunde con cualquier otro del mismo client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 asunto: la etiqueta que se encuentra despué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 qué caso.]]></a:t>
            </a:r>
            <a:r>
              <a:rPr lang="en-US" strike="noStrike" sz="2100" spc="0" u="none" cap="none">
                <a:solidFill>
                  <a:srgbClr val="1B2438">
                    <a:alpha val="100000"/>
                  </a:srgbClr>
                </a:solidFill>
                <a:latin typeface="Calibri"/>
              </a:rPr>
              <a:t><![CDATA[ La referencia que lo identifica: la obra, el cliente, el número de presupuesto. Dos presupuestos de la misma semana se distinguen por aquí, no por el cuerpo, porque el cuerpo es lo último que se lee.]]></a:t>
            </a:r>
          </a:p>
        </p:txBody>
      </p:sp>
      <p:sp>
        <p:nvSpPr>
          <p:cNvPr id="9" name=""/>
          <p:cNvSpPr txBox="1"/>
          <p:nvPr/>
        </p:nvSpPr>
        <p:spPr>
          <a:xfrm>
            <a:off x="514350" y="25812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5812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versión.]]></a:t>
            </a:r>
            <a:r>
              <a:rPr lang="en-US" strike="noStrike" sz="2100" spc="0" u="none" cap="none">
                <a:solidFill>
                  <a:srgbClr val="1B2438">
                    <a:alpha val="100000"/>
                  </a:srgbClr>
                </a:solidFill>
                <a:latin typeface="Calibri"/>
              </a:rPr>
              <a:t><![CDATA[ Si el documento tiene versiones, el número va en el asunto y no solo en el cuerpo. Es la diferencia entre tener tres correos vivos y tener uno.]]></a:t>
            </a:r>
          </a:p>
        </p:txBody>
      </p:sp>
      <p:sp>
        <p:nvSpPr>
          <p:cNvPr id="11" name=""/>
          <p:cNvSpPr txBox="1"/>
          <p:nvPr/>
        </p:nvSpPr>
        <p:spPr>
          <a:xfrm>
            <a:off x="514350" y="36195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6195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ía.]]></a:t>
            </a:r>
            <a:r>
              <a:rPr lang="en-US" strike="noStrike" sz="2100" spc="0" u="none" cap="none">
                <a:solidFill>
                  <a:srgbClr val="1B2438">
                    <a:alpha val="100000"/>
                  </a:srgbClr>
                </a:solidFill>
                <a:latin typeface="Calibri"/>
              </a:rPr>
              <a:t><![CDATA[ La fecha de emisión. Es lo que hace que la bandeja se ordene sola y lo que permite saber, al releer dentro de tres meses, si el precio que se cita es el de ahor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 asunto: la etiqueta que se encuentra despué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lo que el asunto ]]></a:t>
            </a:r>
            <a:r>
              <a:rPr lang="en-US" b="1"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es: un saludo, una palabra suelta sin contexto («Presupuesto») ni una cadena de reenvíos («Re: Re: Re:»). Un reenvío encadenado no dice quién lo mandó ni de qué caso es, y quien lo recibe no tiene por qué saberlo. Cuando el correo va encadenado, se reescribe el asunto: es lo mismo que poner el nombre en la etiqueta de una carpeta que va a archivarse.]]></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rueba rápida antes de pulsar enviar: ]]></a:t>
            </a:r>
            <a:r>
              <a:rPr lang="en-US" b="1" strike="noStrike" sz="2100" spc="0" u="none" cap="none">
                <a:solidFill>
                  <a:srgbClr val="1B2438">
                    <a:alpha val="100000"/>
                  </a:srgbClr>
                </a:solidFill>
                <a:latin typeface="Calibri"/>
              </a:rPr>
              <a:t><![CDATA[¿puedo encontrar este correo por el asunto sin abrirlo y sin saber de qué trata el caso?]]></a:t>
            </a:r>
            <a:r>
              <a:rPr lang="en-US" strike="noStrike" sz="2100" spc="0" u="none" cap="none">
                <a:solidFill>
                  <a:srgbClr val="1B2438">
                    <a:alpha val="100000"/>
                  </a:srgbClr>
                </a:solidFill>
                <a:latin typeface="Calibri"/>
              </a:rPr>
              <a:t><![CDATA[ Si la respuesta es no, el asunto está mal, aunque el resto del correo sea perfect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 asunto: la etiqueta que se encuentra después]]></a:t>
            </a:r>
          </a:p>
        </p:txBody>
      </p:sp>
      <p:pic>
        <p:nvPicPr>
          <p:cNvPr id="3" name="" descr="Matriz con cuatro piezas del asunto: qué es el documento, de qué caso, qué versión y qué día, con un ejemplo de cada una.">
            <a:hlinkClick r:id="rId3" tooltip="Matriz con cuatro piezas del asunto: qué es el documento, de qué caso, qué versión y qué día, con un ejemplo de cada una."/>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s cuatro piezas del asunto. Faltando la fecha, el correo se encuentra pero no se sabe si el precio sigue en pi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sponder-por-correo-con-claridad"/>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El asunto: la etiqueta que se encuentra despué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os asuntos es correct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Hola]]></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supuesto]]></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esupuesto cocina Sra. García v3 · 20 oct]]></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 Re: Re: Presupuest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os bloques que se olvidan: el contexto y el siguiente pas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los cuatro bloques, dos están casi siempre presentes —el asunto y la respuesta— y dos casi siempre faltan: ]]></a:t>
            </a:r>
            <a:r>
              <a:rPr lang="en-US" b="1" strike="noStrike" sz="2100" spc="0" u="none" cap="none">
                <a:solidFill>
                  <a:srgbClr val="1B2438">
                    <a:alpha val="100000"/>
                  </a:srgbClr>
                </a:solidFill>
                <a:latin typeface="Calibri"/>
              </a:rPr>
              <a:t><![CDATA[el contexto y el siguiente paso]]></a:t>
            </a:r>
            <a:r>
              <a:rPr lang="en-US" strike="noStrike" sz="2100" spc="0" u="none" cap="none">
                <a:solidFill>
                  <a:srgbClr val="1B2438">
                    <a:alpha val="100000"/>
                  </a:srgbClr>
                </a:solidFill>
                <a:latin typeface="Calibri"/>
              </a:rPr>
              <a:t><![CDATA[. Son los que separan un correo que se lee de un correo que se archiv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os bloques que se olvidan: el contexto y el siguiente pas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9]]></a:t>
            </a:r>
          </a:p>
        </p:txBody>
      </p:sp>
      <p:sp>
        <p:nvSpPr>
          <p:cNvPr id="7" name=""/>
          <p:cNvSpPr txBox="1"/>
          <p:nvPr/>
        </p:nvSpPr>
        <p:spPr>
          <a:xfrm>
            <a:off x="514350" y="1219200"/>
            <a:ext cx="24765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ontexto]]></a:t>
            </a:r>
            <a:r>
              <a:rPr lang="en-US" strike="noStrike" sz="2100" spc="0" u="none" cap="none">
                <a:solidFill>
                  <a:srgbClr val="1B2438">
                    <a:alpha val="100000"/>
                  </a:srgbClr>
                </a:solidFill>
                <a:latin typeface="Calibri"/>
              </a:rPr>
              <a:t><![CDATA[ es lo que conecta este correo con los anteriores: «Retomo tu consulta del martes sobre la cocina» o «Adjunto la versión actualizada del presupuesto que te envié el lunes». El contexto responde a tres preguntas: de qué caso habla este correo, quién escribe ahora en ese caso y qué ha cambiado desde la última vez. Sin esas tres respuestas, cada correo parece el primero y quien lo recibe tiene que reconstruir el caso antes de poder respond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os bloques que se olvidan: el contexto y el siguiente pas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9]]></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siguiente paso]]></a:t>
            </a:r>
            <a:r>
              <a:rPr lang="en-US" strike="noStrike" sz="2100" spc="0" u="none" cap="none">
                <a:solidFill>
                  <a:srgbClr val="1B2438">
                    <a:alpha val="100000"/>
                  </a:srgbClr>
                </a:solidFill>
                <a:latin typeface="Calibri"/>
              </a:rPr>
              <a:t><![CDATA[ dice quién hace qué y para cuándo. No es «ya me dices», es «Quedo a la espera de tu confirmación antes del viernes». Un siguiente paso sin fecha es un deseo; con fecha, es un compromiso que se puede cumplir y, si no se cumple, explicar.]]></a:t>
            </a:r>
          </a:p>
        </p:txBody>
      </p:sp>
      <p:sp>
        <p:nvSpPr>
          <p:cNvPr id="9" name=""/>
          <p:cNvSpPr txBox="1"/>
          <p:nvPr/>
        </p:nvSpPr>
        <p:spPr>
          <a:xfrm>
            <a:off x="514350" y="2914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bloques cuestan diez segundos de escritura y se pagan caros cuando faltan. El coste de un contexto ausente se mide en el tiempo que tarda quien lo lee en entender de qué va; el coste de un siguiente paso ausente se mide en el número de correos que llegan después preguntando lo mism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os bloques que se olvidan: el contexto y el siguiente pas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tercer coste, que no se ve en la bandeja sino meses después: ]]></a:t>
            </a:r>
            <a:r>
              <a:rPr lang="en-US" b="1" strike="noStrike" sz="2100" spc="0" u="none" cap="none">
                <a:solidFill>
                  <a:srgbClr val="1B2438">
                    <a:alpha val="100000"/>
                  </a:srgbClr>
                </a:solidFill>
                <a:latin typeface="Calibri"/>
              </a:rPr>
              <a:t><![CDATA[un hilo que nadie puede reconstruir no es un registro]]></a:t>
            </a:r>
            <a:r>
              <a:rPr lang="en-US" strike="noStrike" sz="2100" spc="0" u="none" cap="none">
                <a:solidFill>
                  <a:srgbClr val="1B2438">
                    <a:alpha val="100000"/>
                  </a:srgbClr>
                </a:solidFill>
                <a:latin typeface="Calibri"/>
              </a:rPr>
              <a:t><![CDATA[. Cuando el caso vuelve, lo único que queda es el hilo. Si el contexto faltaba, el hilo no se puede leer.]]></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condición que no se negocia: el siguiente paso compromete ]]></a:t>
            </a:r>
            <a:r>
              <a:rPr lang="en-US" b="1" strike="noStrike" sz="2100" spc="0" u="none" cap="none">
                <a:solidFill>
                  <a:srgbClr val="1B2438">
                    <a:alpha val="100000"/>
                  </a:srgbClr>
                </a:solidFill>
                <a:latin typeface="Calibri"/>
              </a:rPr>
              <a:t><![CDATA[proceso y hora]]></a:t>
            </a:r>
            <a:r>
              <a:rPr lang="en-US" strike="noStrike" sz="2100" spc="0" u="none" cap="none">
                <a:solidFill>
                  <a:srgbClr val="1B2438">
                    <a:alpha val="100000"/>
                  </a:srgbClr>
                </a:solidFill>
                <a:latin typeface="Calibri"/>
              </a:rPr>
              <a:t><![CDATA[, nunca resultados ni importes que nadie ha aprobado. Si la fecha depende de otra persona, se compromete la hora de la respuesta, no la fecha de la entreg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os bloques que se olvidan: el contexto y el siguiente pa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bloques que se olvidan, con la pregunta que responde cada un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9]]></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1390650"/>
                <a:gridCol w="2000250"/>
                <a:gridCol w="2276475"/>
                <a:gridCol w="24479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a pregunta que 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ase que lo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que lo vuelve inúti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qué caso hablamos y qué ha cambi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omo tu consulta del martes; he actualizado el presu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 escribo por lo de la cocina», sin decir qué cocina ni qué ver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guiente 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hace qué y para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do a la espera de tu confirmación antes del vier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a me dices», sin quién ni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Los bloques que se olvidan: el contexto y el siguiente pas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bloque con su fun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sunt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ntext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spues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iguiente pas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ecta con correos anteriore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ierra el tema con una propuest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Indica quién hace qué y cuánd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tiqueta para encontrar el corre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Gestionar versiones de un presupues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esupuesto no es un documento estático: cambia según se ajustan cantidades, referencias o precios. Cada cambio genera una ]]></a:t>
            </a:r>
            <a:r>
              <a:rPr lang="en-US" b="1" strike="noStrike" sz="2100" spc="0" u="none" cap="none">
                <a:solidFill>
                  <a:srgbClr val="1B2438">
                    <a:alpha val="100000"/>
                  </a:srgbClr>
                </a:solidFill>
                <a:latin typeface="Calibri"/>
              </a:rPr>
              <a:t><![CDATA[nueva versión]]></a:t>
            </a:r>
            <a:r>
              <a:rPr lang="en-US" strike="noStrike" sz="2100" spc="0" u="none" cap="none">
                <a:solidFill>
                  <a:srgbClr val="1B2438">
                    <a:alpha val="100000"/>
                  </a:srgbClr>
                </a:solidFill>
                <a:latin typeface="Calibri"/>
              </a:rPr>
              <a:t><![CDATA[ y la anterior queda ]]></a:t>
            </a:r>
            <a:r>
              <a:rPr lang="en-US" b="1" strike="noStrike" sz="2100" spc="0" u="none" cap="none">
                <a:solidFill>
                  <a:srgbClr val="1B2438">
                    <a:alpha val="100000"/>
                  </a:srgbClr>
                </a:solidFill>
                <a:latin typeface="Calibri"/>
              </a:rPr>
              <a:t><![CDATA[invalidada]]></a:t>
            </a:r>
            <a:r>
              <a:rPr lang="en-US" strike="noStrike" sz="2100" spc="0" u="none" cap="none">
                <a:solidFill>
                  <a:srgbClr val="1B2438">
                    <a:alpha val="100000"/>
                  </a:srgbClr>
                </a:solidFill>
                <a:latin typeface="Calibri"/>
              </a:rPr>
              <a:t><![CDATA[.]]></a:t>
            </a:r>
          </a:p>
        </p:txBody>
      </p:sp>
      <p:sp>
        <p:nvSpPr>
          <p:cNvPr id="8" name=""/>
          <p:cNvSpPr txBox="1"/>
          <p:nvPr/>
        </p:nvSpPr>
        <p:spPr>
          <a:xfrm>
            <a:off x="514350" y="22860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es simple: ]]></a:t>
            </a:r>
            <a:r>
              <a:rPr lang="en-US" b="1" strike="noStrike" sz="2100" spc="0" u="none" cap="none">
                <a:solidFill>
                  <a:srgbClr val="1B2438">
                    <a:alpha val="100000"/>
                  </a:srgbClr>
                </a:solidFill>
                <a:latin typeface="Calibri"/>
              </a:rPr>
              <a:t><![CDATA[solo puede haber una versión vigente a la vez]]></a:t>
            </a:r>
            <a:r>
              <a:rPr lang="en-US" strike="noStrike" sz="2100" spc="0" u="none" cap="none">
                <a:solidFill>
                  <a:srgbClr val="1B2438">
                    <a:alpha val="100000"/>
                  </a:srgbClr>
                </a:solidFill>
                <a:latin typeface="Calibri"/>
              </a:rPr>
              <a:t><![CDATA[. Si envías la v3, la v2 ya no vale. Y eso se escribe en el correo: «Adjunto la v3 del presupuesto. La v2 queda invalidada.»]]></a:t>
            </a:r>
          </a:p>
        </p:txBody>
      </p:sp>
      <p:sp>
        <p:nvSpPr>
          <p:cNvPr id="9" name=""/>
          <p:cNvSpPr txBox="1"/>
          <p:nvPr/>
        </p:nvSpPr>
        <p:spPr>
          <a:xfrm>
            <a:off x="514350" y="33432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versión incluye: ]]></a:t>
            </a:r>
            <a:r>
              <a:rPr lang="en-US" b="1" strike="noStrike" sz="2100" spc="0" u="none" cap="none">
                <a:solidFill>
                  <a:srgbClr val="1B2438">
                    <a:alpha val="100000"/>
                  </a:srgbClr>
                </a:solidFill>
                <a:latin typeface="Calibri"/>
              </a:rPr>
              <a:t><![CDATA[fecha de emisió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mbios respecto a la anterio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alidez]]></a:t>
            </a:r>
            <a:r>
              <a:rPr lang="en-US" strike="noStrike" sz="2100" spc="0" u="none" cap="none">
                <a:solidFill>
                  <a:srgbClr val="1B2438">
                    <a:alpha val="100000"/>
                  </a:srgbClr>
                </a:solidFill>
                <a:latin typeface="Calibri"/>
              </a:rPr>
              <a:t><![CDATA[ (por defecto 30 días) y ]]></a:t>
            </a:r>
            <a:r>
              <a:rPr lang="en-US" b="1" strike="noStrike" sz="2100" spc="0" u="none" cap="none">
                <a:solidFill>
                  <a:srgbClr val="1B2438">
                    <a:alpha val="100000"/>
                  </a:srgbClr>
                </a:solidFill>
                <a:latin typeface="Calibri"/>
              </a:rPr>
              <a:t><![CDATA[totales actualizados]]></a:t>
            </a:r>
            <a:r>
              <a:rPr lang="en-US" strike="noStrike" sz="2100" spc="0" u="none" cap="none">
                <a:solidFill>
                  <a:srgbClr val="1B2438">
                    <a:alpha val="100000"/>
                  </a:srgbClr>
                </a:solidFill>
                <a:latin typeface="Calibri"/>
              </a:rPr>
              <a:t><![CDATA[. No se envía una versión sin esos cuatro dato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Gestionar versiones de un presupuesto]]></a:t>
            </a:r>
          </a:p>
        </p:txBody>
      </p:sp>
      <p:pic>
        <p:nvPicPr>
          <p:cNvPr id="3" name="" descr="Diagrama de versiones de un presupuesto: v1 enviada, v2 que invalida la anterior, v3 que sale hoy y lo que puede tener el cliente.">
            <a:hlinkClick r:id="rId3" tooltip="Diagrama de versiones de un presupuesto: v1 enviada, v2 que invalida la anterior, v3 que sale hoy y lo que puede tener el cliente."/>
          </p:cNvPr>
          <p:cNvPicPr>
            <a:picLocks noChangeAspect="1"/>
          </p:cNvPicPr>
          <p:nvPr>
            <p:ph type="pic" idx="1"/>
          </p:nvPr>
        </p:nvPicPr>
        <p:blipFill>
          <a:blip r:embed="rId2"/>
          <a:stretch>
            <a:fillRect/>
          </a:stretch>
        </p:blipFill>
        <p:spPr>
          <a:xfrm>
            <a:off x="2676525" y="1257300"/>
            <a:ext cx="3781425"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nueva versión invalida la anterior. Nunca se envían dos versiones vigentes a la vez. El cliente puede tener las tres guardadas: por eso el correo tiene que decir cuál mand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sponder-por-correo-con-claridad"/>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Gestionar versiones de un presupues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9]]></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rase de invalida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djunto la versión 3 del presupuesto. La versión 2 queda invalidada.» Esa frase evita que el cliente tenga dos presupuestos vigentes y no sepa cuál es el bueno. Se escribe siempre, incluso cuando el cambio es pequeñ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tos que incluye cada ver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9]]></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409825"/>
                <a:gridCol w="2533650"/>
                <a:gridCol w="3171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de em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 oct 202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a saber si está vi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os respecto a la an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ñade imprimación antihum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a ver qué ha cambi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id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0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a saber hasta cuándo es válido el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tales actualiz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7,50€ IVA inc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a que el cliente sepa cuánto pa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Gestionar versiones de un presupues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 pueden enviar dos versiones de un presupuesto a la vez si ambas son válid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omprobación antes de envi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enviar un correo, se revisa. No es una sugerencia: es un ]]></a:t>
            </a:r>
            <a:r>
              <a:rPr lang="en-US" b="1" strike="noStrike" sz="2100" spc="0" u="none" cap="none">
                <a:solidFill>
                  <a:srgbClr val="1B2438">
                    <a:alpha val="100000"/>
                  </a:srgbClr>
                </a:solidFill>
                <a:latin typeface="Calibri"/>
              </a:rPr>
              <a:t><![CDATA[procedimiento]]></a:t>
            </a:r>
            <a:r>
              <a:rPr lang="en-US" strike="noStrike" sz="2100" spc="0" u="none" cap="none">
                <a:solidFill>
                  <a:srgbClr val="1B2438">
                    <a:alpha val="100000"/>
                  </a:srgbClr>
                </a:solidFill>
                <a:latin typeface="Calibri"/>
              </a:rPr>
              <a:t><![CDATA[. Siete puntos que se comprueban en menos de un minuto y que evitan el 90% de los errores habituales.]]></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no importa, pero todos deben estar: ]]></a:t>
            </a:r>
            <a:r>
              <a:rPr lang="en-US" b="1" strike="noStrike" sz="2100" spc="0" u="none" cap="none">
                <a:solidFill>
                  <a:srgbClr val="1B2438">
                    <a:alpha val="100000"/>
                  </a:srgbClr>
                </a:solidFill>
                <a:latin typeface="Calibri"/>
              </a:rPr>
              <a:t><![CDATA[asunto clar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tinatario correct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djuntos mencionados están adjuntado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rsión vigent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rtografía revisad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guiente paso indicado]]></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firma completa]]></a:t>
            </a:r>
            <a:r>
              <a:rPr lang="en-US" strike="noStrike" sz="2100" spc="0" u="none" cap="none">
                <a:solidFill>
                  <a:srgbClr val="1B2438">
                    <a:alpha val="100000"/>
                  </a:srgbClr>
                </a:solidFill>
                <a:latin typeface="Calibri"/>
              </a:rPr>
              <a:t><![CDAT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omprobación antes de enviar]]></a:t>
            </a:r>
          </a:p>
        </p:txBody>
      </p:sp>
      <p:pic>
        <p:nvPicPr>
          <p:cNvPr id="3" name="" descr="Lista de comprobación antes de enviar: los seis síntomas que aparecen cuando falla cada punto de la revisión.">
            <a:hlinkClick r:id="rId3" tooltip="Lista de comprobación antes de enviar: los seis síntomas que aparecen cuando falla cada punto de la revisión."/>
          </p:cNvPr>
          <p:cNvPicPr>
            <a:picLocks noChangeAspect="1"/>
          </p:cNvPicPr>
          <p:nvPr>
            <p:ph type="pic" idx="1"/>
          </p:nvPr>
        </p:nvPicPr>
        <p:blipFill>
          <a:blip r:embed="rId2"/>
          <a:stretch>
            <a:fillRect/>
          </a:stretch>
        </p:blipFill>
        <p:spPr>
          <a:xfrm>
            <a:off x="2781300" y="1257300"/>
            <a:ext cx="358140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ete puntos que se revisan antes de pulsar enviar. Si uno falla, el correo vuelve. Cada punto tiene un síntoma propio: el síntoma es lo que avisa de que el correo vuelv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sponder-por-correo-con-claridad"/>
              </a:rPr>
              <a:t><![CDATA[Ver imagen original en el O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omprobación antes de envi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SUNTO: dice de qué va y permite encontrarlo en tres semanas. No es un salud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TINATARIO: es la persona correcta. No se responde a todos por erro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DJUNTOS: lo que mencionas en el cuerpo está adjuntado. No se envía «adjunto presupuesto» sin adjuntar.]]></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SIÓN: es la vigente. La anterior queda invalidada explícitament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omprobación antes de envi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RTOGRAFÍA: está revisada. El correo es prueba escrita y se lee como tal.]]></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ice quién hace qué y cuándo. No termina en «ya me dices».]]></a:t>
            </a:r>
          </a:p>
        </p:txBody>
      </p:sp>
      <p:sp>
        <p:nvSpPr>
          <p:cNvPr id="11" name=""/>
          <p:cNvSpPr txBox="1"/>
          <p:nvPr/>
        </p:nvSpPr>
        <p:spPr>
          <a:xfrm>
            <a:off x="514350" y="26670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RMA: incluye nombre, departamento, teléfono y empres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Comprobación antes de enviar]]></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s frases incorrectas sobre el envío de correos.]]></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o los adjuntos antes de enviar]]></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asunto puede ser un saludo si el correo es cort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versión nueva invalida a la anterior]]></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hace falta indicar el siguiente paso si el cliente ya lo sab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os adjuntos: lo que se menciona, está adjun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djunto es la parte del correo que más veces falta y la que más veces vuelve. Es también la parte que decide si el correo se puede archivar o si queda huérfano en una bandeja.]]></a:t>
            </a:r>
          </a:p>
        </p:txBody>
      </p:sp>
      <p:sp>
        <p:nvSpPr>
          <p:cNvPr id="8" name=""/>
          <p:cNvSpPr txBox="1"/>
          <p:nvPr/>
        </p:nvSpPr>
        <p:spPr>
          <a:xfrm>
            <a:off x="514350" y="22860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archivo tiene nombre.]]></a:t>
            </a:r>
            <a:r>
              <a:rPr lang="en-US" strike="noStrike" sz="2100" spc="0" u="none" cap="none">
                <a:solidFill>
                  <a:srgbClr val="1B2438">
                    <a:alpha val="100000"/>
                  </a:srgbClr>
                </a:solidFill>
                <a:latin typeface="Calibri"/>
              </a:rPr>
              <a:t><![CDATA[ Un adjunto que se llama «presupuesto» se pierde. El nombre del archivo lleva el caso, la versión y la fecha: «Presupuesto_cocina_v3_20oct.pdf». La mitad de lo que después permite encontrarlo está en el nombre, no dentr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os adjuntos: lo que se menciona, está adjun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ás de un adjunto, índice.]]></a:t>
            </a:r>
            <a:r>
              <a:rPr lang="en-US" strike="noStrike" sz="2100" spc="0" u="none" cap="none">
                <a:solidFill>
                  <a:srgbClr val="1B2438">
                    <a:alpha val="100000"/>
                  </a:srgbClr>
                </a:solidFill>
                <a:latin typeface="Calibri"/>
              </a:rPr>
              <a:t><![CDATA[ Si el correo lleva tres archivos, el cuerpo los numera: «Adjunto tres archivos: 1) presupuesto v3, 2) ficha de color, 3) planta de la cocina». Así el cliente sabe qué es qué sin abrir pestañas una detrás de otra.]]></a:t>
            </a:r>
          </a:p>
        </p:txBody>
      </p:sp>
      <p:sp>
        <p:nvSpPr>
          <p:cNvPr id="9" name=""/>
          <p:cNvSpPr txBox="1"/>
          <p:nvPr/>
        </p:nvSpPr>
        <p:spPr>
          <a:xfrm>
            <a:off x="514350" y="25812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5812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formato que se puede abrir.]]></a:t>
            </a:r>
            <a:r>
              <a:rPr lang="en-US" strike="noStrike" sz="2100" spc="0" u="none" cap="none">
                <a:solidFill>
                  <a:srgbClr val="1B2438">
                    <a:alpha val="100000"/>
                  </a:srgbClr>
                </a:solidFill>
                <a:latin typeface="Calibri"/>
              </a:rPr>
              <a:t><![CDATA[ Se manda el archivo que el destinatario va a poder abrir y en el formato que se le ha pedido. Si no consta cuál, se pregunta: no es lo mismo un PDF para imprimir que una imagen para el móvi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os adjuntos: lo que se menciona, está adjun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no se manda.]]></a:t>
            </a:r>
            <a:r>
              <a:rPr lang="en-US" strike="noStrike" sz="2100" spc="0" u="none" cap="none">
                <a:solidFill>
                  <a:srgbClr val="1B2438">
                    <a:alpha val="100000"/>
                  </a:srgbClr>
                </a:solidFill>
                <a:latin typeface="Calibri"/>
              </a:rPr>
              <a:t><![CDATA[ Ni una captura de pantalla de un correo anterior —no se lee y no se archiva—, ni un archivo con «final», «final (2)» o «copia» en el nombre, ni una foto de la hoja de cálculo. Se manda el documento.]]></a:t>
            </a:r>
          </a:p>
        </p:txBody>
      </p:sp>
      <p:sp>
        <p:nvSpPr>
          <p:cNvPr id="9" name=""/>
          <p:cNvSpPr txBox="1"/>
          <p:nvPr/>
        </p:nvSpPr>
        <p:spPr>
          <a:xfrm>
            <a:off x="514350" y="25812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5812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djuntar no es enviar.]]></a:t>
            </a:r>
            <a:r>
              <a:rPr lang="en-US" strike="noStrike" sz="2100" spc="0" u="none" cap="none">
                <a:solidFill>
                  <a:srgbClr val="1B2438">
                    <a:alpha val="100000"/>
                  </a:srgbClr>
                </a:solidFill>
                <a:latin typeface="Calibri"/>
              </a:rPr>
              <a:t><![CDATA[ Si todavía no puedes adjuntar lo prometido, no lo digas como hecho: escríbelo como compromiso con hora («te lo remito mañana antes de las 11:00»). Eso es una cosa distinta y se cumpl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os adjuntos: lo que se menciona, está adjunto]]></a:t>
            </a:r>
          </a:p>
        </p:txBody>
      </p:sp>
      <p:pic>
        <p:nvPicPr>
          <p:cNvPr id="3" name="" descr="Cuatro tarjetas sobre los adjuntos: el nombre del archivo, el índice cuando hay varios, el formato que se puede abrir y lo que no se manda.">
            <a:hlinkClick r:id="rId3" tooltip="Cuatro tarjetas sobre los adjuntos: el nombre del archivo, el índice cuando hay varios, el formato que se puede abrir y lo que no se manda."/>
          </p:cNvPr>
          <p:cNvPicPr>
            <a:picLocks noChangeAspect="1"/>
          </p:cNvPicPr>
          <p:nvPr>
            <p:ph type="pic" idx="1"/>
          </p:nvPr>
        </p:nvPicPr>
        <p:blipFill>
          <a:blip r:embed="rId2"/>
          <a:stretch>
            <a:fillRect/>
          </a:stretch>
        </p:blipFill>
        <p:spPr>
          <a:xfrm>
            <a:off x="1000125" y="1257300"/>
            <a:ext cx="71342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s cuatro reglas de los adjuntos. Ninguna es difícil de cumplir y todas evitan un correo de vuel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sponder-por-correo-con-claridad"/>
              </a:rPr>
              <a:t><![CDATA[Ver imagen original en el O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os adjuntos: lo que se menciona, está adju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ombre del archivo va antes que el archivo: si no se puede nombrar, todavía no se sabe qué se está mandand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l cuerpo menciona, va adjunto. Y lo que va adjunto, se nombra en el cuerp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djunto que depende de otro se dice: «la v3 va en el correo y la planta en el siguiente, con la medida real».]]></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archivo no se puede abrir en el equipo del cliente, se dice en el correo y se manda además en el otro format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Los adjuntos: lo que se menciona, está adjun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as a enviar por correo el presupuesto v3 de la cocina. ¿Qué haces?]]></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 guardo como «presupuesto.pdf» y en el cuerpo escribo «Te lo adjunto».]]></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 guardo como «Presupuesto_cocina_v3_20oct.pdf» y en el cuerpo nombro el documento, la versión y la fecha.]]></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 guardo como «Presupuesto cocina FINAL (2).pdf» y reenvío el correo anterior para que se vea el historial.]]></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9]]></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Hago una foto de la hoja de cálculo y la adjunto, porque así se ve el tota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l correo que pide un dato que falt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chos correos no se pierden: se devuelven. Vuelven porque falta un dato que solo el cliente tiene, y porque quien escribe no sabe todavía cómo pedirlo sin que el correo suene a desconfianza o a reproche.]]></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orma de pedirlo es la misma de siempre —los cuatro bloques—, con una diferencia: en el bloque de respuesta aparece ]]></a:t>
            </a:r>
            <a:r>
              <a:rPr lang="en-US" b="1" strike="noStrike" sz="2100" spc="0" u="none" cap="none">
                <a:solidFill>
                  <a:srgbClr val="1B2438">
                    <a:alpha val="100000"/>
                  </a:srgbClr>
                </a:solidFill>
                <a:latin typeface="Calibri"/>
              </a:rPr>
              <a:t><![CDATA[lo que ya se ha comprobado]]></a:t>
            </a:r>
            <a:r>
              <a:rPr lang="en-US" strike="noStrike" sz="2100" spc="0" u="none" cap="none">
                <a:solidFill>
                  <a:srgbClr val="1B2438">
                    <a:alpha val="100000"/>
                  </a:srgbClr>
                </a:solidFill>
                <a:latin typeface="Calibri"/>
              </a:rPr>
              <a:t><![CDATA[ y la pregunta se escribe con su motivo. Y hay cinco movimientos, siempre en este orde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l correo que pide un dato que falt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dentificar el dato que falta]]></a:t>
            </a:r>
            <a:r>
              <a:rPr lang="en-US" strike="noStrike" sz="2100" spc="0" u="none" cap="none">
                <a:solidFill>
                  <a:srgbClr val="1B2438">
                    <a:alpha val="100000"/>
                  </a:srgbClr>
                </a:solidFill>
                <a:latin typeface="Calibri"/>
              </a:rPr>
              <a:t><![CDATA[ y para qué se necesita. Un dato por correo: si pides dos cosas, contestan una y la otra se queda flotando.]]></a:t>
            </a:r>
          </a:p>
        </p:txBody>
      </p:sp>
      <p:sp>
        <p:nvSpPr>
          <p:cNvPr id="9" name=""/>
          <p:cNvSpPr txBox="1"/>
          <p:nvPr/>
        </p:nvSpPr>
        <p:spPr>
          <a:xfrm>
            <a:off x="514350" y="22574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574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probar y escribir lo que ya se sabe.]]></a:t>
            </a:r>
            <a:r>
              <a:rPr lang="en-US" strike="noStrike" sz="2100" spc="0" u="none" cap="none">
                <a:solidFill>
                  <a:srgbClr val="1B2438">
                    <a:alpha val="100000"/>
                  </a:srgbClr>
                </a:solidFill>
                <a:latin typeface="Calibri"/>
              </a:rPr>
              <a:t><![CDATA[ Lo que has verificado —la disponibilidad, la partida que ya está en la versión anterior— se escribe como comprobado, y lo que no se sabe se escribe como pendient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l correo que pide un dato que falt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9]]></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ormular la pregunta en una frase, con su motivo y con su plazo.]]></a:t>
            </a:r>
            <a:r>
              <a:rPr lang="en-US" strike="noStrike" sz="2100" spc="0" u="none" cap="none">
                <a:solidFill>
                  <a:srgbClr val="1B2438">
                    <a:alpha val="100000"/>
                  </a:srgbClr>
                </a:solidFill>
                <a:latin typeface="Calibri"/>
              </a:rPr>
              <a:t><![CDATA[ «¿El techo de la cocina entra en el trabajo? La v3 cubre 15 m² de pared y el importe cambia si también se pinta el techo.» Preguntar no es acusar: nadie admite que un presupuesto esté mal por escribir «necesito saber una cosa más».]]></a:t>
            </a:r>
          </a:p>
        </p:txBody>
      </p:sp>
      <p:sp>
        <p:nvSpPr>
          <p:cNvPr id="9" name=""/>
          <p:cNvSpPr txBox="1"/>
          <p:nvPr/>
        </p:nvSpPr>
        <p:spPr>
          <a:xfrm>
            <a:off x="514350" y="32385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0" name=""/>
          <p:cNvSpPr txBox="1"/>
          <p:nvPr/>
        </p:nvSpPr>
        <p:spPr>
          <a:xfrm>
            <a:off x="762000" y="32385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xplicar qué se hará cuando llegue la respuesta.]]></a:t>
            </a:r>
            <a:r>
              <a:rPr lang="en-US" strike="noStrike" sz="2100" spc="0" u="none" cap="none">
                <a:solidFill>
                  <a:srgbClr val="1B2438">
                    <a:alpha val="100000"/>
                  </a:srgbClr>
                </a:solidFill>
                <a:latin typeface="Calibri"/>
              </a:rPr>
              <a:t><![CDATA[ Qué versión sale después y en qué fecha. Así el cliente sabe que su respuesta sirve para algo y no tiene que adivinarl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l correo que pide un dato que falt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errar con el siguiente paso y con la fecha.]]></a:t>
            </a:r>
            <a:r>
              <a:rPr lang="en-US" strike="noStrike" sz="2100" spc="0" u="none" cap="none">
                <a:solidFill>
                  <a:srgbClr val="1B2438">
                    <a:alpha val="100000"/>
                  </a:srgbClr>
                </a:solidFill>
                <a:latin typeface="Calibri"/>
              </a:rPr>
              <a:t><![CDATA[ Y con el caso ya previsto en el que la respuesta no llegue, porque también ese caso hay que decirlo.]]></a:t>
            </a:r>
          </a:p>
        </p:txBody>
      </p:sp>
      <p:sp>
        <p:nvSpPr>
          <p:cNvPr id="9" name=""/>
          <p:cNvSpPr txBox="1"/>
          <p:nvPr/>
        </p:nvSpPr>
        <p:spPr>
          <a:xfrm>
            <a:off x="514350" y="22574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línea que no se cruza: ]]></a:t>
            </a:r>
            <a:r>
              <a:rPr lang="en-US" b="1" strike="noStrike" sz="2100" spc="0" u="none" cap="none">
                <a:solidFill>
                  <a:srgbClr val="1B2438">
                    <a:alpha val="100000"/>
                  </a:srgbClr>
                </a:solidFill>
                <a:latin typeface="Calibri"/>
              </a:rPr>
              <a:t><![CDATA[lo que no se sabe no se da por supuesto]]></a:t>
            </a:r>
            <a:r>
              <a:rPr lang="en-US" strike="noStrike" sz="2100" spc="0" u="none" cap="none">
                <a:solidFill>
                  <a:srgbClr val="1B2438">
                    <a:alpha val="100000"/>
                  </a:srgbClr>
                </a:solidFill>
                <a:latin typeface="Calibri"/>
              </a:rPr>
              <a:t><![CDATA[. Si el cliente dijo por teléfono «no me acuerdo», el correo no escribe que el acabado es mate; escribe que no está confirmado. Un supuesto convertido en frase se convierte enseguida en un presupuesto que alguien payé.]]></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l correo que pide un dato que falta]]></a:t>
            </a:r>
          </a:p>
        </p:txBody>
      </p:sp>
      <p:pic>
        <p:nvPicPr>
          <p:cNvPr id="3" name="" descr="Comparación entre un correo que vuelve porque no dice qué tiene que contestar el cliente y un correo que pide un dato con su motivo y su plazo.">
            <a:hlinkClick r:id="rId3" tooltip="Comparación entre un correo que vuelve porque no dice qué tiene que contestar el cliente y un correo que pide un dato con su motivo y su plazo."/>
          </p:cNvPr>
          <p:cNvPicPr>
            <a:picLocks noChangeAspect="1"/>
          </p:cNvPicPr>
          <p:nvPr>
            <p:ph type="pic" idx="1"/>
          </p:nvPr>
        </p:nvPicPr>
        <p:blipFill>
          <a:blip r:embed="rId2"/>
          <a:stretch>
            <a:fillRect/>
          </a:stretch>
        </p:blipFill>
        <p:spPr>
          <a:xfrm>
            <a:off x="1400175" y="1257300"/>
            <a:ext cx="6343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diferencia no es el tono: es que el correo dice qué dato quiere, por qué lo necesita y hasta cuándo lo espe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sponder-por-correo-con-claridad"/>
              </a:rPr>
              <a:t><![CDATA[Ver imagen original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El correo que pide un dato que falta · Ejemplo resuelto: el correo que pide un dato que falta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sunto]]></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cina Sra. García · v3 pendiente · 20 oc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El correo que pide un dato que falta · Ejemplo resuelto: el correo que pide un dato que falta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tex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s tardes, María: retomo la v3 del presupuesto de la cocina que te envié el lunes. Te escribo por una sola cosa, la que me falta para poder cerrarl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El correo que pide un dato que falta · Ejemplo resuelto: el correo que pide un dato que falta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ya está comprobad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 comprobado la disponibilidad de la pintura plástica mate blanco de 15 L y del rodillo de 25 cm, y quedan en stock para recogida. La v3 que te envié el lunes cubre 15 m² de pare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El correo que pide un dato que falta · Ejemplo resuelto: el correo que pide un dato que falta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con su motivo y su plaz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echo de la cocina entra en el trabajo? Si entra, el importe cambia y te mando la v4 con el total actualizado. Si me lo confirmas antes del jueves, la recojo el viernes a partir de las 10:00.]]></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El correo que pide un dato que falta · Ejemplo resuelto: el correo que pide un dato que falta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se escrib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escribe «el techo va incluido», porque eso no está confirmado. Y no se escribe que la v3 «está mal»: la v3 es correcta para una cocina de 15 m²; lo que falta es saber si el techo entr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El correo que pide un dato que falt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inco movimientos del correo que pide un dato que falta, en el orden en que se hac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ormular la pregunta en una frase, con el motivo por el que se necesita y con el plazo de respuest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Identificar qué dato falta y para qué se necesita. Un solo dato por corre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robar y escribir lo que ya se sabe, como comprobado, y lo que no, como pendient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xplicar qué se hará cuando llegue la respuesta: qué versión sale y en qué fech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errar con el siguiente paso, la fecha y el caso ya previsto en el que la respuesta no llegu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Qué se resuelve por correo y qué n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rreo es un canal excelente y un canal limitado. Escribirse bien no consiste en escribir más, sino en ]]></a:t>
            </a:r>
            <a:r>
              <a:rPr lang="en-US" b="1" strike="noStrike" sz="2100" spc="0" u="none" cap="none">
                <a:solidFill>
                  <a:srgbClr val="1B2438">
                    <a:alpha val="100000"/>
                  </a:srgbClr>
                </a:solidFill>
                <a:latin typeface="Calibri"/>
              </a:rPr>
              <a:t><![CDATA[elegir el canal antes de escribir]]></a:t>
            </a:r>
            <a:r>
              <a:rPr lang="en-US" strike="noStrike" sz="2100" spc="0" u="none" cap="none">
                <a:solidFill>
                  <a:srgbClr val="1B2438">
                    <a:alpha val="100000"/>
                  </a:srgbClr>
                </a:solidFill>
                <a:latin typeface="Calibri"/>
              </a:rPr>
              <a:t><![CDATA[ y no usar el correo para lo que necesita una voz, una vista o una presencia.]]></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rreo funciona cuando la respuesta es un documento o una decisión: un presupuesto, una versión, una confirmación, un acuse, una ficha. El correo no funciona cuando hace falta ]]></a:t>
            </a:r>
            <a:r>
              <a:rPr lang="en-US" b="1" strike="noStrike" sz="2100" spc="0" u="none" cap="none">
                <a:solidFill>
                  <a:srgbClr val="1B2438">
                    <a:alpha val="100000"/>
                  </a:srgbClr>
                </a:solidFill>
                <a:latin typeface="Calibri"/>
              </a:rPr>
              <a:t><![CDATA[ver]]></a:t>
            </a:r>
            <a:r>
              <a:rPr lang="en-US" strike="noStrike" sz="2100" spc="0" u="none" cap="none">
                <a:solidFill>
                  <a:srgbClr val="1B2438">
                    <a:alpha val="100000"/>
                  </a:srgbClr>
                </a:solidFill>
                <a:latin typeface="Calibri"/>
              </a:rPr>
              <a:t><![CDATA[: la pared, el envase, el goterín, la obra. Ahí no hay forma de escribir lo que no se ha visto, y escribirlo es inventarl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Qué se resuelve por correo y qué n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tres cosas que nunca se resuelven por correo, aunque se puedan escribir:]]></a:t>
            </a:r>
          </a:p>
        </p:txBody>
      </p:sp>
      <p:sp>
        <p:nvSpPr>
          <p:cNvPr id="8" name=""/>
          <p:cNvSpPr txBox="1"/>
          <p:nvPr/>
        </p:nvSpPr>
        <p:spPr>
          <a:xfrm>
            <a:off x="514350" y="19526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9526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depende de una visita.]]></a:t>
            </a:r>
            <a:r>
              <a:rPr lang="en-US" strike="noStrike" sz="2100" spc="0" u="none" cap="none">
                <a:solidFill>
                  <a:srgbClr val="1B2438">
                    <a:alpha val="100000"/>
                  </a:srgbClr>
                </a:solidFill>
                <a:latin typeface="Calibri"/>
              </a:rPr>
              <a:t><![CDATA[ Si hay que ir a ver la obra o el soporte, se va, se ve y se anota; el correo recoge después el resultado, no sustituye la visita.]]></a:t>
            </a:r>
          </a:p>
        </p:txBody>
      </p:sp>
      <p:sp>
        <p:nvSpPr>
          <p:cNvPr id="10" name=""/>
          <p:cNvSpPr txBox="1"/>
          <p:nvPr/>
        </p:nvSpPr>
        <p:spPr>
          <a:xfrm>
            <a:off x="514350" y="29908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9908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es una promesa.]]></a:t>
            </a:r>
            <a:r>
              <a:rPr lang="en-US" strike="noStrike" sz="2100" spc="0" u="none" cap="none">
                <a:solidFill>
                  <a:srgbClr val="1B2438">
                    <a:alpha val="100000"/>
                  </a:srgbClr>
                </a:solidFill>
                <a:latin typeface="Calibri"/>
              </a:rPr>
              <a:t><![CDATA[ Un compromiso con fecha o con importe, sea a favor o en contra, lo decide quien tiene la facultad. El correo no la crea: la reflej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Qué se resuelve por correo y qué n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es una conversación difícil.]]></a:t>
            </a:r>
            <a:r>
              <a:rPr lang="en-US" strike="noStrike" sz="2100" spc="0" u="none" cap="none">
                <a:solidFill>
                  <a:srgbClr val="1B2438">
                    <a:alpha val="100000"/>
                  </a:srgbClr>
                </a:solidFill>
                <a:latin typeface="Calibri"/>
              </a:rPr>
              <a:t><![CDATA[ Una queja que pide una persona al otro lado no se resuelve con un texto bien escrito. Se resuelve con una llamada, y el correo recoge después lo acordado.]]></a:t>
            </a:r>
          </a:p>
        </p:txBody>
      </p:sp>
      <p:sp>
        <p:nvSpPr>
          <p:cNvPr id="9" name=""/>
          <p:cNvSpPr txBox="1"/>
          <p:nvPr/>
        </p:nvSpPr>
        <p:spPr>
          <a:xfrm>
            <a:off x="514350" y="25812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egla práctica: ]]></a:t>
            </a:r>
            <a:r>
              <a:rPr lang="en-US" b="1" strike="noStrike" sz="2100" spc="0" u="none" cap="none">
                <a:solidFill>
                  <a:srgbClr val="1B2438">
                    <a:alpha val="100000"/>
                  </a:srgbClr>
                </a:solidFill>
                <a:latin typeface="Calibri"/>
              </a:rPr>
              <a:t><![CDATA[si la respuesta necesita una frase hablada, se habla]]></a:t>
            </a:r>
            <a:r>
              <a:rPr lang="en-US" strike="noStrike" sz="2100" spc="0" u="none" cap="none">
                <a:solidFill>
                  <a:srgbClr val="1B2438">
                    <a:alpha val="100000"/>
                  </a:srgbClr>
                </a:solidFill>
                <a:latin typeface="Calibri"/>
              </a:rPr>
              <a:t><![CDATA[. El correo sirve para dejar por escrito lo que ya se ha hablado, no para hablar por escrit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 por correo y qué necesita otra ví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9]]></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1847850"/>
                <a:gridCol w="2800350"/>
                <a:gridCol w="34671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su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a por corre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a por teléfono o en el mostrad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rmar que se ha recib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el correo escrito es el acuse de recib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se llama, se anota quién cogió y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r un presu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es un documento que se versiona y se arch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el mostrador, la cifra y la fecha; el documento, por corr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rar una visita a una 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l correo no ve la 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hay que ir, ver y tomar da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 por correo y qué necesita otra ví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9]]></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1847850"/>
                <a:gridCol w="2800350"/>
                <a:gridCol w="34671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su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a por corre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a por teléfono o en el mostrad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ordar una fecha de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o si depende de un dato ya confirm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depende de una comprobación pendiente, se lla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olver una duda técn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si se responde con la ficha técn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hay que ver el envase o el soporte, 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ender una que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para dejar por escrito lo acord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onversación, en voz 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 Qué se resuelve por correo y qué n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a en el corre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va en el corre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sunto claro y fechado]]></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mojis personales]]></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iguiente paso con fecha]]></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Opiniones sobre otros compañero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plantilla de corre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pia en el gestor de correo y se rellena por bloques, antes de escribir el cuerpo. La columna de ejemplo es ficticia y sirve para ver el nivel de detalle; no son datos de Pinturas Especializadas. Los campos definitivos —plantilla oficial, formato del asunto y validez— dependen del procedimiento que confirme dirección.]]></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plantilla de corre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de correo. Cada bloque se rellena antes de pulsar enviar; si un bloque queda vacío, el correo vuelve.]]></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9]]></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1390650"/>
                <a:gridCol w="2428875"/>
                <a:gridCol w="2286000"/>
                <a:gridCol w="20097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falla si se deja vací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su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el documento, de qué caso y de qué versión, con la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upuesto cocina Sra. García v3 · 20 oc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rreo no se encuentra tres semanas 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qué correo o a qué llamada responde y qué ha cambi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omo tu consulta del martes; he actualizado el presu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correo parece el pri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9]]></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1390650"/>
                <a:gridCol w="2428875"/>
                <a:gridCol w="2286000"/>
                <a:gridCol w="20097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falla si se deja vací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ha entendido, lo que se ha comprobado y lo que se propo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junto la v3 con la imprimación antihumedad añad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y cierre del 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guiente 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hace qué y para cuándo, en una fr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do a la espera de tu confirmación antes del vier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ema se queda abie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9]]></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390650"/>
                <a:gridCol w="2428875"/>
                <a:gridCol w="2286000"/>
                <a:gridCol w="20097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falla si se deja vací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ju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nombre del archivo y, si hay varios, la lista nume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upuesto_cocina_v3_20oct.pdf]]></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uelve un «¿me lo reenv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 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falta, por qué se necesita, quién puede darlo y hasta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ta confirmar si el techo entra en el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ntesta con una supos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9]]></a:t>
            </a:r>
          </a:p>
        </p:txBody>
      </p:sp>
      <p:graphicFrame>
        <p:nvGraphicFramePr>
          <p:cNvPr id="7" name="" descr=""/>
          <p:cNvGraphicFramePr>
            <a:graphicFrameLocks noGrp="1"/>
          </p:cNvGraphicFramePr>
          <p:nvPr/>
        </p:nvGraphicFramePr>
        <p:xfrm>
          <a:off x="514350" y="1257300"/>
          <a:ext cx="8115300" cy="1657350"/>
        </p:xfrm>
        <a:graphic>
          <a:graphicData uri="http://schemas.openxmlformats.org/drawingml/2006/table">
            <a:tbl>
              <a:tblPr firstRow="1" bandRow="1"/>
              <a:tblGrid>
                <a:gridCol w="1390650"/>
                <a:gridCol w="2428875"/>
                <a:gridCol w="2286000"/>
                <a:gridCol w="20097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falla si se deja vací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tienda, teléfono de la tienda y empr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uan · Tienda del centro · teléfono de la t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sabe a quién pregu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plantilla de corre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orreo, un asunto. Si cambian las cosas, se escribe un correo nuevo con su propio asunt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está confirmado se escribe como pendiente, con el motivo y con quién puede confirmarl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iguiente paso compromete proceso y hora; nunca un importe, una fecha de entrega ni un descuento que nadie ha aprobad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enviar, se relee el correo con la pregunta del destinatario: ¿qué tengo que hacer yo y hasta cuánd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plantilla de corre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9]]></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gla de escritura: si un dato no está confirmado, se escribe «pendiente de confirmar» con el motivo. Un correo con huecos declarados es utilizable; uno relleno de suposiciones se contradice solo.]]></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estructura del corre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9]]></a:t>
            </a:r>
          </a:p>
        </p:txBody>
      </p:sp>
      <p:graphicFrame>
        <p:nvGraphicFramePr>
          <p:cNvPr id="7" name="" descr=""/>
          <p:cNvGraphicFramePr>
            <a:graphicFrameLocks noGrp="1"/>
          </p:cNvGraphicFramePr>
          <p:nvPr/>
        </p:nvGraphicFramePr>
        <p:xfrm>
          <a:off x="514350" y="1257300"/>
          <a:ext cx="8115300" cy="215265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su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ex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guiente 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m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estructura del corre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responder-por-correo-con-claridad"/>
              </a:rPr>
              <a:t><![CDATA[Abrir el juego en el OA]]></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os bloques tiene un correo completo?]]></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tro: asunto, contexto, respuesta y siguiente paso.]]></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Se pueden enviar dos versiones a la vez?]]></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La nueva invalida a la anterior.]]></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revisa antes de enviar?]]></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ete puntos: asunto, destinatario, adjuntos, versión, ortografía, siguiente paso y firma.]]></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asunto puede ser un saludo?]]></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Debe decir de qué va y permitir encontrarlo.]]></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nombra un adjunto?]]></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el caso, la versión y la fecha: «Presupuesto_cocina_v3_20oct.pdf».]]></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pide un dato que falta?]]></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solo dato, con el motivo por el que se necesita y con el plazo de respuesta.]]></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un correo que cierra el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5]]></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un correo que cierra el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9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8]]></a:t>
            </a:r>
          </a:p>
        </p:txBody>
      </p:sp>
      <p:sp>
        <p:nvSpPr>
          <p:cNvPr id="10" name=""/>
          <p:cNvSpPr txBox="1"/>
          <p:nvPr/>
        </p:nvSpPr>
        <p:spPr>
          <a:xfrm>
            <a:off x="514350" y="227647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escribir los cuatro bloques de un correo completo, montar un asunto que se encuentre después, dejar una sola versión de presupuesto vigente diciendo cuál, nombrar los adjuntos y revisar los siete puntos antes de enviar. También sabes pedir por escrito el dato que falta, con su motivo y su plazo.]]></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un correo que cierra el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99]]></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1, 4 y 5. Los errores más frecuentes son enviar el correo sin contexto ni siguiente paso, dejar dos versiones vivas a la vez y adjuntar un archivo que no es el que se ha mencionado en el cuerpo.]]></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9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orreo que cierra el tema es un correo con cuatro bloques y una revisión. El asunto dice qué es, de qué caso y de qué versión, con la fecha, para que el correo se encuentre cuando haga falta. El contexto conecta con lo anterior, para que nadie tenga que reconstruir el caso antes de poder responder. La respuesta dice lo que se ha entendido, lo que se ha comprobado y lo que se propone. El siguiente paso dice quién hace qué y para cuándo, y compromete proceso y hora, no resultados ni importes que nadie ha aprobado.]]></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9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adjuntos van nombrados con el caso, la versión y la fecha, y numerados cuando hay varios, porque lo que el cuerpo menciona tiene que estar adjunto de verdad. Los presupuestos se gobiernan con una regla que no admite excepciones: ]]></a:t>
            </a:r>
            <a:r>
              <a:rPr lang="en-US" b="1" strike="noStrike" sz="2100" spc="0" u="none" cap="none">
                <a:solidFill>
                  <a:srgbClr val="1B2438">
                    <a:alpha val="100000"/>
                  </a:srgbClr>
                </a:solidFill>
                <a:latin typeface="Calibri"/>
              </a:rPr>
              <a:t><![CDATA[una sola versión vigente]]></a:t>
            </a:r>
            <a:r>
              <a:rPr lang="en-US" strike="noStrike" sz="2100" spc="0" u="none" cap="none">
                <a:solidFill>
                  <a:srgbClr val="1B2438">
                    <a:alpha val="100000"/>
                  </a:srgbClr>
                </a:solidFill>
                <a:latin typeface="Calibri"/>
              </a:rPr>
              <a:t><![CDATA[, y el correo dice cuál es y cuál queda invalidada. Antes de enviar se revisan los siete puntos, porque la revisión es un procedimiento y no una sugerencia.]]></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9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cuando falta un dato, el correo no se improvisa: se escribe como pendiente, con el motivo por el que se necesita, con el plazo de respuesta y con lo que se hará cuando llegue. Preguntar no es acusar. Y lo que no se sabe no se da por supuesto: ni el acabado, ni la fecha, ni el total.]]></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evaluación acredita el conocimiento del método. No sustituye la revisión del correo real en el puesto, con su cliente y su presupuesto, que es donde se aprende a decidir qué se escribe, qué se deja pendiente y qué se resuelve hablando.]]></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9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s técnicas de los fabricantes del catálogo de Pinturas Especializadas: fuente operativa para producto, formato, rendimiento y conservación; la ficha vigente prevalece sobre cualquier resumen interno (consulta 2026-10).]]></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13300, pinturas y barnices para paredes y techos interiores: clasificación por brillo, poder cubriente y resistencia al frote húmedo (AENOR/UNE, consulta 2026-10).]]></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sponder-por-correo-con-claridad"/>
              </a:rPr>
              <a:t><![CDATA[Responder por correo con cla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99]]></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mento (UE) 2016/679 (RGPD) y Ley Orgánica 3/2018 (LOPDGDD): minimización, finalidad y confidencialidad de los datos personales que aparecen en la correspondencia (DOUE/BOE/AEPD, consulta 2026-10); esta lección no interpreta la base jurídica ni los plazos.]]></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xto Refundido de la Ley General para la Defensa de los Consumidores y Usuarios (TRLGDCU, RDL 1/2007, BOE, consulta 2026-10): marco general de consumo; esta lección no interpreta derechos, plazos ni importe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2026-10-31T04:43:59Z</dcterms:created>
  <dcterms:modified xsi:type="dcterms:W3CDTF">2026-10-31T04:43:59Z</dcterms:modified>
  <dc:title>Responder por correo con claridad</dc:title>
  <dc:description>Presentación editable del OA «Responder por correo con claridad». Enlace: https://pinturasespecializadas.lumbre.lat/object/responder-por-correo-con-claridad</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