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olver-y-registrar-para-que-no-se-repi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olver y registrar para que no se repita»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olver y registrar para que no se repita»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olver y registrar para que no se repita»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olver y registrar para que no se repita»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olver y registrar para que no se repit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errar no es dar lo que piden»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errar no es dar lo que piden»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errar no es dar lo que piden»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opciones-de-resolu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iete opciones de resolución en mostrador, con el caso en que encaja cada una, lo que exige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todas las reclamaciones se cierran igual: la opción se elige por causa y por facultad, no por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sté autorizada para ese caso y que quien la ofrece tenga la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ebe estar dentro de la política aprobada y ser ofrecida por quien puede comprometerla. La insistencia, el coste o la costumbre no crean facultad. Si no consta, se explica que hay que confirmarla y se fija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opciones sujetas a la política aprobada y orden entre causa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olver-y-registrar-para-que-no-se-repit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opción proporcionada al daño y a la causa» (2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opción proporcionada al daño y a la causa» (3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opción proporcionada al daño y a la causa» (4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parche-frente-a-caus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cerrar la reclamación tapando el síntoma y cerrarla corrigiendo la causa con una opción autor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agar o repintar sin causa puede calmar hoy y reproducir el problem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ficha indica dos manos y el cliente aplicó una sola sobre un soporte absorbente. →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liente confundió una pintura de interior con una de exterior y pregunta por qué no resiste. →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tintó sobre una base distinta de la registrada y el color no coincide con la muestra. → Repetir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mezcla se preparó con una dosis que no es la de la fórmula guardada. → Repetir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envase llega golpeado y el producto no se puede aplicar. → Sustit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 confirma un defecto del lote y hay existencias de la misma referencia. → Sustit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producto está sin abrir y la política de devolución cubre ese supuesto. → Reembol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reclamación afecta a una obra ya ejecutada y supera la facultad del mostrador.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Hay indicios de un problema de seguridad o de una reclamación legal.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0. El cliente reclama la mano de obra de un aplicador externo y no consta criterio aprobado.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cuatro preguntas de proporcionalidad y encaje de cada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olver-y-registrar-para-que-no-se-repit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4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orden del mensaje: de lo comprobado a lo que falta» (2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orden del mensaje: de lo comprobado a lo que falta» (3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orden del mensaje: de lo comprobado a lo que falta» (4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orden-del-mensaj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seis pasos del mensaje de cierre: hechos, causa probable, límite, opción, siguiente paso y plazo a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convierte una decisión en una explicación comprensible y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ierr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ume lo que el cliente ha dicho y confirma que lo has ent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ierr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los hechos comprobados de lo que todavía es un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ierr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la causa probable y el límite de lo que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ierr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senta la opción autorizada y su motivo; si falta validación, d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ierr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uerda el siguiente paso y quién lo ejec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nversación de cierr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el plazo solo si está aprobado y deja el resume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mir los hechos comprobados con sus datos → Nombrar la causa probable con prudencia → Explicar el límite de lo que todavía no se sabe → Presentar la opción ofrecida y el motivo por el que encaja → Acordar quién ejecuta el siguiente paso → Fijar el siguiente paso y el plazo a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os hechos, porque sin ellos la conversación se vuelve una opinión. Después la causa probable y su límite, para no prometer de más. La opción se presenta con su motivo; el siguiente paso concreta quién actúa y el plazo solo se compromete cuando está a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orden de hechos, causa, límite, opción, siguiente paso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olver-y-registrar-para-que-no-se-repit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cierre por escrito y la constancia del cliente»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cierre por escrito y la constancia del cliente»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cierre por escrito y la constancia del cliente»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s · límite · constancia ·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crito ordena hechos, causa y límite, y deja claro qué se ofrece. La constancia puede adoptar formas distintas según el procedimiento; la firma no se supone ni se fabrica, y menos aún una renuncia no aprob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ontenido del cierre escrito y constanci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olver-y-registrar-para-que-no-se-repit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gistrar la causa raíz y la acción correctiva» (2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gistrar la causa raíz y la acción correctiva» (3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gistrar la causa raíz y la acción correctiva» (4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accion-correctiv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desde el registro del caso hasta la verificación de la acción corr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registro no termina en la causa: termina cuando el cambio se com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acción correctiva en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hechos sostienen la causa y cuáles quedan como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acción correctiva en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usa es del producto, del proceso, de la información o no se pue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acción correctiva en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cambia de forma concreta y qué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acción correctiva en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rol lo ejecuta y con qué medios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acción correctiva en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ómo sabremos que el cambio funciona y qué evidencia qued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acción correctiva cambia la comprobación de la base y se verifica en las siguientes prepa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ventar una causa, omitirla porque ya se ha pagado o atribuirla a la aplicación por insistencia rompen el registro y la mejora. Las otras dos frases describen una acción con responsable y una comprobación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causa raíz, corrección frente a acción correctiva y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olver-y-registrar-para-que-no-se-repit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ndicadores de repetición y su lectura honesta» (2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ndicadores de repetición y su lectura honesta» (3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ndicadores de repetición y su lectura honesta» (4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úmero registrado depende también de la facilidad para reclamar, de la formación del equipo y de la temporada. Antes de concluir hay que mirar el denominador, la causa y la calidad del registro. Un aumento puede ser una señal, pero no una prueba ai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indicadores, denominador y lectura sin conclusiones precipi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olver-y-registrar-para-que-no-se-repit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aprendizaje que vuelve al equipo»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aprendizaje que vuelve al equipo»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riefing de turno → Explicar el cambio de criterio al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cha o nota interna → Dejar el criterio escrito junto a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viso → Alertar de un lote o riesg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del caso → Guardar hechos, causa y opción ap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rificación → Comprobar que el cambio se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rivación → Pasar el caso complejo a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briefing, ficha, aviso, registro, verificación y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olver-y-registrar-para-que-no-se-repi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opción y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opción y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del mensaje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s, causa probable, límite, opción, siguiente paso y plazo a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corrección y acción corr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rrección atiende este caso; la acción correctiva cambia el proceso para que la causa no vuel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incluir el cierr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s, causa y límite, opción aplicada, compromisos, contacto y constanci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inventar la firm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usa la constancia que prevea el procedimiento: firma, copia, acuse o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lee un indicador de re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denominador, periodo, definición de caso y causa; sin comparar personas ni fijar umbrales sin val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uelve al equipo después de un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usa, la opción correcta, la frase útil, el límite y la comprobación, por briefing, ficha o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cerrar sin inv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olver-y-registrar-para-que-no-se-repita]]></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cerrar sin inventar?»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01" r:id="rId1"/>
    <p:sldLayoutId id="2482433302" r:id="rId2"/>
    <p:sldLayoutId id="2482433303" r:id="rId3"/>
    <p:sldLayoutId id="24824333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media-46191f99741.jpg"/>
  <Relationship Id="rId3" Type="http://schemas.openxmlformats.org/officeDocument/2006/relationships/hyperlink" Target="https://pinturasespecializadas.lumbre.lat/object/resolver-y-registrar-para-que-no-se-repi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opciones-de-resolucion2.jpg"/>
  <Relationship Id="rId3" Type="http://schemas.openxmlformats.org/officeDocument/2006/relationships/hyperlink" Target="https://pinturasespecializadas.lumbre.lat/object/resolver-y-registrar-para-que-no-se-repita" TargetMode="External"/>
  <Relationship Id="rId4" Type="http://schemas.openxmlformats.org/officeDocument/2006/relationships/hyperlink" Target="https://pinturasespecializadas.lumbre.lat/object/resolver-y-registrar-para-que-no-se-repit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parche-frente-a-causa3.jpg"/>
  <Relationship Id="rId3" Type="http://schemas.openxmlformats.org/officeDocument/2006/relationships/hyperlink" Target="https://pinturasespecializadas.lumbre.lat/object/resolver-y-registrar-para-que-no-se-repita" TargetMode="External"/>
  <Relationship Id="rId4" Type="http://schemas.openxmlformats.org/officeDocument/2006/relationships/hyperlink" Target="https://pinturasespecializadas.lumbre.lat/object/resolver-y-registrar-para-que-no-se-repita"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orden-del-mensaje4.jpg"/>
  <Relationship Id="rId3" Type="http://schemas.openxmlformats.org/officeDocument/2006/relationships/hyperlink" Target="https://pinturasespecializadas.lumbre.lat/object/resolver-y-registrar-para-que-no-se-repita" TargetMode="External"/>
  <Relationship Id="rId4" Type="http://schemas.openxmlformats.org/officeDocument/2006/relationships/hyperlink" Target="https://pinturasespecializadas.lumbre.lat/object/resolver-y-registrar-para-que-no-se-repita"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accion-correctiva5.jpg"/>
  <Relationship Id="rId3" Type="http://schemas.openxmlformats.org/officeDocument/2006/relationships/hyperlink" Target="https://pinturasespecializadas.lumbre.lat/object/resolver-y-registrar-para-que-no-se-repita" TargetMode="External"/>
  <Relationship Id="rId4" Type="http://schemas.openxmlformats.org/officeDocument/2006/relationships/hyperlink" Target="https://pinturasespecializadas.lumbre.lat/object/resolver-y-registrar-para-que-no-se-repita"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hyperlink" Target="https://pinturasespecializadas.lumbre.lat/object/resolver-y-registrar-para-que-no-se-repita"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olver-y-registrar-para-que-no-se-repita" TargetMode="External"/>
  <Relationship Id="rId3"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01025" cy="4800600"/>
          <a:chOff x="514350" y="781050"/>
          <a:chExt cx="8201025"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olv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st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i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resolver-y-registrar-para-que-no-se-repit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753100" y="781050"/>
            <a:ext cx="2447925"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olver una reclamación técnica de mostrador con una opción proporcionada al daño y a la causa, comunicarla en el orden correcto, dejar constancia escrita sin inventar firmas y registrar la causa raíz con una acción correctiva que se pueda comprob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itinerario de reclamación técnica. Cierra el caso en el mostrador, elige la opción adecuada dentro de la política aprobada y convierte el incidente en una mejora del proce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lamaciones · resolución · causa raíz · acción correctiva · registro · atención al cliente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olver y registrar para que no se repit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sábado por la mañana, en el mostrador del centro, un cliente de la Tienda Este enseña fotos de una fachada con desconchones y asegura que «la pintura es mala». Trae la referencia y el ticket, pero no la ficha ni el envase. Detrás espera una pareja que compró un color y cree que no coincide con la muest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olver y registrar para que no se repit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e parecen en la queja y no en la causa. Uno puede venir de una aplicación sobre un soporte que no estaba preparado; el otro, de una base o una dosis distinta en la preparación. Ofrecer a los dos el mismo reembolso parece rápido, pero no corrige nada y deja la próxima reclamación en marcha. Esta lección trabaja el cierre de mostrador: qué opción se ofrece, cómo se comunica y qué se registra para que el equipo aprenda. No sustituye al proceso general de quejas ni al tratamiento de casos complejos que se elevan al encarg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olver y registrar para que no se repit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olver una reclamación técnica de mostrador con una opción proporcionada al daño y a la causa, comunicarla en el orden correcto, dejar constancia escrita sin inventar firmas y registrar la causa raíz con una acción correctiva que se pueda comprobar.]]></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olver y registrar para que no se repit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autorizaciones, plazos, formatos e indicador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olver y registrar para que no se repit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1]]></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persona o rol autoriza cada opción de resolución y con qué límite. Los plazos comprometidos con el cliente y el plazo interno de respues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olver y registrar para que no se repit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1]]></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riterio de reembolso, sustitución y reposición, incluidos gastos y casos excluidos. El formato del cierre escrito, su archivo y la constancia que se solicita al cliente. Los indicadores de repetición, su fórmula, su frecuencia de lectura y quién los revisa. El circuito de acciones correctivas: quién las aprueba, quién las ejecuta y cómo se comprueba su eficacia.]]></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distingue un defecto de producto de un error de aplicación o de una expectativa no cubier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dar lo que pide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se confunden tres cosas: atender la queja, resolver el problema y cerrar el caso. Atender es escuchar; resolver es corregir lo que corresponde; cerrar es dejar una decisión comunicada y registrad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investigar la causa, la tienda dispone de un repertorio limitado de respuestas. Todas son ]]></a:t>
            </a:r>
            <a:r>
              <a:rPr lang="en-US" b="1" strike="noStrike" sz="2100" spc="0" u="none" cap="none">
                <a:solidFill>
                  <a:srgbClr val="1B2438">
                    <a:alpha val="100000"/>
                  </a:srgbClr>
                </a:solidFill>
                <a:latin typeface="Calibri"/>
              </a:rPr>
              <a:t><![CDATA[opciones sujetas a la política aprobada]]></a:t>
            </a:r>
            <a:r>
              <a:rPr lang="en-US" strike="noStrike" sz="2100" spc="0" u="none" cap="none">
                <a:solidFill>
                  <a:srgbClr val="1B2438">
                    <a:alpha val="100000"/>
                  </a:srgbClr>
                </a:solidFill>
                <a:latin typeface="Calibri"/>
              </a:rPr>
              <a:t><![CDATA[: ninguna se ofrece por simpatía, insistencia o costumbre si no está autorizada para ese ca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dar lo que pide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licar y acompañar.]]></a:t>
            </a:r>
            <a:r>
              <a:rPr lang="en-US" strike="noStrike" sz="2100" spc="0" u="none" cap="none">
                <a:solidFill>
                  <a:srgbClr val="1B2438">
                    <a:alpha val="100000"/>
                  </a:srgbClr>
                </a:solidFill>
                <a:latin typeface="Calibri"/>
              </a:rPr>
              <a:t><![CDATA[ Aclarar ficha, preparación, rendimiento o condiciones de uso. Encaja cuando la causa es una expectativa no cubierta o un uso distinto del indicado.]]></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etir la preparación.]]></a:t>
            </a:r>
            <a:r>
              <a:rPr lang="en-US" strike="noStrike" sz="2100" spc="0" u="none" cap="none">
                <a:solidFill>
                  <a:srgbClr val="1B2438">
                    <a:alpha val="100000"/>
                  </a:srgbClr>
                </a:solidFill>
                <a:latin typeface="Calibri"/>
              </a:rPr>
              <a:t><![CDATA[ Volver a tintar cuando el error está en la base, la dosis, el orden de mezcla o el registro. Exige conservar la muestra y comprobar el nuevo color.]]></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stituir el producto.]]></a:t>
            </a:r>
            <a:r>
              <a:rPr lang="en-US" strike="noStrike" sz="2100" spc="0" u="none" cap="none">
                <a:solidFill>
                  <a:srgbClr val="1B2438">
                    <a:alpha val="100000"/>
                  </a:srgbClr>
                </a:solidFill>
                <a:latin typeface="Calibri"/>
              </a:rPr>
              <a:t><![CDATA[ Cambiar la misma referencia si se confirma un defecto y hay existencias. No corrige un error de aplic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dar lo que pide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rregir la aplicación.]]></a:t>
            </a:r>
            <a:r>
              <a:rPr lang="en-US" strike="noStrike" sz="2100" spc="0" u="none" cap="none">
                <a:solidFill>
                  <a:srgbClr val="1B2438">
                    <a:alpha val="100000"/>
                  </a:srgbClr>
                </a:solidFill>
                <a:latin typeface="Calibri"/>
              </a:rPr>
              <a:t><![CDATA[ Rehacer la preparación del soporte o la aplicación cuando el origen está en cómo se ejecutó. Requiere comprobar la compatibilidad del soporte.]]></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oner.]]></a:t>
            </a:r>
            <a:r>
              <a:rPr lang="en-US" strike="noStrike" sz="2100" spc="0" u="none" cap="none">
                <a:solidFill>
                  <a:srgbClr val="1B2438">
                    <a:alpha val="100000"/>
                  </a:srgbClr>
                </a:solidFill>
                <a:latin typeface="Calibri"/>
              </a:rPr>
              <a:t><![CDATA[ Entregar la cantidad o el material que falta por un error logístico, sin confundirlo con una compensación.]]></a:t>
            </a:r>
          </a:p>
        </p:txBody>
      </p:sp>
      <p:sp>
        <p:nvSpPr>
          <p:cNvPr id="11" name=""/>
          <p:cNvSpPr txBox="1"/>
          <p:nvPr/>
        </p:nvSpPr>
        <p:spPr>
          <a:xfrm>
            <a:off x="514350" y="2962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embolsar.]]></a:t>
            </a:r>
            <a:r>
              <a:rPr lang="en-US" strike="noStrike" sz="2100" spc="0" u="none" cap="none">
                <a:solidFill>
                  <a:srgbClr val="1B2438">
                    <a:alpha val="100000"/>
                  </a:srgbClr>
                </a:solidFill>
                <a:latin typeface="Calibri"/>
              </a:rPr>
              <a:t><![CDATA[ Devolver el importe cuando la política de devolución lo permite para ese caso. No es una respuesta universal ni sustituye al diagnósti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dar lo que pide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rivar.]]></a:t>
            </a:r>
            <a:r>
              <a:rPr lang="en-US" strike="noStrike" sz="2100" spc="0" u="none" cap="none">
                <a:solidFill>
                  <a:srgbClr val="1B2438">
                    <a:alpha val="100000"/>
                  </a:srgbClr>
                </a:solidFill>
                <a:latin typeface="Calibri"/>
              </a:rPr>
              <a:t><![CDATA[ Pasar el caso a quien tiene facultad o conocimiento: seguridad, reclamación legal, obra con patología o alcance que supera el mostrador.]]></a:t>
            </a:r>
          </a:p>
        </p:txBody>
      </p:sp>
      <p:sp>
        <p:nvSpPr>
          <p:cNvPr id="9" name=""/>
          <p:cNvSpPr txBox="1"/>
          <p:nvPr/>
        </p:nvSpPr>
        <p:spPr>
          <a:xfrm>
            <a:off x="514350" y="2257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rimero se sabe qué pasó y qué se puede sostener; después se elige entre las opciones autorizadas. Prometer una opción que no se puede cumplir es peor que explicar que hay que confirmar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dar lo que piden]]></a:t>
            </a:r>
          </a:p>
        </p:txBody>
      </p:sp>
      <p:pic>
        <p:nvPicPr>
          <p:cNvPr id="3" name="" descr="Matriz de siete opciones de resolución en mostrador, con el caso en que encaja cada una, lo que exige y su límite.">
            <a:hlinkClick r:id="rId3" tooltip="Matriz de siete opciones de resolución en mostrador, con el caso en que encaja cada una, lo que exige y su límite."/>
          </p:cNvPr>
          <p:cNvPicPr>
            <a:picLocks noChangeAspect="1"/>
          </p:cNvPicPr>
          <p:nvPr>
            <p:ph type="pic" idx="1"/>
          </p:nvPr>
        </p:nvPicPr>
        <p:blipFill>
          <a:blip r:embed="rId2"/>
          <a:stretch>
            <a:fillRect/>
          </a:stretch>
        </p:blipFill>
        <p:spPr>
          <a:xfrm>
            <a:off x="2876550" y="1257300"/>
            <a:ext cx="33909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todas las reclamaciones se cierran igual: la opción se elige por causa y por facultad, no por pr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olver-y-registrar-para-que-no-se-repit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Cerrar no es dar lo que pid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a has comprobado la causa probable de una reclamación. ¿Qué convierte una opción de resolución en ofreci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cliente la pida con suficiente insistenc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sté autorizada para ese caso y que quien la ofrece tenga la faculta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a la más barata para la tienda en ese momen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haya ofrecido antes a otro cliente con un caso pareci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opción proporcionada al daño y a la caus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orcionado no significa barato ni generoso: significa que la respuesta guarda relación con el daño demostrado y con la causa que lo explica. Una reclamación por una brocha mal cargada no se resuelve igual que un lote que no seca; y un error de información no se convierte en un defecto de fábrica porque el cliente levante la voz.]]></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reguntas ordenan la elección:]]></a:t>
            </a:r>
          </a:p>
        </p:txBody>
      </p:sp>
      <p:sp>
        <p:nvSpPr>
          <p:cNvPr id="9"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0"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tá comprobado?]]></a:t>
            </a:r>
            <a:r>
              <a:rPr lang="en-US" strike="noStrike" sz="2100" spc="0" u="none" cap="none">
                <a:solidFill>
                  <a:srgbClr val="1B2438">
                    <a:alpha val="100000"/>
                  </a:srgbClr>
                </a:solidFill>
                <a:latin typeface="Calibri"/>
              </a:rPr>
              <a:t><![CDATA[ Producto, lote, soporte, forma de aplicación y resultado observ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opción proporcionada al daño y a la caus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ausa lo explica?]]></a:t>
            </a:r>
            <a:r>
              <a:rPr lang="en-US" strike="noStrike" sz="2100" spc="0" u="none" cap="none">
                <a:solidFill>
                  <a:srgbClr val="1B2438">
                    <a:alpha val="100000"/>
                  </a:srgbClr>
                </a:solidFill>
                <a:latin typeface="Calibri"/>
              </a:rPr>
              <a:t><![CDATA[ Producto, preparación, aplicación, soporte, información o una combinación. Si no se puede concluir, se dice.]]></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vuelve al cliente a una situación equivalente?]]></a:t>
            </a:r>
            <a:r>
              <a:rPr lang="en-US" strike="noStrike" sz="2100" spc="0" u="none" cap="none">
                <a:solidFill>
                  <a:srgbClr val="1B2438">
                    <a:alpha val="100000"/>
                  </a:srgbClr>
                </a:solidFill>
                <a:latin typeface="Calibri"/>
              </a:rPr>
              <a:t><![CDATA[ Repetir la preparación, corregir la aplicación, sustituir la unidad o reponer lo que falta. El reembolso es una salida más, no la única.]]></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tá autorizado?]]></a:t>
            </a:r>
            <a:r>
              <a:rPr lang="en-US" strike="noStrike" sz="2100" spc="0" u="none" cap="none">
                <a:solidFill>
                  <a:srgbClr val="1B2438">
                    <a:alpha val="100000"/>
                  </a:srgbClr>
                </a:solidFill>
                <a:latin typeface="Calibri"/>
              </a:rPr>
              <a:t><![CDATA[ La opción se elige entre las aprobadas; el resto se deriva o se somete a confirm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opción proporcionada al daño y a la caus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usa es la información, la respuesta es explicar y acompañar, no compensar. Si el error está en la preparación de la tienda, tiene sentido repetirla y recuperar las unidades afectadas. Si hay un defecto confirmado, se valora sustitución o reembolso según la política y la ficha del fabricante. Y si el daño alcanza a un tercero, a una obra o a una reclamación legal, el mostrador no improvisa: ordena los hechos y deriv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opción proporcionada al daño y a la caus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s proporcionado prometer una reparación que no se puede ejecutar o un importe que nadie ha autorizado. La proporcionalidad se explica con la causa delante, no se negocia como un regate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opción proporcionada al daño y a la causa]]></a:t>
            </a:r>
          </a:p>
        </p:txBody>
      </p:sp>
      <p:pic>
        <p:nvPicPr>
          <p:cNvPr id="3" name="" descr="Comparación entre cerrar la reclamación tapando el síntoma y cerrarla corrigiendo la causa con una opción autorizada.">
            <a:hlinkClick r:id="rId3" tooltip="Comparación entre cerrar la reclamación tapando el síntoma y cerrarla corrigiendo la causa con una opción autorizada."/>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agar o repintar sin causa puede calmar hoy y reproducir el problema mañ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olver-y-registrar-para-que-no-se-repita"/>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opción proporcionada al daño y a la cau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por la opción de mostrador que mejor encaja, sin decidir importes ni plaz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plic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petir la prepar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stitui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embolsar]]></a:t>
            </a:r>
          </a:p>
        </p:txBody>
      </p:sp>
      <p:sp>
        <p:nvSpPr>
          <p:cNvPr id="14" name=""/>
          <p:cNvSpPr txBox="1"/>
          <p:nvPr/>
        </p:nvSpPr>
        <p:spPr>
          <a:xfrm>
            <a:off x="628650" y="4010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riv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ficha indica dos manos y el cliente aplicó una sola sobre un soporte absorbente.]]></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confundió una pintura de interior con una de exterior y pregunta por qué no resiste.]]></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tintó sobre una base distinta de la registrada y el color no coincide con la muestr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mezcla se preparó con una dosis que no es la de la fórmula guardada.]]></a:t>
            </a:r>
          </a:p>
        </p:txBody>
      </p:sp>
      <p:sp>
        <p:nvSpPr>
          <p:cNvPr id="11" name=""/>
          <p:cNvSpPr txBox="1"/>
          <p:nvPr/>
        </p:nvSpPr>
        <p:spPr>
          <a:xfrm>
            <a:off x="514350" y="39147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envase llega golpeado y el producto no se puede aplic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confirma un defecto del lote y hay existencias de la misma referenci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producto está sin abrir y la política de devolución cubre ese supuesto.]]></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reclamación afecta a una obra ya ejecutada y supera la facultad del mostrador.]]></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Hay indicios de un problema de seguridad o de una reclamación legal.]]></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El cliente reclama la mano de obra de un aplicador externo y no consta criterio aprob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orden del mensaje: de lo comprobado a lo que fal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solución mal comunicada parece una negativa. El cliente necesita saber qué se ha comprobado, qué se cree que pasó, qué no se sabe todavía, qué se le ofrece, qué toca ahora y cuándo se confirmará el resto. Ese orden evita dos extremos: empezar disculpándose sin datos o empezar defendiéndose sin escuchar.]]></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s comprobados.]]></a:t>
            </a:r>
            <a:r>
              <a:rPr lang="en-US" strike="noStrike" sz="2100" spc="0" u="none" cap="none">
                <a:solidFill>
                  <a:srgbClr val="1B2438">
                    <a:alpha val="100000"/>
                  </a:srgbClr>
                </a:solidFill>
                <a:latin typeface="Calibri"/>
              </a:rPr>
              <a:t><![CDATA[ Se dice lo que consta: producto, referencia, lote si se conoce, fecha, soporte, forma de aplicación y resultado observado. Sin adjetiv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orden del mensaje: de lo comprobado a lo que fal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usa probable.]]></a:t>
            </a:r>
            <a:r>
              <a:rPr lang="en-US" strike="noStrike" sz="2100" spc="0" u="none" cap="none">
                <a:solidFill>
                  <a:srgbClr val="1B2438">
                    <a:alpha val="100000"/>
                  </a:srgbClr>
                </a:solidFill>
                <a:latin typeface="Calibri"/>
              </a:rPr>
              <a:t><![CDATA[ Se nombra con prudencia: «la coincidencia apunta a…», «lo más probable es…». No se afirma un defecto de fábrica sin evidencia ni se culpa al cliente sin comprobarl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mite de lo que se sabe.]]></a:t>
            </a:r>
            <a:r>
              <a:rPr lang="en-US" strike="noStrike" sz="2100" spc="0" u="none" cap="none">
                <a:solidFill>
                  <a:srgbClr val="1B2438">
                    <a:alpha val="100000"/>
                  </a:srgbClr>
                </a:solidFill>
                <a:latin typeface="Calibri"/>
              </a:rPr>
              <a:t><![CDATA[ Se explicita qué falta por comprobar y qué no se puede prometer. «No podemos confirmar el alcance hasta revisar el soporte» es una frase honesta; «seguro que se arregla» no lo 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orden del mensaje: de lo comprobado a lo que fal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pción ofrecida.]]></a:t>
            </a:r>
            <a:r>
              <a:rPr lang="en-US" strike="noStrike" sz="2100" spc="0" u="none" cap="none">
                <a:solidFill>
                  <a:srgbClr val="1B2438">
                    <a:alpha val="100000"/>
                  </a:srgbClr>
                </a:solidFill>
                <a:latin typeface="Calibri"/>
              </a:rPr>
              <a:t><![CDATA[ Se dice qué se propone y por qué encaja con la causa. Si la opción necesita autorización, se presenta como pendiente de confirmación, no como hech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 y plazo a confirmar.]]></a:t>
            </a:r>
            <a:r>
              <a:rPr lang="en-US" strike="noStrike" sz="2100" spc="0" u="none" cap="none">
                <a:solidFill>
                  <a:srgbClr val="1B2438">
                    <a:alpha val="100000"/>
                  </a:srgbClr>
                </a:solidFill>
                <a:latin typeface="Calibri"/>
              </a:rPr>
              <a:t><![CDATA[ Quién hace qué, cómo se entrega la respuesta y en qué plazo se confirmará. El plazo comprometido debe ser el que la empresa puede cumplir; si no está aprobado, se dice que se confirmará.]]></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orden del mensaje: de lo comprobado a lo que fal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puede no estar de acuerdo. Se escucha, se anota su versión y se le explica cómo se revisará. Discutir para ganar la conversación no cierra la reclamación: la deja abierta en otro can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orden del mensaje: de lo comprobado a lo que falta]]></a:t>
            </a:r>
          </a:p>
        </p:txBody>
      </p:sp>
      <p:pic>
        <p:nvPicPr>
          <p:cNvPr id="3" name="" descr="Secuencia de seis pasos del mensaje de cierre: hechos, causa probable, límite, opción, siguiente paso y plazo a confirmar.">
            <a:hlinkClick r:id="rId3" tooltip="Secuencia de seis pasos del mensaje de cierre: hechos, causa probable, límite, opción, siguiente paso y plazo a confirmar."/>
          </p:cNvPr>
          <p:cNvPicPr>
            <a:picLocks noChangeAspect="1"/>
          </p:cNvPicPr>
          <p:nvPr>
            <p:ph type="pic" idx="1"/>
          </p:nvPr>
        </p:nvPicPr>
        <p:blipFill>
          <a:blip r:embed="rId2"/>
          <a:stretch>
            <a:fillRect/>
          </a:stretch>
        </p:blipFill>
        <p:spPr>
          <a:xfrm>
            <a:off x="2647950" y="1257300"/>
            <a:ext cx="38385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convierte una decisión en una explicación comprensible y verifica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olver-y-registrar-para-que-no-se-repita"/>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orden del mensaje: de lo comprobado a lo que falta · La conversación de cierre, paso a pas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e lo que el cliente ha dicho y confirma que lo has entendi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orden del mensaje: de lo comprobado a lo que falta · La conversación de cierre, paso a pas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os hechos comprobados de lo que todavía es una hipótes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orden del mensaje: de lo comprobado a lo que falta · La conversación de cierre, paso a pas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la causa probable y el límite de lo que se sab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orden del mensaje: de lo comprobado a lo que falta · La conversación de cierre, paso a pas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 la opción autorizada y su motivo; si falta validación, di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orden del mensaje: de lo comprobado a lo que falta · La conversación de cierre, paso a pas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a el siguiente paso y quién lo ejecu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orden del mensaje: de lo comprobado a lo que falta · La conversación de cierre, paso a pas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el plazo solo si está aprobado y deja el resumen por escri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 orden del mensaje: de lo comprobado a lo que fal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mensaje de cierre tal como se explica en la lec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umir los hechos comprobados con sus dat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jar el siguiente paso y el plazo a confirm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ar la causa probable con prudenci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ordar quién ejecuta el siguiente pas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xplicar el límite de lo que todavía no se sabe]]></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resentar la opción ofrecida y el motivo por el que enca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cierre por escrito y la constancia del cli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escribe se recuerda de forma distinta en cada turno. El cierre escrito no es una sentencia ni un reconocimiento jurídico: es la constancia de lo comprobado, lo acordado y lo que queda pendiente. Se redacta en lenguaje claro, con la referencia del caso y la fecha, y se guarda donde el equipo pueda consultarlo.]]></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ierre completo recoge:]]></a:t>
            </a:r>
          </a:p>
        </p:txBody>
      </p:sp>
      <p:sp>
        <p:nvSpPr>
          <p:cNvPr id="9" name=""/>
          <p:cNvSpPr txBox="1"/>
          <p:nvPr/>
        </p:nvSpPr>
        <p:spPr>
          <a:xfrm>
            <a:off x="514350" y="3343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comprobó.]]></a:t>
            </a:r>
            <a:r>
              <a:rPr lang="en-US" strike="noStrike" sz="2100" spc="0" u="none" cap="none">
                <a:solidFill>
                  <a:srgbClr val="1B2438">
                    <a:alpha val="100000"/>
                  </a:srgbClr>
                </a:solidFill>
                <a:latin typeface="Calibri"/>
              </a:rPr>
              <a:t><![CDATA[ Producto, referencia, lote si consta, soporte, aplicación y resultado. Sin juicios de val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cierre por escrito y la constancia del cli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usa probable y límite.]]></a:t>
            </a:r>
            <a:r>
              <a:rPr lang="en-US" strike="noStrike" sz="2100" spc="0" u="none" cap="none">
                <a:solidFill>
                  <a:srgbClr val="1B2438">
                    <a:alpha val="100000"/>
                  </a:srgbClr>
                </a:solidFill>
                <a:latin typeface="Calibri"/>
              </a:rPr>
              <a:t><![CDATA[ Lo que se puede sostener y lo que queda por confirmar.]]></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pción aplicada.]]></a:t>
            </a:r>
            <a:r>
              <a:rPr lang="en-US" strike="noStrike" sz="2100" spc="0" u="none" cap="none">
                <a:solidFill>
                  <a:srgbClr val="1B2438">
                    <a:alpha val="100000"/>
                  </a:srgbClr>
                </a:solidFill>
                <a:latin typeface="Calibri"/>
              </a:rPr>
              <a:t><![CDATA[ La que está autorizada, con la referencia de quién la aprobó si hizo falt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misos.]]></a:t>
            </a:r>
            <a:r>
              <a:rPr lang="en-US" strike="noStrike" sz="2100" spc="0" u="none" cap="none">
                <a:solidFill>
                  <a:srgbClr val="1B2438">
                    <a:alpha val="100000"/>
                  </a:srgbClr>
                </a:solidFill>
                <a:latin typeface="Calibri"/>
              </a:rPr>
              <a:t><![CDATA[ Qué se entrega, quién lo hace y el plazo confirmado; lo no aprobado se marca como pendiente.]]></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nal de contacto.]]></a:t>
            </a:r>
            <a:r>
              <a:rPr lang="en-US" strike="noStrike" sz="2100" spc="0" u="none" cap="none">
                <a:solidFill>
                  <a:srgbClr val="1B2438">
                    <a:alpha val="100000"/>
                  </a:srgbClr>
                </a:solidFill>
                <a:latin typeface="Calibri"/>
              </a:rPr>
              <a:t><![CDATA[ A quién puede dirigirse el cliente y con qué referenc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cierre por escrito y la constancia del cli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tancia del cliente.]]></a:t>
            </a:r>
            <a:r>
              <a:rPr lang="en-US" strike="noStrike" sz="2100" spc="0" u="none" cap="none">
                <a:solidFill>
                  <a:srgbClr val="1B2438">
                    <a:alpha val="100000"/>
                  </a:srgbClr>
                </a:solidFill>
                <a:latin typeface="Calibri"/>
              </a:rPr>
              <a:t><![CDATA[ Firma si el procedimiento la exige; si no, copia, acuse de recibo o referencia de entrega. Nunca se inventa una firma ni se atribuye al cliente una conformidad que no ha dado.]]></a:t>
            </a:r>
          </a:p>
        </p:txBody>
      </p:sp>
      <p:sp>
        <p:nvSpPr>
          <p:cNvPr id="9" name=""/>
          <p:cNvSpPr txBox="1"/>
          <p:nvPr/>
        </p:nvSpPr>
        <p:spPr>
          <a:xfrm>
            <a:off x="514350" y="2581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ancia no debe convertirse en una condición para atender. Si el cliente no firma o no quiere recibir copia, se registra esa circunstancia y se sigue con la resolución aprobada. Tampoco se le pide que firme una renuncia o un documento que no esté aprobado: si el caso tiene derivación legal, se deriv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cierre por escrito y la constancia del cli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personales se limitan a los necesarios para el seguimiento. Las fotos se toman con consentimiento y no se comparten fuera del circuito interno; una reclamación no autoriza a publicar imágenes del cliente ni de su vivien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cierre por escrito y la constancia del clien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ierre escrito separa los ___ comprobados de la causa probable. Debe indicar el ___ de lo que todavía no se sabe y la opción ofrecida. La ___ del cliente puede quedar por firma, copia o acuse, según el procedimiento; no se inventa una ___ que nadie ha aprob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la causa raíz y la acción correctiv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el caso y corregir el proceso son dos operaciones distintas. La ]]></a:t>
            </a:r>
            <a:r>
              <a:rPr lang="en-US" b="1" strike="noStrike" sz="2100" spc="0" u="none" cap="none">
                <a:solidFill>
                  <a:srgbClr val="1B2438">
                    <a:alpha val="100000"/>
                  </a:srgbClr>
                </a:solidFill>
                <a:latin typeface="Calibri"/>
              </a:rPr>
              <a:t><![CDATA[corrección]]></a:t>
            </a:r>
            <a:r>
              <a:rPr lang="en-US" strike="noStrike" sz="2100" spc="0" u="none" cap="none">
                <a:solidFill>
                  <a:srgbClr val="1B2438">
                    <a:alpha val="100000"/>
                  </a:srgbClr>
                </a:solidFill>
                <a:latin typeface="Calibri"/>
              </a:rPr>
              <a:t><![CDATA[ devuelve al cliente a una situación equivalente: repetir la preparación, sustituir la unidad o rehacer la aplicación. La ]]></a:t>
            </a:r>
            <a:r>
              <a:rPr lang="en-US" b="1" strike="noStrike" sz="2100" spc="0" u="none" cap="none">
                <a:solidFill>
                  <a:srgbClr val="1B2438">
                    <a:alpha val="100000"/>
                  </a:srgbClr>
                </a:solidFill>
                <a:latin typeface="Calibri"/>
              </a:rPr>
              <a:t><![CDATA[acción correctiva]]></a:t>
            </a:r>
            <a:r>
              <a:rPr lang="en-US" strike="noStrike" sz="2100" spc="0" u="none" cap="none">
                <a:solidFill>
                  <a:srgbClr val="1B2438">
                    <a:alpha val="100000"/>
                  </a:srgbClr>
                </a:solidFill>
                <a:latin typeface="Calibri"/>
              </a:rPr>
              <a:t><![CDATA[ evita que la misma causa vuelva a producir otro caso. Si solo se hace lo primero, el mostrador apaga fuegos; si solo se hace lo segundo, el cliente afectado sigue esperan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la causa raíz y la acción correctiv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raíz se clasifica con categorías sencillas y honestas: producto o lote, preparación o tintado, información o etiqueta, almacenamiento, aplicación, soporte u obra, expectativa no cubierta, o ]]></a:t>
            </a:r>
            <a:r>
              <a:rPr lang="en-US" b="1" strike="noStrike" sz="2100" spc="0" u="none" cap="none">
                <a:solidFill>
                  <a:srgbClr val="1B2438">
                    <a:alpha val="100000"/>
                  </a:srgbClr>
                </a:solidFill>
                <a:latin typeface="Calibri"/>
              </a:rPr>
              <a:t><![CDATA[no concluyente]]></a:t>
            </a:r>
            <a:r>
              <a:rPr lang="en-US" strike="noStrike" sz="2100" spc="0" u="none" cap="none">
                <a:solidFill>
                  <a:srgbClr val="1B2438">
                    <a:alpha val="100000"/>
                  </a:srgbClr>
                </a:solidFill>
                <a:latin typeface="Calibri"/>
              </a:rPr>
              <a:t><![CDATA[. Esta última es una categoría válida: inventar una causa para cerrar el registro es peor que reconocer que no se sabe.]]></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cción correctiva se escribe con cuatro dat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la causa raíz y la acción correctiv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cambia en el proceso.]]></a:t>
            </a:r>
            <a:r>
              <a:rPr lang="en-US" strike="noStrike" sz="2100" spc="0" u="none" cap="none">
                <a:solidFill>
                  <a:srgbClr val="1B2438">
                    <a:alpha val="100000"/>
                  </a:srgbClr>
                </a:solidFill>
                <a:latin typeface="Calibri"/>
              </a:rPr>
              <a:t><![CDATA[ Por ejemplo, comprobar la base antes de tintar, separar un lote, actualizar una ficha interna o añadir una pregunta al diagnóstico.]]></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lo hace.]]></a:t>
            </a:r>
            <a:r>
              <a:rPr lang="en-US" strike="noStrike" sz="2100" spc="0" u="none" cap="none">
                <a:solidFill>
                  <a:srgbClr val="1B2438">
                    <a:alpha val="100000"/>
                  </a:srgbClr>
                </a:solidFill>
                <a:latin typeface="Calibri"/>
              </a:rPr>
              <a:t><![CDATA[ Un rol concreto, no «el equipo». Si no hay responsable, no hay acción.]]></a:t>
            </a:r>
          </a:p>
        </p:txBody>
      </p:sp>
      <p:sp>
        <p:nvSpPr>
          <p:cNvPr id="11" name=""/>
          <p:cNvSpPr txBox="1"/>
          <p:nvPr/>
        </p:nvSpPr>
        <p:spPr>
          <a:xfrm>
            <a:off x="514350" y="2962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962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comprueba.]]></a:t>
            </a:r>
            <a:r>
              <a:rPr lang="en-US" strike="noStrike" sz="2100" spc="0" u="none" cap="none">
                <a:solidFill>
                  <a:srgbClr val="1B2438">
                    <a:alpha val="100000"/>
                  </a:srgbClr>
                </a:solidFill>
                <a:latin typeface="Calibri"/>
              </a:rPr>
              <a:t><![CDATA[ Revisar las siguientes preparaciones, auditar el stock, observar una aplicación o consultar el indicador de repetición. La comprobación necesita evidencia, no una declaración de intencio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la causa raíz y la acción correctiv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se revisa.]]></a:t>
            </a:r>
            <a:r>
              <a:rPr lang="en-US" strike="noStrike" sz="2100" spc="0" u="none" cap="none">
                <a:solidFill>
                  <a:srgbClr val="1B2438">
                    <a:alpha val="100000"/>
                  </a:srgbClr>
                </a:solidFill>
                <a:latin typeface="Calibri"/>
              </a:rPr>
              <a:t><![CDATA[ La fecha la fija el procedimiento interno; no se inventa un plazo para que el registro parezca completo.]]></a:t>
            </a:r>
          </a:p>
        </p:txBody>
      </p:sp>
      <p:sp>
        <p:nvSpPr>
          <p:cNvPr id="9" name=""/>
          <p:cNvSpPr txBox="1"/>
          <p:nvPr/>
        </p:nvSpPr>
        <p:spPr>
          <a:xfrm>
            <a:off x="514350" y="1924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 causa exige la misma acción. Un error aislado de una persona puede resolverse con explicación y seguimiento; un patrón repetido exige cambiar el proceso, la información o el producto. Confundir una cosa con otra lleva a culpar a quien atendió o a no corregir nunca el sistem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la causa raíz y la acción correctiva]]></a:t>
            </a:r>
          </a:p>
        </p:txBody>
      </p:sp>
      <p:pic>
        <p:nvPicPr>
          <p:cNvPr id="3" name="" descr="Flujo de cinco etapas desde el registro del caso hasta la verificación de la acción correctiva.">
            <a:hlinkClick r:id="rId3" tooltip="Flujo de cinco etapas desde el registro del caso hasta la verificación de la acción correctiva."/>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registro no termina en la causa: termina cuando el cambio se com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olver-y-registrar-para-que-no-se-repita"/>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la causa raíz y la acción correctiva · La acción correctiva en cinco pregunta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echos sostienen la causa y cuáles quedan como hipótesi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la causa raíz y la acción correctiva · La acción correctiva en cinco pregunta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es del producto, del proceso, de la información o no se puede conclui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la causa raíz y la acción correctiva · La acción correctiva en cinco pregunta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cambia de forma concreta y qué no se toc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la causa raíz y la acción correctiva · La acción correctiva en cinco pregunta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ol lo ejecuta y con qué medios cuen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Registrar la causa raíz y la acción correctiva · La acción correctiva en cinco pregunta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abremos que el cambio funciona y qué evidencia quedará?]]></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Registrar la causa raíz y la acción correc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registro de cierre.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no sabemos la causa, ponemos “error de fábrica” y cerramos el cas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cción correctiva cambia la comprobación de la base y se verifica en las siguientes preparaciones.»]]></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ta con devolver el dinero: la causa no hace falta registrar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ponsable de almacén revisa el stock y deja constancia de los lotes separad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cliente insiste, la causa es la aplicación; lo anotamos sin comprobarl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ndicadores de repetición y su lectura hones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dicador de repetición no mide cuánto se queja la gente: ayuda a ver si la misma causa vuelve. Los más sencillos se construyen con lo que el registro ya contiene:]]></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s con la misma causa raíz sobre el total de cierres del periodo.]]></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s del mismo producto o lote sobre las unidades vendidas, cuando ese dato existe.]]></a:t>
            </a:r>
          </a:p>
        </p:txBody>
      </p:sp>
      <p:sp>
        <p:nvSpPr>
          <p:cNvPr id="12" name=""/>
          <p:cNvSpPr txBox="1"/>
          <p:nvPr/>
        </p:nvSpPr>
        <p:spPr>
          <a:xfrm>
            <a:off x="514350" y="36957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perturas o reincidencias del mismo cliente sobre los cierr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ndicadores de repetición y su lectura hones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s que vuelven después de una acción correctiva sobre las acciones aplicadas.]]></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o por causa: producto, preparación, información, aplicación, soporte o no concluyen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ndicadores de repetición y su lectura hones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honesta empieza por el denominador y por la calidad del dato. Cuatro casos con la misma causa no significan lo mismo entre diez cierres que entre doscientos; una subida puede reflejar un problema real, pero también un registro más completo, una temporada de más obra o un cambio de catálogo. En el litoral mediterráneo, la presión de la temporada alta y la humedad ambiental pueden cambiar el tipo de reclamación sin que el proceso haya empeor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ndicadores de repetición y su lectura hones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no se compara a las personas por número de reclamaciones ni se fija un umbral sin validarlo. Se mira la tendencia, se cruza con la causa y se comprueba si la acción correctiva cambió algo. Un indicador sin denominador, sin periodo y sin definición de caso es una anécdota con formato de tabl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indicador sube, el orden es: revisar cómo se registró, confirmar la causa, comprobar si hubo un cambio de producto o de proceso y solo entonces decidir una acción. Si baja, tampoco se celebra sin comprobar que no se ha dejado de registrar lo que antes se anotab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Indicadores de repetición y su lectura hone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umento de reclamaciones registradas demuestra por sí solo que la calidad del producto ha empeor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aprendizaje que vuelve al equip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so cerrado que no vuelve al equipo es un caso perdido dos veces: se ha pagado la corrección y no se ha comprado el aprendizaje. La vuelta puede adoptar tres formas sencillas, y conviene elegir la más proporcionada al alcance del hallazg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riefing de turno.]]></a:t>
            </a:r>
            <a:r>
              <a:rPr lang="en-US" strike="noStrike" sz="2100" spc="0" u="none" cap="none">
                <a:solidFill>
                  <a:srgbClr val="1B2438">
                    <a:alpha val="100000"/>
                  </a:srgbClr>
                </a:solidFill>
                <a:latin typeface="Calibri"/>
              </a:rPr>
              <a:t><![CDATA[ Unos minutos al inicio para contar qué pasó, qué se decidió y qué se debe hacer distinto. Sirve para cambios de criterio, frases que hay que usar y dudas frecuentes. No es un juicio sobre quien atendió: es información operativ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aprendizaje que vuelve al equip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cha o nota interna.]]></a:t>
            </a:r>
            <a:r>
              <a:rPr lang="en-US" strike="noStrike" sz="2100" spc="0" u="none" cap="none">
                <a:solidFill>
                  <a:srgbClr val="1B2438">
                    <a:alpha val="100000"/>
                  </a:srgbClr>
                </a:solidFill>
                <a:latin typeface="Calibri"/>
              </a:rPr>
              <a:t><![CDATA[ El criterio queda escrito junto al producto o al proceso: comprobación previa, límite de uso, pregunta que hay que hacer o combinación que no se debe proponer. Debe indicar fecha y responsable, y no modificar la ficha del fabricante como si fuera propi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Para lo urgente: un lote separado, una etiqueta confusa, una existencias que no deben venderse o un riesgo de seguridad. El aviso llega a quien puede actuar y se confirma su recepción; no se deja en un tablón que nadie le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aprendizaje que vuelve al equip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rendizaje debe incluir la causa, la opción correcta, la frase que funciona, el límite y la comprobación. Y debe cerrar el círculo: alguien explica el cambio, alguien lo aplica y alguien verifica que se aplica. Si el caso era complejo, legal o de seguridad, no se resuelve con un briefing: se deriva por el canal correspondiente. Esta lección se queda en el cierre de mostrador con registro; el proceso general de quejas y el tratamiento de casos complejos tienen su propio recorri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l aprendizaje que vuelve al equip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nal de aprendizaje con lo que aporta al equip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riefing de turn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cha o nota inter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vi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o del cas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erificación]]></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riv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 el criterio escrito junto al product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ertar de un lote o riesgo concret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ardar hechos, causa y opción aplicad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obar que el cambio se aplic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asar el caso complejo a quien decid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xplicar el cambio de criterio al empez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cierre y acción correc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al cerrar la reclamación y se completa cuando la acción correctiva se verifica. Cada fila separa lo que consta de lo que se propone, y deja escrito quién responde de cada pa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cierre y acción correc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os campos, las autorizaciones, los plazos y la firma deben validarse con el procedimiento interno antes de usarlo como registro ofici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2676525"/>
                <a:gridCol w="2000250"/>
                <a:gridCol w="1657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tienda, cliente y canal de 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izar el expediente y evitar dupli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personales míni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comprob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referencia, lote, soporte y resultado ob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evidencia de re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cluye opin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 y explicación br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entar la opción y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quedar no concluy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2676525"/>
                <a:gridCol w="2000250"/>
                <a:gridCol w="1657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del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por comprobar y qué no se 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r expectativas fal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unic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ón ap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repetir, sustituir, corregir, reponer, reembolsar o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claro qué se dec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jeta a la política a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l que aprueba la opción y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quién respon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nventa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1]]></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781175"/>
                <a:gridCol w="2676525"/>
                <a:gridCol w="2000250"/>
                <a:gridCol w="1657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con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 canal y constancia obt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reditar la comun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firmas supu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raí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preparación, información, almacenamiento, aplicación, soporte o no concluy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upar casos compar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el análi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1]]></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781175"/>
                <a:gridCol w="2676525"/>
                <a:gridCol w="2000250"/>
                <a:gridCol w="1657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corr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 quién lo hace y cómo se com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venir la re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cas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fecha de revisión y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el cír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seguimient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cierre y acción correc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ampo no se puede completar, se escribe «pendiente» y se explica qué falta. Un registro lleno de suposiciones es más peligroso que un registro incompleto y hones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opción y cau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 o uso distinto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la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o dosis equivo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ecto confirmado con exis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mbol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uesto cubierto por la pol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idad, legal o fuera de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corr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proceso con 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opción y caus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solver-y-registrar-para-que-no-se-repita"/>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del mensaje de cierr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s, causa probable, límite, opción, siguiente paso y plazo a confirma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corrección y acción correctiv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rrección atiende este caso; la acción correctiva cambia el proceso para que la causa no vuelv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incluir el cierre escrit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s, causa y límite, opción aplicada, compromisos, contacto y constancia del client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inventar la firma del client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usa la constancia que prevea el procedimiento: firma, copia, acuse o referenci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lee un indicador de repeti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denominador, periodo, definición de caso y causa; sin comparar personas ni fijar umbrales sin valida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uelve al equipo después de un cas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etición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usa, la opción correcta, la frase útil, el límite y la comprobación, por briefing, ficha o avis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errar sin inve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errar sin inve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legir una opción autorizada, comunicarla en orden y registrar la causa con una acción comprobable.]]></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a 5. El error más frecuente es ofrecer una solución antes de saber qué causa la sostien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una reclamación es decidir, explicar y dejar rastro. La decisión se elige entre ]]></a:t>
            </a:r>
            <a:r>
              <a:rPr lang="en-US" b="1" strike="noStrike" sz="2100" spc="0" u="none" cap="none">
                <a:solidFill>
                  <a:srgbClr val="1B2438">
                    <a:alpha val="100000"/>
                  </a:srgbClr>
                </a:solidFill>
                <a:latin typeface="Calibri"/>
              </a:rPr>
              <a:t><![CDATA[opciones sujetas a la política aprobada]]></a:t>
            </a:r>
            <a:r>
              <a:rPr lang="en-US" strike="noStrike" sz="2100" spc="0" u="none" cap="none">
                <a:solidFill>
                  <a:srgbClr val="1B2438">
                    <a:alpha val="100000"/>
                  </a:srgbClr>
                </a:solidFill>
                <a:latin typeface="Calibri"/>
              </a:rPr>
              <a:t><![CDATA[ —explicar, repetir la preparación, sustituir, corregir la aplicación, reponer, reembolsar o derivar— y debe guardar proporción con el daño comprobado y con la causa. Ninguna opción se inventa, ni se promete un importe o un plazo que no conste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nsaje sigue un orden que se puede recordar: ]]></a:t>
            </a:r>
            <a:r>
              <a:rPr lang="en-US" b="1" strike="noStrike" sz="2100" spc="0" u="none" cap="none">
                <a:solidFill>
                  <a:srgbClr val="1B2438">
                    <a:alpha val="100000"/>
                  </a:srgbClr>
                </a:solidFill>
                <a:latin typeface="Calibri"/>
              </a:rPr>
              <a:t><![CDATA[hechos comprobados, causa probable, límite de lo que se sabe, opción ofrecida, siguiente paso y plazo a confirmar]]></a:t>
            </a:r>
            <a:r>
              <a:rPr lang="en-US" strike="noStrike" sz="2100" spc="0" u="none" cap="none">
                <a:solidFill>
                  <a:srgbClr val="1B2438">
                    <a:alpha val="100000"/>
                  </a:srgbClr>
                </a:solidFill>
                <a:latin typeface="Calibri"/>
              </a:rPr>
              <a:t><![CDATA[. El cierre escrito recoge lo mismo y añade la constancia del cliente en la forma que prevea el procedimiento; nunca se fabrica una firma ni se atribuye una conformidad que no exist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no está cerrado del todo hasta que la causa raíz se registra y se decide qué cambia en el proceso, quién lo hace y cómo se comprueba. Los indicadores de repetición se leen con denominador, periodo y causa, sin convertir una subida en una sentencia ni una bajada en una medalla. El aprendizaje vuelve al equipo por briefing, ficha o aviso, y se verifica. Esa es la diferencia entre resolver un incidente y evitar que se repit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fuente operativa para producto, base, dilución, rendimiento, condiciones de aplicación y conservación; la ficha vigente prevalece sobre cualquier resumen intern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olver-y-registrar-para-que-no-se-repita"/>
              </a:rPr>
              <a:t><![CDATA[Resolver y registrar para que no se rep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7724, colorimetría de pinturas y barnices, y UNE-EN ISO 11664 (CIE), magnitudes colorimétricas y observadores de referencia (ISO/CIE, consulta 2026-10): vocabulario para describir diferencias de color, no un criterio de garantía por sí sol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xto Refundido de la Ley General para la Defensa de los Consumidores y Usuarios (TRLGDCU, BOE): marco de consumo citado como referencia; esta lección no interpreta derechos, plazos ni importes, que deben aplicarse conforme a la normativa vigente y al procedimiento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2026-10-31T03:23:48Z</dcterms:created>
  <dcterms:modified xsi:type="dcterms:W3CDTF">2026-10-31T03:23:48Z</dcterms:modified>
  <dc:title>Resolver y registrar para que no se repita</dc:title>
  <dc:description>Presentación editable del OA «Resolver y registrar para que no se repita». Enlace: https://pinturasespecializadas.lumbre.lat/object/resolver-y-registrar-para-que-no-se-repita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