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etir un color y gestionar diferencia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etir un color y gestionar diferencia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etir un color y gestionar diferencia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etir un color y gestionar diferencia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misma fórmula no promete el mismo aspect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misma fórmula no promete el mismo aspect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isma-formul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iete factores que cambian el aspecto de una mism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órmula fija la dosificación; el aspecto se completa en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arar con la muestra en las mismas condiciones y revisar la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órmula fija la dosificación, no el aspecto. Se compara con la muestra en condiciones equivalentes y se revisan soporte, acabado, manos, herramienta, dilución y lote. Añadir blanco sin diagnóstico aleja la fórmula; ocultar la fecha destruye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siete factores entre la fórmula y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Metamerismo: dos iguales que dejan de serl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omparar-bie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condiciones para comparar dos colores sin que la luz o el ángulo engañ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arar bien es fijar condiciones: luz, superficie, ángulo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muestras pueden coincidir bajo una fuente y diferir bajo otra. El ángulo, el entorno y la mezcla de luz natural y artificial también cambian la lectura. La comparación válida se hace con la luz de uso o una referenci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metamerismo y condiciones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muestra pequeña miente en la pared grande»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muestra pequeña miente en la pared grande»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muestra-pare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muestra una muestra pequeña y lo que revela la pared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uestra elige el color; la pared decide cómo se ve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la probeta que evitó un re-teñ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a cart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trae una cartulina guardada, con el borde amarill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la probeta que evitó un re-teñ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prob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 una probeta sobre el mismo soporte, junto a la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la probeta que evitó un re-teñ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l se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ja secar y se compara a la distanci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la probeta que evitó un re-teñ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la mañana la diferencia parece mayor; a mediodía se a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la probeta que evitó un re-teñ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re-teñe: era superficie y luz. Se registra y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ordar la luz y la hora de observación. → Limpiar y preparar la zona. → Aplicar una probeta sobre el soporte real. → Mirar a la distancia de uso, junto a la pintura. → Registrar el resultado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cuerda la luz, sin la cual la comparación no es reproducible. Después se prepara la zona, se aplica la probeta y se deja secar. La lectura se hace a la distancia de uso y se registra antes de decidir. Invertir el orden convierte la observación en un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ímites de la muestra pequeña y valor de la prob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lasificar la diferencia antes de tocar el bote»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lasificar la diferencia antes de tocar el bote»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tres-lectur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que clasifican una diferencia en esperada, duda razonable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lecturas, tres respuestas: explicar, comprobar o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Otro lote, comparado, con diferencia mínima. → Esperada y ex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mbia según la hora, pero coincide a mediodía. → Esperada y ex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aplicó sobre satinado viejo y el nuevo es mate. → Esperada y ex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comparó con una foto, no con la muestra. → Duda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fórmula tiene un ajuste manual no anotado. → Exig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rsiste tras una corrección según manual. → Exig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lasificación en esperada, duda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ónde está la diferencia: color o aplicación»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ónde está la diferencia: color o aplicación»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Zonas claras con forma de rodillo → Cobertura insuficiente o sola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ed más apagada que la muestra → Soporte absorbente o imprimac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a al mirar desde el pasillo → Brillo y áng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esquina tira a otro tono → Dilución o mezcla des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s botes de la misma referencia difieren → Lote de base o colo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s de brillo en una mano → Exceso de producto o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omprobaciones que separan color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s límites de la corrección»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s límites de la corrección»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cha · comparar · fórmula · br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ímite de carga pertenece a la ficha; no se estima. Cada ajuste se compara y, si no resuelve, se abre una fórmula nueva en lugar de acumular correcciones. El exceso puede alterar brillo o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ímites del sistema, de la corrección y d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Registrar, explicar y escalar»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Registrar, explicar y escalar»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lanco roto de una escalera en la Tienda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intor pide repetir el blanco roto y trae etiqueta, cartulina y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lanco roto de una escalera en la Tienda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con la muestra bajo la luz del rel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lanco roto de una escalera en la Tienda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a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se correcta y lote distinto; la pared anterior llevaba do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lanco roto de una escalera en la Tienda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re-teñe: se aplica la segunda mano y se compara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lanco roto de una escalera en la Tienda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uz, lote y decisión. La fórmula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ajustar, comprobé base y lote y comparé con la luz del rel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tregar sin comparar impide saber si el color coincide. Ajustar a ojo y no registrarlo rompe la repetibilidad. Una foto sin registro ni etiqueta deja al cliente sin forma de pedir lo mismo. Las otras dos frases describen l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ontenido del registro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etir-un-color-y-gestionar-diferenci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 y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oncepto y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misma fórmula garantiza el mismo asp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Fija la dosificación; el aspecto depende del soporte, acabado, manos, herramienta, dilución, lote y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etame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colores que coinciden bajo una luz y difieren bajo otra por su composición espec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re-teñ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diferencia es de aplicación, se superó la carga máxima o falta una comparación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abrir fich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mbia la base, la fórmula acumula ajustes, falta la muestra o la diferencia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comparó, con qué, con qué luz, qué se observó, qué se decidió y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petir sin confundir color, aplicación y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etir-un-color-y-gestionar-diferenci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petir sin confundir color, aplicación y luz»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1" r:id="rId1"/>
    <p:sldLayoutId id="2482430742" r:id="rId2"/>
    <p:sldLayoutId id="2482430743" r:id="rId3"/>
    <p:sldLayoutId id="248243074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73430b7a404a8a7f2647c1641099e029c33e5f060c38c411.jpg"/>
  <Relationship Id="rId3" Type="http://schemas.openxmlformats.org/officeDocument/2006/relationships/hyperlink" Target="https://pinturasespecializadas.lumbre.lat/object/repetir-un-color-y-gestionar-difer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isma-formula2.jpg"/>
  <Relationship Id="rId3" Type="http://schemas.openxmlformats.org/officeDocument/2006/relationships/hyperlink" Target="https://pinturasespecializadas.lumbre.lat/object/repetir-un-color-y-gestionar-diferencias" TargetMode="External"/>
  <Relationship Id="rId4" Type="http://schemas.openxmlformats.org/officeDocument/2006/relationships/hyperlink" Target="https://pinturasespecializadas.lumbre.lat/object/repetir-un-color-y-gestionar-diferencia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omparar-bien3.jpg"/>
  <Relationship Id="rId3" Type="http://schemas.openxmlformats.org/officeDocument/2006/relationships/hyperlink" Target="https://pinturasespecializadas.lumbre.lat/object/repetir-un-color-y-gestionar-diferencias" TargetMode="External"/>
  <Relationship Id="rId4" Type="http://schemas.openxmlformats.org/officeDocument/2006/relationships/hyperlink" Target="https://pinturasespecializadas.lumbre.lat/object/repetir-un-color-y-gestionar-diferencia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muestra-pared4.jpg"/>
  <Relationship Id="rId3" Type="http://schemas.openxmlformats.org/officeDocument/2006/relationships/hyperlink" Target="https://pinturasespecializadas.lumbre.lat/object/repetir-un-color-y-gestionar-diferencias" TargetMode="External"/>
  <Relationship Id="rId4" Type="http://schemas.openxmlformats.org/officeDocument/2006/relationships/hyperlink" Target="https://pinturasespecializadas.lumbre.lat/object/repetir-un-color-y-gestionar-diferencia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tres-lecturas5.jpg"/>
  <Relationship Id="rId3" Type="http://schemas.openxmlformats.org/officeDocument/2006/relationships/hyperlink" Target="https://pinturasespecializadas.lumbre.lat/object/repetir-un-color-y-gestionar-diferencias" TargetMode="External"/>
  <Relationship Id="rId4" Type="http://schemas.openxmlformats.org/officeDocument/2006/relationships/hyperlink" Target="https://pinturasespecializadas.lumbre.lat/object/repetir-un-color-y-gestionar-diferencias"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hyperlink" Target="https://pinturasespecializadas.lumbre.lat/object/repetir-un-color-y-gestionar-diferencias"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etir-un-color-y-gestionar-diferencias"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e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fer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petir-un-color-y-gestionar-diferenc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diferencia de color explicable de una que exige revisión, comprobar si el desvío está en la fórmula, en la aplicación o en la luz, y decidir entre ajustar dentro de los límites de la ficha, abrir ficha nueva o derivar al fabricante, dejando registro de la compa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itinerario de color. Separa la fórmula del aspecto, explica el metamerismo y el efecto de la muestra pequeña, ordena la clasificación de una diferencia y fija los límites de la corrección y del escalado al fabricante.]]></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lor · repetición · metamerismo · tintometría · control de calidad · atención al cliente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etir un color y gestionar diferenci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por la mañana en una tienda del centro. Un pintor deja un bote de cuatro litros con la etiqueta de un blanco roto preparado hace tres meses y una foto de la escalera de una comunidad. «Es el mismo color, pero en la pared se ve más amarillo y en algunas zonas más claro». Trae una cartulina que, según él, coincide con lo aplicado la primera ve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etir un color y gestionar diferenci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está en el historial y la base es la misma referencia, aunque de otro lote. El bote anterior se aplicó con dos manos y rodillo; el nuevo, con una mano y brocha en los rincones. La escalera tiene luz cálida y una ventana al este; la foto se hizo al atardecer. Antes de abrir colorante hay que decidir qué se compara y qué parte es color, aplicación o lu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etir un color y gestionar diferenci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a diferencia de color explicable de una que exige revisión, comprobar si el desvío está en la fórmula, en la aplicación o en la luz, y decidir entre ajustar dentro de los límites de la ficha, abrir ficha nueva o derivar al fabricante, dejando registro de la comparación.]]></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etir un color y gestionar diferenci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y responsables que debe confirmar dirección técn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marcadas como ficticias sirven para practi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etir un color y gestionar diferenci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riterio de aceptación de diferencia de color: quién lo fija y con qué método. La luz de referencia acordada para comparar en tienda y en obra. Los límites de re-teñido y la carga máxima por base y sistema, según ficha técnica. La conservación de la muestra original: formato, plazo y responsable. Quién decide derivar al fabricante y qué datos acompañan la consul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sma fórmula no promete el mismo aspe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un color es preparar la misma fórmula sobre la misma base y con el mismo procedimiento. Eso controla la tienda. El aspecto se decide en la pared: la misma dosificación puede leerse distinta por siete factores.]]></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Absorción y color de fondo: no es igual un yeso poroso que una pintura satinada vieja.]]></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Mate, satinado y brillante reflejan la luz de otra man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sma fórmula no promete el mismo aspe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Una cobertura escasa deja ver el fondo y desplaza el tono.]]></a:t>
            </a:r>
          </a:p>
        </p:txBody>
      </p:sp>
      <p:sp>
        <p:nvSpPr>
          <p:cNvPr id="9" name=""/>
          <p:cNvSpPr txBox="1"/>
          <p:nvPr/>
        </p:nvSpPr>
        <p:spPr>
          <a:xfrm>
            <a:off x="514350" y="1924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Rodillo, brocha o pistola dejan otra textura.]]></a:t>
            </a:r>
          </a:p>
        </p:txBody>
      </p:sp>
      <p:sp>
        <p:nvSpPr>
          <p:cNvPr id="11" name=""/>
          <p:cNvSpPr txBox="1"/>
          <p:nvPr/>
        </p:nvSpPr>
        <p:spPr>
          <a:xfrm>
            <a:off x="514350" y="2305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05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lución y mezcla.]]></a:t>
            </a:r>
            <a:r>
              <a:rPr lang="en-US" strike="noStrike" sz="2100" spc="0" u="none" cap="none">
                <a:solidFill>
                  <a:srgbClr val="1B2438">
                    <a:alpha val="100000"/>
                  </a:srgbClr>
                </a:solidFill>
                <a:latin typeface="Calibri"/>
              </a:rPr>
              <a:t><![CDATA[ Pasarse o mezclar mal altera cobertura y uniformidad.]]></a:t>
            </a:r>
          </a:p>
        </p:txBody>
      </p:sp>
      <p:sp>
        <p:nvSpPr>
          <p:cNvPr id="13"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te de base.]]></a:t>
            </a:r>
            <a:r>
              <a:rPr lang="en-US" strike="noStrike" sz="2100" spc="0" u="none" cap="none">
                <a:solidFill>
                  <a:srgbClr val="1B2438">
                    <a:alpha val="100000"/>
                  </a:srgbClr>
                </a:solidFill>
                <a:latin typeface="Calibri"/>
              </a:rPr>
              <a:t><![CDATA[ Puede haber variaciones; se comprueban y se anotan.]]></a:t>
            </a:r>
          </a:p>
        </p:txBody>
      </p:sp>
      <p:sp>
        <p:nvSpPr>
          <p:cNvPr id="15" name=""/>
          <p:cNvSpPr txBox="1"/>
          <p:nvPr/>
        </p:nvSpPr>
        <p:spPr>
          <a:xfrm>
            <a:off x="514350" y="37147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147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La del mostrador no es la del pasillo o la escal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sma fórmula no promete el mismo aspe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fija la dosificación, no promete el aspecto. Ante una diferencia, la pregunta no es «¿qué colorante falta?», sino «¿qué cambió entre la preparación anterior y esta?». Si la respuesta no está escrita, hay una preparación que se parece, no una repeti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sma fórmula no promete el mismo aspecto]]></a:t>
            </a:r>
          </a:p>
        </p:txBody>
      </p:sp>
      <p:pic>
        <p:nvPicPr>
          <p:cNvPr id="3" name="" descr="Matriz de siete factores que cambian el aspecto de una misma fórmula.">
            <a:hlinkClick r:id="rId3" tooltip="Matriz de siete factores que cambian el aspecto de una misma fórmula."/>
          </p:cNvPr>
          <p:cNvPicPr>
            <a:picLocks noChangeAspect="1"/>
          </p:cNvPicPr>
          <p:nvPr>
            <p:ph type="pic" idx="1"/>
          </p:nvPr>
        </p:nvPicPr>
        <p:blipFill>
          <a:blip r:embed="rId2"/>
          <a:stretch>
            <a:fillRect/>
          </a:stretch>
        </p:blipFill>
        <p:spPr>
          <a:xfrm>
            <a:off x="2695575" y="1257300"/>
            <a:ext cx="37528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órmula fija la dosificación; el aspecto se completa en la pare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etir-un-color-y-gestionar-diferencia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misma fórmula no promete el mismo asp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descr=""/>
          <p:cNvSpPr/>
          <p:nvPr/>
        </p:nvSpPr>
        <p:spPr>
          <a:xfrm>
            <a:off x="514350" y="1219200"/>
            <a:ext cx="8115300" cy="11049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órmula correcta puede dar un aspecto distint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justar hay que descartar soporte, acabado, manos, herramienta, dilución, lote y lu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misma fórmula no promete el mismo aspec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repite un gris con la misma fórmula y lo ve más oscuro en la pared. ¿Qué se comprueba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ñadir blanco hasta que acla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con la muestra en las mismas condiciones y revisar la aplic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la etiqueta para que no conste la fech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otro bote sin comparar: la fórmula es la mis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tamerismo: dos iguales que dejan de ser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tamerismo es el fenómeno por el que dos colores que coinciden bajo una luz dejan de coincidir bajo otra. No es un fallo del producto: sus curvas de reflexión espectral son distintas y la fuente reparte la energía de otra manera. Un gris puede igualar la muestra en el mostrador y separarse en una escalera con luz cálida.]]></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anifiesta de tres formas:]]></a:t>
            </a:r>
          </a:p>
        </p:txBody>
      </p:sp>
      <p:sp>
        <p:nvSpPr>
          <p:cNvPr id="9"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Se comparó con fluorescente de tienda y la pared se ve con LED cálido o luz natur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tamerismo: dos iguales que dejan de ser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Ángulo.]]></a:t>
            </a:r>
            <a:r>
              <a:rPr lang="en-US" strike="noStrike" sz="2100" spc="0" u="none" cap="none">
                <a:solidFill>
                  <a:srgbClr val="1B2438">
                    <a:alpha val="100000"/>
                  </a:srgbClr>
                </a:solidFill>
                <a:latin typeface="Calibri"/>
              </a:rPr>
              <a:t><![CDATA[ Los satinados y brillantes cambian según desde dónde se miren; el mate, meno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torno.]]></a:t>
            </a:r>
            <a:r>
              <a:rPr lang="en-US" strike="noStrike" sz="2100" spc="0" u="none" cap="none">
                <a:solidFill>
                  <a:srgbClr val="1B2438">
                    <a:alpha val="100000"/>
                  </a:srgbClr>
                </a:solidFill>
                <a:latin typeface="Calibri"/>
              </a:rPr>
              <a:t><![CDATA[ El color se juzga contra lo que tiene al lado: blanco, madera, mueble oscuro.]]></a:t>
            </a:r>
          </a:p>
        </p:txBody>
      </p:sp>
      <p:sp>
        <p:nvSpPr>
          <p:cNvPr id="11" name=""/>
          <p:cNvSpPr txBox="1"/>
          <p:nvPr/>
        </p:nvSpPr>
        <p:spPr>
          <a:xfrm>
            <a:off x="514350" y="26289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 diferencia es metamerismo: antes hay que comprobar base, acabado, manos y lote. Y no se corrige para que coincida bajo una luz que no es la de uso. Se acuerda una luz de referencia y se compara bajo ella: el salón, la terraza o el rellano con su luminaria. La condición se escribe. En el litoral mediterráneo, una fachada al sur no se compara igual a las nueve que a las 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tamerismo: dos iguales que dejan de serlo]]></a:t>
            </a:r>
          </a:p>
        </p:txBody>
      </p:sp>
      <p:pic>
        <p:nvPicPr>
          <p:cNvPr id="3" name="" descr="Secuencia de cinco condiciones para comparar dos colores sin que la luz o el ángulo engañen.">
            <a:hlinkClick r:id="rId3" tooltip="Secuencia de cinco condiciones para comparar dos colores sin que la luz o el ángulo engañen."/>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mparar bien es fijar condiciones: luz, superficie, ángulo y refer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etir-un-color-y-gestionar-diferencia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Metamerismo: dos iguales que dejan de ser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dos muestras coinciden bajo la luz del mostrador, coincidirán en cualquier estancia de la vivi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uestra pequeña miente en la pared gran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uestra pequeña sirve para elegir una familia de color; no prueba el resultado en una pared grande. Al ampliar la superficie cambian varias cosas:]]></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El color ocupa más campo visual; los claros parecen más claros y los saturados, más saturados.]]></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xtura.]]></a:t>
            </a:r>
            <a:r>
              <a:rPr lang="en-US" strike="noStrike" sz="2100" spc="0" u="none" cap="none">
                <a:solidFill>
                  <a:srgbClr val="1B2438">
                    <a:alpha val="100000"/>
                  </a:srgbClr>
                </a:solidFill>
                <a:latin typeface="Calibri"/>
              </a:rPr>
              <a:t><![CDATA[ La cartulina es lisa; el yeso o la pintura vieja tienen relief.]]></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ndo y bordes.]]></a:t>
            </a:r>
            <a:r>
              <a:rPr lang="en-US" strike="noStrike" sz="2100" spc="0" u="none" cap="none">
                <a:solidFill>
                  <a:srgbClr val="1B2438">
                    <a:alpha val="100000"/>
                  </a:srgbClr>
                </a:solidFill>
                <a:latin typeface="Calibri"/>
              </a:rPr>
              <a:t><![CDATA[ La muestra sobre blanco se compara con blanco; en la pared limita con muebles y otras pared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uestra pequeña miente en la pared gran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rillo.]]></a:t>
            </a:r>
            <a:r>
              <a:rPr lang="en-US" strike="noStrike" sz="2100" spc="0" u="none" cap="none">
                <a:solidFill>
                  <a:srgbClr val="1B2438">
                    <a:alpha val="100000"/>
                  </a:srgbClr>
                </a:solidFill>
                <a:latin typeface="Calibri"/>
              </a:rPr>
              <a:t><![CDATA[ El ángulo importa más en superficie grande: desde el pasillo se ve distint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La pared recibe luz de varias direcciones; la muestra, una so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uestra pequeña miente en la pared gran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debe hacerse en la pared o en una probeta del tamaño suficiente para mirarla a la distancia de uso. Una cartulina en la mano no reproduce lo que se verá a tres metros. Si no se puede probar en la pared, se prueba en un panel del mismo soporte y se observa con la luz real. El tamaño y el procedimiento son un criterio interno pendiente; lo que no se sostiene es decidir con una muestra diminuta y una fo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uestra pequeña miente en la pared grande]]></a:t>
            </a:r>
          </a:p>
        </p:txBody>
      </p:sp>
      <p:pic>
        <p:nvPicPr>
          <p:cNvPr id="3" name="" descr="Comparación entre lo que muestra una muestra pequeña y lo que revela la pared completa.">
            <a:hlinkClick r:id="rId3" tooltip="Comparación entre lo que muestra una muestra pequeña y lo que revela la pared completa."/>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uestra elige el color; la pared decide cómo se verá.]]></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etir-un-color-y-gestionar-diferencia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muestra pequeña miente en la pared grande · Ejemplo (ficticio): la probeta que evitó un re-teñid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cartulin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trae una cartulina guardada, con el borde amarille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muestra pequeña miente en la pared grande · Ejemplo (ficticio): la probeta que evitó un re-teñid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obet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una probeta sobre el mismo soporte, junto a la pint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muestra pequeña miente en la pared grande · Ejemplo (ficticio): la probeta que evitó un re-teñid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secad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ja secar y se compara a la distancia de u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muestra pequeña miente en la pared grande · Ejemplo (ficticio): la probeta que evitó un re-teñid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hor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la mañana la diferencia parece mayor; a mediodía se acor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muestra pequeña miente en la pared grande · Ejemplo (ficticio): la probeta que evitó un re-teñid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teñe: era superficie y luz. Se registra y se entreg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muestra pequeña miente en la pared gra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mprobación de una muestra sobre la pared antes de decidir si el color sirv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ordar la luz y la hora de observa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rar a la distancia de uso, junto a la pintur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piar y preparar la zon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el resultado y decidi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licar una probeta sobre el soporte re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asificar la diferencia antes de tocar el bo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diferencia, la reacción profesional no es corregir: es clasificar. Tratar una diferencia esperada como error lleva a re-teñir sin motivo; tratar un error real como esperado lleva a entregar un problem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rada y explicable.]]></a:t>
            </a:r>
            <a:r>
              <a:rPr lang="en-US" strike="noStrike" sz="2100" spc="0" u="none" cap="none">
                <a:solidFill>
                  <a:srgbClr val="1B2438">
                    <a:alpha val="100000"/>
                  </a:srgbClr>
                </a:solidFill>
                <a:latin typeface="Calibri"/>
              </a:rPr>
              <a:t><![CDATA[ Causa identificada y documentada: otra base, acabado, manos, lote o luz. Se explica al cliente y, si el criterio acordado lo permite, se entrega. No se corrige lo que se explica; se regist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asificar la diferencia antes de tocar el bo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da razonable.]]></a:t>
            </a:r>
            <a:r>
              <a:rPr lang="en-US" strike="noStrike" sz="2100" spc="0" u="none" cap="none">
                <a:solidFill>
                  <a:srgbClr val="1B2438">
                    <a:alpha val="100000"/>
                  </a:srgbClr>
                </a:solidFill>
                <a:latin typeface="Calibri"/>
              </a:rPr>
              <a:t><![CDATA[ Se ve, pero no se sabe la causa: puede ser un lote, una mano escasa o una comparación mal hecha. No se ajusta: se repite la comparación con la muestra original en la luz acordada y se revisan base, lote, fórmula y aplicación. Si la duda sigue, se retiene y se consul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ige revisión.]]></a:t>
            </a:r>
            <a:r>
              <a:rPr lang="en-US" strike="noStrike" sz="2100" spc="0" u="none" cap="none">
                <a:solidFill>
                  <a:srgbClr val="1B2438">
                    <a:alpha val="100000"/>
                  </a:srgbClr>
                </a:solidFill>
                <a:latin typeface="Calibri"/>
              </a:rPr>
              <a:t><![CDATA[ Cambio de referencia, fórmula alterada sin registro, aplicación defectuosa, queja de obra o diferencia que persiste tras corregir. No se insiste: se abre incidencia, se documenta y se esc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asificar la diferencia antes de tocar el bo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aceptación —cuánta diferencia es admisible y con qué método— no es universal. Un índice como ΔE describe la diferencia, pero el valor admisible depende del producto, el uso y el acuerdo; fijarlo es un procedimiento interno pendi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asificar la diferencia antes de tocar el bote]]></a:t>
            </a:r>
          </a:p>
        </p:txBody>
      </p:sp>
      <p:pic>
        <p:nvPicPr>
          <p:cNvPr id="3" name="" descr="Tres tarjetas que clasifican una diferencia en esperada, duda razonable y revisión.">
            <a:hlinkClick r:id="rId3" tooltip="Tres tarjetas que clasifican una diferencia en esperada, duda razonable y revisión."/>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lecturas, tres respuestas: explicar, comprobar o revi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etir-un-color-y-gestionar-diferencias"/>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lasificar la diferencia antes de tocar el bo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bservación (ficticia) según la respuesta que p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erada y explic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da razon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ige revi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tro lote, comparado, con diferencia mínim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bia según la hora, pero coincide a mediod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aplicó sobre satinado viejo y el nuevo es m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comparó con una foto, no con la muest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fórmula tiene un ajuste manual no anot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rsiste tras una corrección según manua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ónde está la diferencia: color o aplic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teñir hay que decidir qué se corrige. La diferencia puede estar en el color o en la aplicación, y el colorante solo corrige lo primer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porte y fondo.]]></a:t>
            </a:r>
            <a:r>
              <a:rPr lang="en-US" strike="noStrike" sz="2100" spc="0" u="none" cap="none">
                <a:solidFill>
                  <a:srgbClr val="1B2438">
                    <a:alpha val="100000"/>
                  </a:srgbClr>
                </a:solidFill>
                <a:latin typeface="Calibri"/>
              </a:rPr>
              <a:t><![CDATA[ ¿Mismo material y absorción? Un yeso sin imprimar chupa producto y deja una zona apagada.]]></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 y película.]]></a:t>
            </a:r>
            <a:r>
              <a:rPr lang="en-US" strike="noStrike" sz="2100" spc="0" u="none" cap="none">
                <a:solidFill>
                  <a:srgbClr val="1B2438">
                    <a:alpha val="100000"/>
                  </a:srgbClr>
                </a:solidFill>
                <a:latin typeface="Calibri"/>
              </a:rPr>
              <a:t><![CDATA[ ¿Mismo acabado y manos? Una mano escasa deja pasar el fondo; un exceso cambia el brillo.]]></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rramienta y técnica.]]></a:t>
            </a:r>
            <a:r>
              <a:rPr lang="en-US" strike="noStrike" sz="2100" spc="0" u="none" cap="none">
                <a:solidFill>
                  <a:srgbClr val="1B2438">
                    <a:alpha val="100000"/>
                  </a:srgbClr>
                </a:solidFill>
                <a:latin typeface="Calibri"/>
              </a:rPr>
              <a:t><![CDATA[ ¿Rodillo, brocha o pistola? Las marcas y solapes se ven con luz rasante y no se arreglan con col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ónde está la diferencia: color o aplic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lución y mezcla.]]></a:t>
            </a:r>
            <a:r>
              <a:rPr lang="en-US" strike="noStrike" sz="2100" spc="0" u="none" cap="none">
                <a:solidFill>
                  <a:srgbClr val="1B2438">
                    <a:alpha val="100000"/>
                  </a:srgbClr>
                </a:solidFill>
                <a:latin typeface="Calibri"/>
              </a:rPr>
              <a:t><![CDATA[ ¿Según ficha? ¿Envase mezclado? La dilución excesiva reduce cobertur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se, lote y colorante.]]></a:t>
            </a:r>
            <a:r>
              <a:rPr lang="en-US" strike="noStrike" sz="2100" spc="0" u="none" cap="none">
                <a:solidFill>
                  <a:srgbClr val="1B2438">
                    <a:alpha val="100000"/>
                  </a:srgbClr>
                </a:solidFill>
                <a:latin typeface="Calibri"/>
              </a:rPr>
              <a:t><![CDATA[ ¿Misma base? ¿Lote anotado? ¿Colorante en fecha? Manda la fich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Temperatura, humedad y tiempo entre manos: los valores están en la fi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ónde está la diferencia: color o aplic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descr=""/>
          <p:cNvSpPr/>
          <p:nvPr/>
        </p:nvSpPr>
        <p:spPr>
          <a:xfrm>
            <a:off x="514350" y="3190875"/>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3190875"/>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es de aplicación, re-teñir no lo resuelve: se corrige la aplicación. Si es de color, se corrige dentro de los límites del sistema. Confundirlos es la causa más frecuente de un segundo bote que tampoco coincide. El brillo merece aviso aparte: una zona más brillante refleja más luz y parece más clara. Si la diferencia desaparece al mirar de lado, no es dosificación.]]></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brillo no es un color]]></a:t>
            </a:r>
          </a:p>
        </p:txBody>
      </p:sp>
      <p:sp>
        <p:nvSpPr>
          <p:cNvPr id="11" name=""/>
          <p:cNvSpPr txBox="1"/>
          <p:nvPr/>
        </p:nvSpPr>
        <p:spPr>
          <a:xfrm>
            <a:off x="685800" y="36766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pared en rasante y desde dos ángulos. Si las zonas claras y oscuras cambian de sitio, ves reflejo, no fórmu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Dónde está la diferencia: color o aplic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íntoma con la causa más probable que hay que comprob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Zonas claras con forma de rodill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red más apagada que la muest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 al mirar desde el pasill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esquina tira a otro ton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s botes de la misma referencia difie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nchas de brillo en una man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porte absorbente o imprimación distint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rillo y ángul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lución o mezcla desigual]]></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te de base o coloran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xceso de producto o técnic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bertura insuficiente o solap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límites de la corr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gir no es añadir colorante hasta que parezca. Los sistemas de tintometría tienen una carga máxima por base y producto, que figura en la ficha. Superarla no mejora la coincidencia: puede saturar el tono, alterar brillo o adherencia y dejar una fórmula imposible de repetir.]]></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ímites:]]></a:t>
            </a:r>
          </a:p>
        </p:txBody>
      </p:sp>
      <p:sp>
        <p:nvSpPr>
          <p:cNvPr id="9" name=""/>
          <p:cNvSpPr txBox="1"/>
          <p:nvPr/>
        </p:nvSpPr>
        <p:spPr>
          <a:xfrm>
            <a:off x="514350" y="3343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3343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l sistema.]]></a:t>
            </a:r>
            <a:r>
              <a:rPr lang="en-US" strike="noStrike" sz="2100" spc="0" u="none" cap="none">
                <a:solidFill>
                  <a:srgbClr val="1B2438">
                    <a:alpha val="100000"/>
                  </a:srgbClr>
                </a:solidFill>
                <a:latin typeface="Calibri"/>
              </a:rPr>
              <a:t><![CDATA[ Cada base admite una cantidad; por encima, el fabricante no garantiza el comportamiento. No se deduce ni se estima: se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límites de la corr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 corrección.]]></a:t>
            </a:r>
            <a:r>
              <a:rPr lang="en-US" strike="noStrike" sz="2100" spc="0" u="none" cap="none">
                <a:solidFill>
                  <a:srgbClr val="1B2438">
                    <a:alpha val="100000"/>
                  </a:srgbClr>
                </a:solidFill>
                <a:latin typeface="Calibri"/>
              </a:rPr>
              <a:t><![CDATA[ Un ajuste controlado se hace una vez, según el manual, y se vuelve a comparar. Si no basta, insistir acumula colorante y aleja la fórmula del punto de partida. El número de intentos lo fija el procedimiento intern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 base.]]></a:t>
            </a:r>
            <a:r>
              <a:rPr lang="en-US" strike="noStrike" sz="2100" spc="0" u="none" cap="none">
                <a:solidFill>
                  <a:srgbClr val="1B2438">
                    <a:alpha val="100000"/>
                  </a:srgbClr>
                </a:solidFill>
                <a:latin typeface="Calibri"/>
              </a:rPr>
              <a:t><![CDATA[ Si la base no corresponde —una base clara para un tono profundo—, añadir colorante no la convierte en la correcta. Se empieza con la base que indique el sistem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límites de la corr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brir ficha nueva]]></a:t>
            </a:r>
            <a:r>
              <a:rPr lang="en-US" strike="noStrike" sz="2100" spc="0" u="none" cap="none">
                <a:solidFill>
                  <a:srgbClr val="1B2438">
                    <a:alpha val="100000"/>
                  </a:srgbClr>
                </a:solidFill>
                <a:latin typeface="Calibri"/>
              </a:rPr>
              <a:t><![CDATA[ cuando cambia la base o el producto, la fórmula acumula ajustes no registrados, falta una muestra fiable, la diferencia persiste tras corregir, el fabricante cambia la formulación o el cliente elige otra referencia. Se conserva la anterior y se anota por qué se abrió.]]></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eñir cuesta producto y confianza; el límite evita convertir un bote en cin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os límites de la correc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rga máxima de colorante por base figura en la ___ técnica. Un ajuste se hace siguiendo el manual y se vuelve a ___. Si la diferencia persiste, no se insiste: se abre una ___ nueva o se consulta al fabricante. Añadir colorante sin control puede alterar el ___ y la adher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egistrar, explicar y esca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petición sin registro es una anécdota. El registro permite explicar qué se comparó, en qué condiciones y por qué se decidió. Debe recoger:]]></a:t>
            </a:r>
          </a:p>
        </p:txBody>
      </p:sp>
      <p:sp>
        <p:nvSpPr>
          <p:cNvPr id="8" name=""/>
          <p:cNvSpPr txBox="1"/>
          <p:nvPr/>
        </p:nvSpPr>
        <p:spPr>
          <a:xfrm>
            <a:off x="514350" y="2286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muestra original, probeta, carta o pared existente.]]></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qué:]]></a:t>
            </a:r>
            <a:r>
              <a:rPr lang="en-US" strike="noStrike" sz="2100" spc="0" u="none" cap="none">
                <a:solidFill>
                  <a:srgbClr val="1B2438">
                    <a:alpha val="100000"/>
                  </a:srgbClr>
                </a:solidFill>
                <a:latin typeface="Calibri"/>
              </a:rPr>
              <a:t><![CDATA[ referencia, fórmula, base, lote de base y lote de colorante.]]></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luz (tipo y momento), ángulo, distancia y si la muestra estaba se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egistrar, explicar y esca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observó:]]></a:t>
            </a:r>
            <a:r>
              <a:rPr lang="en-US" strike="noStrike" sz="2100" spc="0" u="none" cap="none">
                <a:solidFill>
                  <a:srgbClr val="1B2438">
                    <a:alpha val="100000"/>
                  </a:srgbClr>
                </a:solidFill>
                <a:latin typeface="Calibri"/>
              </a:rPr>
              <a:t><![CDATA[ coincide, diferencia leve o clara; zona y distancia.]]></a:t>
            </a:r>
          </a:p>
        </p:txBody>
      </p:sp>
      <p:sp>
        <p:nvSpPr>
          <p:cNvPr id="9" name=""/>
          <p:cNvSpPr txBox="1"/>
          <p:nvPr/>
        </p:nvSpPr>
        <p:spPr>
          <a:xfrm>
            <a:off x="514350" y="1924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entregar, ajustar, abrir ficha, retener o derivar.]]></a:t>
            </a:r>
          </a:p>
        </p:txBody>
      </p:sp>
      <p:sp>
        <p:nvSpPr>
          <p:cNvPr id="11" name=""/>
          <p:cNvSpPr txBox="1"/>
          <p:nvPr/>
        </p:nvSpPr>
        <p:spPr>
          <a:xfrm>
            <a:off x="514350" y="2305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05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y cuándo.]]></a:t>
            </a:r>
          </a:p>
        </p:txBody>
      </p:sp>
      <p:sp>
        <p:nvSpPr>
          <p:cNvPr id="13" name=""/>
          <p:cNvSpPr txBox="1"/>
          <p:nvPr/>
        </p:nvSpPr>
        <p:spPr>
          <a:xfrm>
            <a:off x="514350" y="26765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6765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dijo al cliente:]]></a:t>
            </a:r>
            <a:r>
              <a:rPr lang="en-US" strike="noStrike" sz="2100" spc="0" u="none" cap="none">
                <a:solidFill>
                  <a:srgbClr val="1B2438">
                    <a:alpha val="100000"/>
                  </a:srgbClr>
                </a:solidFill>
                <a:latin typeface="Calibri"/>
              </a:rPr>
              <a:t><![CDATA[ explicación, límite y siguiente paso.]]></a:t>
            </a:r>
          </a:p>
        </p:txBody>
      </p:sp>
      <p:sp>
        <p:nvSpPr>
          <p:cNvPr id="15" name=""/>
          <p:cNvSpPr txBox="1"/>
          <p:nvPr/>
        </p:nvSpPr>
        <p:spPr>
          <a:xfrm>
            <a:off x="514350" y="30575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 documenta, pero no sustituye la comparación: la cámara cambia el balance y comprime el col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egistrar, explicar y esca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r al fabricante]]></a:t>
            </a:r>
            <a:r>
              <a:rPr lang="en-US" strike="noStrike" sz="2100" spc="0" u="none" cap="none">
                <a:solidFill>
                  <a:srgbClr val="1B2438">
                    <a:alpha val="100000"/>
                  </a:srgbClr>
                </a:solidFill>
                <a:latin typeface="Calibri"/>
              </a:rPr>
              <a:t><![CDATA[ cuando la duda supera la ficha. La consulta lleva datos: producto, base, fórmula, lote, colorante, soporte, aplicación, luz, fotos y qué se ha intentado. Se pregunta algo concreto: «¿es esperable con este lote?», «¿admite esta base otra corrección?», «¿qué falta comprobar?». La respuesta se registra con fecha y responsabl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cliente:]]></a:t>
            </a:r>
            <a:r>
              <a:rPr lang="en-US" strike="noStrike" sz="2100" spc="0" u="none" cap="none">
                <a:solidFill>
                  <a:srgbClr val="1B2438">
                    <a:alpha val="100000"/>
                  </a:srgbClr>
                </a:solidFill>
                <a:latin typeface="Calibri"/>
              </a:rPr>
              <a:t><![CDATA[ reconocer lo observado, separar lo esperado de lo revisable y acordar el paso siguiente. No se promete un plazo ni un resultado que no dependa de la tienda. Si la obra está aplicada, se para y se documenta antes de repin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gistrar, explicar y escalar · Caso (ficticio): el blanco roto de una escalera en la Tienda Centr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pet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ntor pide repetir el blanco roto y trae etiqueta, cartulina y una fo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gistrar, explicar y escalar · Caso (ficticio): el blanco roto de una escalera en la Tienda Centr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comparación]]></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con la muestra bajo la luz del rella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gistrar, explicar y escalar · Caso (ficticio): el blanco roto de una escalera en la Tienda Centr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s comprobaciones]]></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se correcta y lote distinto; la pared anterior llevaba dos man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gistrar, explicar y escalar · Caso (ficticio): el blanco roto de una escalera en la Tienda Centr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decisión]]></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teñe: se aplica la segunda mano y se compara de nuev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gistrar, explicar y escalar · Caso (ficticio): el blanco roto de una escalera en la Tienda Centr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uz, lote y decisión. La fórmula no se to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Registrar, explicar y esca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explica cómo gestionó una repetición. Marca las frases que impiden repetir o explicar lo ocurri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la fórmula era la misma, entregué el bote sin compara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ajustar, comprobé base y lote y comparé con la luz del rellan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ñadí colorante tres veces a ojo y no lo apunté porque era poc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iferencia era que la pared llevaba una mano y el bote anterior do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liente se fue con una foto del bote, sin registro ni etique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petición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al repetir un color o al aparecer una diferencia. Separa lo comparado de lo supuesto y anota qué se decidió.]]></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petición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a validar por dirección técnica: los campos y la luz de referencia deben confirmarse antes de usarlo como registro ofici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33575"/>
                <a:gridCol w="2000250"/>
                <a:gridCol w="2000250"/>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muestra o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roto 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el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 y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y base u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218 / base 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a dos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447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vari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22, e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r degra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33575"/>
                <a:gridCol w="2000250"/>
                <a:gridCol w="2000250"/>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y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so pintado, 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color y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y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y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manos, rod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de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hora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lano, 10:00, cá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a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incide, leve o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ve a 2 me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r la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933575"/>
                <a:gridCol w="2000250"/>
                <a:gridCol w="2000250"/>
                <a:gridCol w="2181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y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mano, J. 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 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petición de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mpo no se puede rellenar, se escribe «pendiente» y se explica qué falta. Un registro con suposiciones no sirve para repet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mer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iguales bajo luces disti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ción pequeña que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sobre el soport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de colo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que fija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espe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identificada y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 y comprob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petir-un-color-y-gestionar-diferencias"/>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misma fórmula garantiza el mismo aspec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Fija la dosificación; el aspecto depende del soporte, acabado, manos, herramienta, dilución, lote y luz.]]></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etamerism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colores que coinciden bajo una luz y difieren bajo otra por su composición espectr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re-teñ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diferencia es de aplicación, se superó la carga máxima o falta una comparación váli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abrir ficha nuev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mbia la base, la fórmula acumula ajustes, falta la muestra o la diferencia persist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el registr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comparó, con qué, con qué luz, qué se observó, qué se decidió y quié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etir sin confundir color, aplicación y lu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etir sin confundir color, aplicación y lu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la fórmula del aspecto, comparar en condiciones, clasificar una diferencia y decidir entre ajustar, abrir ficha nueva o escalar.]]></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4 y 6. Los errores más caros son re-teñir sin comparar, confundir aplicación con color e insistir por encima de la carga admisibl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un color no es repetir el mismo aspecto. La fórmula registrada, la base correcta y la dosificación exacta son el punto de partida; el resultado se completa en la pared, con el soporte, el acabado, las manos, la herramienta, la dilución, el lote y la luz. Cuando el cliente dice «no es el mismo color», la respuesta no es abrir el colorante: es comparar en condiciones, separar color de aplicación y clasificar la diferenci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comparación no hay diagnóstico, sin clasificación no hay corrección y sin registro no hay repetición]]></a:t>
            </a:r>
            <a:r>
              <a:rPr lang="en-US" strike="noStrike" sz="2100" spc="0" u="none" cap="none">
                <a:solidFill>
                  <a:srgbClr val="1B2438">
                    <a:alpha val="100000"/>
                  </a:srgbClr>
                </a:solidFill>
                <a:latin typeface="Calibri"/>
              </a:rPr>
              <a:t><![CDATA[. Una diferencia esperada se explica y se documenta; una duda se comprueba; una diferencia que exige revisión se retiene y se escala. La corrección tiene un límite que marca la ficha, y el límite se respeta. Si la respuesta no está en la ficha, se pregunta al fabricante con datos. Prometer igualdad exacta entre dos aplicaciones es prometer algo que ni la fórmula ni la luz sostiene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etir-un-color-y-gestionar-diferencias"/>
              </a:rPr>
              <a:t><![CDATA[Repetir un color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para interior: clasificación de acabados y aptitud al uso (consulta 2026-10-24).]]></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7724-1, -2 y -3, pinturas y barnices: colorimetría y cálculo de diferencias de color (consulta 2026-10-24).]]></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1664-4, colorimetría: espacio de color CIE 1976 L]]></a:t>
            </a:r>
            <a:r>
              <a:rPr lang="en-US" i="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b* (consulta 2026-10-24).]]></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manuales de tintometría de los fabricantes del catálogo: bases, carga de colorante y aplicación (consulta 2026-10-24).]]></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2026-10-31T02:41:08Z</dcterms:created>
  <dcterms:modified xsi:type="dcterms:W3CDTF">2026-10-31T02:41:08Z</dcterms:modified>
  <dc:title>Repetir un color y gestionar diferencias</dc:title>
  <dc:description>Presentación editable del OA «Repetir un color y gestionar diferencias». Enlace: https://pinturasespecializadas.lumbre.lat/object/repetir-un-color-y-gestionar-diferencias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