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presProps" Target="presProps.xml"/>
  <Relationship Id="rId124" Type="http://schemas.openxmlformats.org/officeDocument/2006/relationships/viewProps" Target="viewProps.xml"/>
  <Relationship Id="rId12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partir-tareas-mostrador-telefono-y-talle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partir tareas: mostrador, teléfono y taller» (2 de 7).]]></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partir tareas: mostrador, teléfono y taller» (3 de 7).]]></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partir tareas: mostrador, teléfono y taller» (4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partir tareas: mostrador, teléfono y taller» (5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partir tareas: mostrador, teléfono y taller» (6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partir tareas: mostrador, teléfono y taller» (7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Tres frentes, tres dueños» (2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Tres frentes, tres dueños» (3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frent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de los tres frentes y sus dueños: tres tarjetas, una por frente, con su tarea principal y su dueño habit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frente tiene un dueño. Si no hay dueño, la tarea se pie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Frentes y responsabilidades típi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teléfono: no tiene cola ni contexto visual, y si no se atiende la llamada se pierde y el cliente va a otr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riterio no es lo dramático que parece, sino el coste de dejar un frente sin dueño: el teléfono es el único frente que se pierde por completo si no se atiende, porque no hay cola que lo retenga. El mostrador se puede retomar y el taller espera datos, no pri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tres frentes, tres dueños y el criterio de prioridad entre el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partir-tareas-mostrador-telefono-y-talle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Qué se pierde cuando un frente no tiene dueño» (2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Qué se pierde cuando un frente no tiene dueño» (3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tres-frent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tarjetas: mostrador, teléfono y taller, con lo que se rompe en cada frente cuando nadie lo ll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frente se pierde de una manera distinta, y por eso hay que vigilarlo de forma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teléfono queda sin dueño y la llamada se pierde sin que nadie llegue a sab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eléfono es el único frente que se pierde por completo si no se atiende: no hay cola que lo retenga y la llamada que nadie coge no deja rastro. Por eso necesita un dueño declarado, incluso durante dos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qué se pierde cuando un frente no tiene d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partir-tareas-mostrador-telefono-y-talle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El relevo: entregar sin perder» (2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El relevo: entregar sin perder» (3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cuatro-datos-del-relev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iagrama de los cuatro datos de un relevo: cinco pasos, los cuatro datos y el control final que lo c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 relevo completo tiene cuatro datos: quién, qué, qué falta y para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levo de un pedido a med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 que NO es un rel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h, me quedaba un pedido pendiente». Eso no es un relevo: es una p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levo de un pedido a med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Lo que SÍ es un rel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edido del cliente García: 3 botes de satinado blanco, referencia B-204. Falta confirmar disponibilidad en la Tienda Polígono. Se le responde antes de las 12: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levo de un pedido a med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Los cuatro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1) Cliente o tarea identificada. 2) Qué se ha hecho. 3) Qué falta. 4) Cuándo se responde o se ejec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levo de un pedido a med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Dónde se ano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registro del equipo (papel, hoja compartida o sistema). No en la memoria. Lo que no se escribe no se her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é cliente, qué se ha hecho, qué falta y para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relevo sin los cuatro datos está roto. Hay que pedirlos antes de aceptar. Si no se preguntan, la tarea vuelve a quien la entregó y se queda sin d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el relevo como procedimiento y sus cuatro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partir-tareas-mostrador-telefono-y-talle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Los tres fallos que rompen un relevo» (2 de 3).]]></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Los tres fallos que rompen un relevo» (3 de 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tres-fallos-del-relev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tres fallos del relevo: el aviso en vez del relevo, la promesa sin hora y el relevo en la memoria, con su señal y su arreg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s tres fallos se reconocen por una frase. Reconocerlos en el momento es lo que los ev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e digo al compañero «hay algo pendiente» y ya est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relevo verbal sin registro se pierde. Lo que no se escribe no se her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3 y 4: los cuatro datos y los tres fallos que los romp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partir-tareas-mostrador-telefono-y-talle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La cola, el teléfono y el taller: qué se interrumpe»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La cola, el teléfono y el taller: qué se interrumpe»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recorrido-de-una-incidenci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inco pasos: surge, se registra, se comprueba, se resuelve o se escala, y se avisa con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recorrido completo de una incidencia, del primer momento al aviso con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ién · qué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cuatro datos son el procedimiento: quién es la tarea o el cliente, qué se ha hecho, qué falta y cuándo se responde o se ejecuta. Sin el cuarto, la tarea no tiene final; sin el tercero, nadie sabe por dón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el relevo y sus cuatro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partir-tareas-mostrador-telefono-y-taller]]></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uándo se escala» (2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uándo se escala» (3 de 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semaforo-de-escalad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máforo de escalado: verde (resuelvo), amarillo (consulto), rojo (escalo), con lo que significa cada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o todo se resuelve en el mostrador. El criterio de escalado protege al cliente y al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riterio de esca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riterio de esca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engo la información y es rutinaria → Lo resuelvo en el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estoy seguro pero puedo comprobarlo → Comprobación y respuesta en el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quiere una decisión que no me corresponde → Escalo al responsable con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cliente está enfadado y pide hablar con alguien → Escalo de inmediato, sin intentar calmar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odos los casos anteriores → En los cuatro se responde al cliente antes de dejar el caso en otro sit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6: el criterio de escalado y sus cuatro situ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partir-tareas-mostrador-telefono-y-talle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Relacion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scalar sin datos frente a escalar con datos» (2 de 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scalar sin datos frente a escalar con datos» (3 de 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escalar-con-dat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escalar sin datos y escalar con datos, con la consecuencia de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n escalado no es un correo: es una entrega con cuatro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ásale el hecho, el motivo, lo que necesitas que decida y la hora de respuesta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escalado sin datos obliga al responsable a reconstruir el caso y deja al cliente sin respuesta. Con los cuatro datos —hecho, motivo, petición y hora— decide sin preguntar y el cliente sabe qué ha pas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7: escalar sin datos frente a escalar con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partir-tareas-mostrador-telefono-y-taller]]></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El escalado: qué datos y con qué forma» (2 de 4).]]></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El escalado: qué datos y con qué forma» (3 de 4).]]></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El escalado: qué datos y con qué forma» (4 de 4).]]></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6-cuatro-datos-del-escalad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el hecho, el motivo, la petición y la hora del esca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s cuatro datos del escalado. La hora es la que nunca debe fa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solver una duda rutinaria de producto → Se hace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Tomar una decisión de política comercial → Se escala al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nfirmar disponibilidad de stock → Se hace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tender a un cliente enfadado que pide hablar con alguien → Se escala al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notar el caso y la hora de respuesta en el registro → Se hace en 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cordar con el cliente una compensación o una entrega extraordinaria → Se escala al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6 y 8: el criterio de escalado y los cuatro datos del esca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partir-tareas-mostrador-telefono-y-taller]]></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Clasificar»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Segundo ejemplo resuelto: la llamada de las 11:20»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llamada de las 11:2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 Lo que ll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ecesito blanco satinado antes de las cuatro, en Cala Blana. Si no lo hay, no puedo pintar.» (Supuesto didác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llamada de las 11:2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 Lo que se sep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es una queja ni una urgencia: es una petición operativa con una hora límite que no depende del most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llamada de las 11:2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 Lo que se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qué hora lo necesita exactamente? ¿Le valdría una alternativa de la misma familia? La pregunta convierte una exigencia en un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llamada de las 11:2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 Lo que se com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referencia y el formato en el almacén. No se da por hecho: se mira, porque «sí, lo tengo» es una afirmación que alguien tiene que ver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llamada de las 11:2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 Lo que se 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compruebo y le confirmo antes de las 13:00 por este mismo número.» Se compromete el proceso, no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llamada de las 11:2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 Lo que se 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llamada queda anotada con la referencia, lo que falta, la hora de respuesta y quién avisa. (Supuesto didác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calar es un procedimiento, no un fracaso. Protege al cliente y el equipo. Evita una promesa que no se puede cumplir o una devolución que se podía evitar. Lo que sí sería un fallo es escalar sin datos o dejar al cliente sin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6 y 8: el criterio de escalado y los datos que hay que lle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partir-tareas-mostrador-telefono-y-taller]]></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El equipo: lo que se escribe y lo que se repite» (2 de 3).]]></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0 · El equipo: lo que se escribe y lo que se repite» (3 de 3).]]></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caso surge en mostrador, teléfono o taller, con un dato y una hora. → Se registra: qué se pide, qué se ha hecho, qué falta y con qué nombre. → Se comprueba en el mismo turno y con datos, no con suposiciones. → Si falta una decisión, se escala con los datos preparados y con hora de respuesta. → Se avisa al cliente con una hora y se anota el desenlace en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corrido completo es la diferencia entre atender un caso y dejarlo resuelto de forma duradera. Si se salta el registro, el caso vuelve al principio; si se salta el aviso, el cliente se queda sin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4, 6 y 10: el registro, el escalado y el aviso con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repartir-tareas-mostrador-telefono-y-taller]]></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Ordenar la secuencia» (2 de 2).]]></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 de trabajo: registro de relevo» (2 de 2).]]></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frentes y due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frentes y due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datos tiene un rel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ién, qué se ha hecho, qué falta, para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scalar es fraca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proteger al cliente y al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ónde se anota un rel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el registro del equipo, no en la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s si no estás seg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probar y responder en el mismo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frentes, relevé y esca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frentes, relevé y esca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frentes, relevé y esca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uatro datos tiene un rel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ién, qué se ha hecho, qué falta, para cuá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scalar es fraca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proteger al cliente y al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ónde se anota un rel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el registro del equipo, no en la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s si no estás seg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pruebo y respondo en el mismo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escribe al esca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hecho, el motivo, la petición y la hora de respuesta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teléfono va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no tiene cola ni contexto visual: si no se atiende, la llamada se pie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fallo más ca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calar sin datos: el responsable no puede decidir y el caso se para sin que nadie lo n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repartir tareas y relevar sin per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repartir-tareas-mostrador-telefono-y-taller]]></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repartir tareas y relevar sin perder» (2 de 3).]]></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repartir tareas y relevar sin perder» (3 de 3).]]></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7).]]></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7).]]></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7).]]></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7).]]></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6 de 7).]]></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7 de 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167" r:id="rId1"/>
    <p:sldLayoutId id="2482439168" r:id="rId2"/>
    <p:sldLayoutId id="2482439169" r:id="rId3"/>
    <p:sldLayoutId id="248243917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1addc569fa1ece34649c0db069cb23851c3ed9bad5158841.jpg"/>
  <Relationship Id="rId3" Type="http://schemas.openxmlformats.org/officeDocument/2006/relationships/hyperlink" Target="https://pinturasespecializadas.lumbre.lat/object/repartir-tareas-mostrador-telefono-y-taller"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frentes2.jpg"/>
  <Relationship Id="rId3" Type="http://schemas.openxmlformats.org/officeDocument/2006/relationships/hyperlink" Target="https://pinturasespecializadas.lumbre.lat/object/repartir-tareas-mostrador-telefono-y-taller" TargetMode="External"/>
  <Relationship Id="rId4" Type="http://schemas.openxmlformats.org/officeDocument/2006/relationships/hyperlink" Target="https://pinturasespecializadas.lumbre.lat/object/repartir-tareas-mostrador-telefono-y-taller"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tres-frentes4.jpg"/>
  <Relationship Id="rId3" Type="http://schemas.openxmlformats.org/officeDocument/2006/relationships/hyperlink" Target="https://pinturasespecializadas.lumbre.lat/object/repartir-tareas-mostrador-telefono-y-taller" TargetMode="External"/>
  <Relationship Id="rId4" Type="http://schemas.openxmlformats.org/officeDocument/2006/relationships/hyperlink" Target="https://pinturasespecializadas.lumbre.lat/object/repartir-tareas-mostrador-telefono-y-taller"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cuatro-datos-del-relevo5.jpg"/>
  <Relationship Id="rId3" Type="http://schemas.openxmlformats.org/officeDocument/2006/relationships/hyperlink" Target="https://pinturasespecializadas.lumbre.lat/object/repartir-tareas-mostrador-telefono-y-taller" TargetMode="External"/>
  <Relationship Id="rId4" Type="http://schemas.openxmlformats.org/officeDocument/2006/relationships/hyperlink" Target="https://pinturasespecializadas.lumbre.lat/object/repartir-tareas-mostrador-telefono-y-taller" TargetMode="External"/>
  <Relationship Id="rId5"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tres-fallos-del-relevo6.jpg"/>
  <Relationship Id="rId3" Type="http://schemas.openxmlformats.org/officeDocument/2006/relationships/hyperlink" Target="https://pinturasespecializadas.lumbre.lat/object/repartir-tareas-mostrador-telefono-y-taller" TargetMode="External"/>
  <Relationship Id="rId4" Type="http://schemas.openxmlformats.org/officeDocument/2006/relationships/hyperlink" Target="https://pinturasespecializadas.lumbre.lat/object/repartir-tareas-mostrador-telefono-y-taller"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recorrido-de-una-incidencia7.jpg"/>
  <Relationship Id="rId3" Type="http://schemas.openxmlformats.org/officeDocument/2006/relationships/hyperlink" Target="https://pinturasespecializadas.lumbre.lat/object/repartir-tareas-mostrador-telefono-y-taller" TargetMode="External"/>
  <Relationship Id="rId4" Type="http://schemas.openxmlformats.org/officeDocument/2006/relationships/hyperlink" Target="https://pinturasespecializadas.lumbre.lat/object/repartir-tareas-mostrador-telefono-y-taller" TargetMode="External"/>
  <Relationship Id="rId5"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semaforo-de-escalado8.jpg"/>
  <Relationship Id="rId3" Type="http://schemas.openxmlformats.org/officeDocument/2006/relationships/hyperlink" Target="https://pinturasespecializadas.lumbre.lat/object/repartir-tareas-mostrador-telefono-y-taller" TargetMode="External"/>
  <Relationship Id="rId4" Type="http://schemas.openxmlformats.org/officeDocument/2006/relationships/hyperlink" Target="https://pinturasespecializadas.lumbre.lat/object/repartir-tareas-mostrador-telefono-y-taller" TargetMode="External"/>
  <Relationship Id="rId5"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escalar-con-datos11.jpg"/>
  <Relationship Id="rId3" Type="http://schemas.openxmlformats.org/officeDocument/2006/relationships/hyperlink" Target="https://pinturasespecializadas.lumbre.lat/object/repartir-tareas-mostrador-telefono-y-taller" TargetMode="External"/>
  <Relationship Id="rId4" Type="http://schemas.openxmlformats.org/officeDocument/2006/relationships/hyperlink" Target="https://pinturasespecializadas.lumbre.lat/object/repartir-tareas-mostrador-telefono-y-taller" TargetMode="External"/>
  <Relationship Id="rId5"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6-cuatro-datos-del-escalado12.jpg"/>
  <Relationship Id="rId3" Type="http://schemas.openxmlformats.org/officeDocument/2006/relationships/hyperlink" Target="https://pinturasespecializadas.lumbre.lat/object/repartir-tareas-mostrador-telefono-y-taller" TargetMode="External"/>
  <Relationship Id="rId4" Type="http://schemas.openxmlformats.org/officeDocument/2006/relationships/hyperlink" Target="https://pinturasespecializadas.lumbre.lat/object/repartir-tareas-mostrador-telefono-y-taller" TargetMode="External"/>
  <Relationship Id="rId5"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hyperlink" Target="https://pinturasespecializadas.lumbre.lat/object/repartir-tareas-mostrador-telefono-y-taller" TargetMode="External"/>
  <Relationship Id="rId4"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hyperlink" Target="https://pinturasespecializadas.lumbre.lat/object/repartir-tareas-mostrador-telefono-y-taller" TargetMode="External"/>
  <Relationship Id="rId4"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repartir-tareas-mostrador-telefono-y-taller" TargetMode="External"/>
  <Relationship Id="rId3" Type="http://schemas.openxmlformats.org/officeDocument/2006/relationships/notesSlide" Target="../notesSlides/notesSlide12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part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are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ostrad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léfo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alle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repartir-tareas-mostrador-telefono-y-taller"/>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ber qué tareas corresponden a cada rol del equipo de tienda, cómo se entrega un trabajo a medias entre turnos y cuándo se escala una incidencia al responsable. Identificar el dueño de una tarea abierta, entregarla por escrito y escalar una incidencia según el criterio del equip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 objeto del curso C01: la organización interna del equipo, el relevo entre turnos y el criterio para escalar. Tres situaciones tipo resueltas. En esta versión se añaden el recorrido completo de una incidencia, los cuatro datos del escalado y el registro de relevo como herramienta de trabajo.]]></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quipo · turnos · relevo · escalado · responsabilidades · taller · frentes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rtir tareas: mostrador, teléfono y taller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2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tienda de pinturas hay tres frentes simultáneos: el ]]></a:t>
            </a:r>
            <a:r>
              <a:rPr lang="en-US" b="1" strike="noStrike" sz="2100" spc="0" u="none" cap="none">
                <a:solidFill>
                  <a:srgbClr val="1B2438">
                    <a:alpha val="100000"/>
                  </a:srgbClr>
                </a:solidFill>
                <a:latin typeface="Calibri"/>
              </a:rPr>
              <a:t><![CDATA[mostrador]]></a:t>
            </a:r>
            <a:r>
              <a:rPr lang="en-US" strike="noStrike" sz="2100" spc="0" u="none" cap="none">
                <a:solidFill>
                  <a:srgbClr val="1B2438">
                    <a:alpha val="100000"/>
                  </a:srgbClr>
                </a:solidFill>
                <a:latin typeface="Calibri"/>
              </a:rPr>
              <a:t><![CDATA[ (atención presencial), el ]]></a:t>
            </a:r>
            <a:r>
              <a:rPr lang="en-US" b="1" strike="noStrike" sz="2100" spc="0" u="none" cap="none">
                <a:solidFill>
                  <a:srgbClr val="1B2438">
                    <a:alpha val="100000"/>
                  </a:srgbClr>
                </a:solidFill>
                <a:latin typeface="Calibri"/>
              </a:rPr>
              <a:t><![CDATA[teléfono]]></a:t>
            </a:r>
            <a:r>
              <a:rPr lang="en-US" strike="noStrike" sz="2100" spc="0" u="none" cap="none">
                <a:solidFill>
                  <a:srgbClr val="1B2438">
                    <a:alpha val="100000"/>
                  </a:srgbClr>
                </a:solidFill>
                <a:latin typeface="Calibri"/>
              </a:rPr>
              <a:t><![CDATA[ (consultas, pedidos, urgencias) y el ]]></a:t>
            </a:r>
            <a:r>
              <a:rPr lang="en-US" b="1" strike="noStrike" sz="2100" spc="0" u="none" cap="none">
                <a:solidFill>
                  <a:srgbClr val="1B2438">
                    <a:alpha val="100000"/>
                  </a:srgbClr>
                </a:solidFill>
                <a:latin typeface="Calibri"/>
              </a:rPr>
              <a:t><![CDATA[taller]]></a:t>
            </a:r>
            <a:r>
              <a:rPr lang="en-US" strike="noStrike" sz="2100" spc="0" u="none" cap="none">
                <a:solidFill>
                  <a:srgbClr val="1B2438">
                    <a:alpha val="100000"/>
                  </a:srgbClr>
                </a:solidFill>
                <a:latin typeface="Calibri"/>
              </a:rPr>
              <a:t><![CDATA[ (preparación de pedidos, tintado, corte). Cuando los tres están activos a la vez, lo que se rompe no es el ritmo: es la comunicación.]]></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objeto enseña tres cosas concretas: ]]></a:t>
            </a:r>
            <a:r>
              <a:rPr lang="en-US" b="1" strike="noStrike" sz="2100" spc="0" u="none" cap="none">
                <a:solidFill>
                  <a:srgbClr val="1B2438">
                    <a:alpha val="100000"/>
                  </a:srgbClr>
                </a:solidFill>
                <a:latin typeface="Calibri"/>
              </a:rPr>
              <a:t><![CDATA[quién es dueño de cada tarea abier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ómo se entrega un trabajo a medias al siguiente turno]]></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cuándo se escala al responsable]]></a:t>
            </a:r>
            <a:r>
              <a:rPr lang="en-US" strike="noStrike" sz="2100" spc="0" u="none" cap="none">
                <a:solidFill>
                  <a:srgbClr val="1B2438">
                    <a:alpha val="100000"/>
                  </a:srgbClr>
                </a:solidFill>
                <a:latin typeface="Calibri"/>
              </a:rPr>
              <a:t><![CDATA[ en lugar de resolverlo uno mism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rtir tareas: mostrador, teléfono y taller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2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un turno caótico y uno fluido no es la carga: es el reparto.]]></a:t>
            </a:r>
          </a:p>
        </p:txBody>
      </p:sp>
      <p:sp>
        <p:nvSpPr>
          <p:cNvPr id="8" name=""/>
          <p:cNvSpPr txBox="1"/>
          <p:nvPr/>
        </p:nvSpPr>
        <p:spPr>
          <a:xfrm>
            <a:off x="514350" y="195262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Un martes por la mañana, en la tienda del centro, entran tres cosas a la vez. Un compañero del taller deja a medias el corte de un pedido de un aplicador y se va a comer. El teléfono empieza a sonar con la consulta de un cliente que necesita el blanco satinado antes de las cuatro. En el mostrador hay dos personas esperando y una de ellas dice, en un tono que ya se ha usado otras veces, que «esto es un desast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rtir tareas: mostrador, teléfono y taller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2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cosas son urgentes y ninguna puede quedarse sin dueño. Esta lección enseña a repartirlas: quién lleva cada tarea, qué se escribe para que sobreviva al cambio de turno, y qué se escala al responsable —con qué datos y con qué hora— en lugar de resolverlo uno solo.]]></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s los nombres, referencias, horas y cifras que aparecen son ficticios y sirven para practicar: no son datos de Pinturas Especializad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rtir tareas: mostrador, teléfono y taller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20]]></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aber qué tareas corresponden a cada rol del equipo de tienda, cómo se entrega un trabajo a medias entre turnos y cuándo se escala una incidencia al responsable. Identificar el dueño de una tarea abierta, entregarla por escrito y escalar una incidencia según el criterio del equipo.]]></a:t>
            </a:r>
          </a:p>
        </p:txBody>
      </p:sp>
      <p:sp>
        <p:nvSpPr>
          <p:cNvPr id="11"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o en el procedimiento interno citado; aquí se cita y es comprobab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rtir tareas: mostrador, teléfono y taller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2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método de reparto, relevo y escalado que se usa en cualquier tienda; no es, por sí solo, un procedimiento de Pinturas Especializadas.]]></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interna pendiente: roles, horarios, canal de escalado, plazos y registro los confirma dirección.]]></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s personas, las referencias, las horas y las cifras marcadas como ficticios sirven para practicar; no son datos de la empres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rtir tareas: mostrador, teléfono y taller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20]]></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Los roles exactos del equipo de la empresa, los horarios de turno y el canal de escalado son datos internos pendientes de validación. Este objeto enseña criterios generales verificab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rtir tareas: mostrador, teléfono y taller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20]]></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anal oficial de escalado, su horario de cobertura y el plazo de respuesta a una incidencia escalada. El registro donde se anota el relevo, quién lo abre, quién lo cierra y cuánto tiempo se conserva. Qué autorización tiene cada persona para comprometer plazos de entrega, traslados entre tiendas o soluciones ante un cliente. La revisión de las incidencias repetidas: quién mira los patrones que se ven en el registro y con qué periodicidad.]]></a:t>
            </a:r>
          </a:p>
        </p:txBody>
      </p:sp>
      <p:sp>
        <p:nvSpPr>
          <p:cNvPr id="10" name=""/>
          <p:cNvSpPr txBox="1"/>
          <p:nvPr/>
        </p:nvSpPr>
        <p:spPr>
          <a:xfrm>
            <a:off x="685800" y="341947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én sustituye a cada dueño de frente durante los descansos y las ausencias cort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res frentes, tres dueñ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2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tienda de pinturas hay tres frentes simultáneos: el ]]></a:t>
            </a:r>
            <a:r>
              <a:rPr lang="en-US" b="1" strike="noStrike" sz="2100" spc="0" u="none" cap="none">
                <a:solidFill>
                  <a:srgbClr val="1B2438">
                    <a:alpha val="100000"/>
                  </a:srgbClr>
                </a:solidFill>
                <a:latin typeface="Calibri"/>
              </a:rPr>
              <a:t><![CDATA[mostrador]]></a:t>
            </a:r>
            <a:r>
              <a:rPr lang="en-US" strike="noStrike" sz="2100" spc="0" u="none" cap="none">
                <a:solidFill>
                  <a:srgbClr val="1B2438">
                    <a:alpha val="100000"/>
                  </a:srgbClr>
                </a:solidFill>
                <a:latin typeface="Calibri"/>
              </a:rPr>
              <a:t><![CDATA[ (atención presencial), el ]]></a:t>
            </a:r>
            <a:r>
              <a:rPr lang="en-US" b="1" strike="noStrike" sz="2100" spc="0" u="none" cap="none">
                <a:solidFill>
                  <a:srgbClr val="1B2438">
                    <a:alpha val="100000"/>
                  </a:srgbClr>
                </a:solidFill>
                <a:latin typeface="Calibri"/>
              </a:rPr>
              <a:t><![CDATA[teléfono]]></a:t>
            </a:r>
            <a:r>
              <a:rPr lang="en-US" strike="noStrike" sz="2100" spc="0" u="none" cap="none">
                <a:solidFill>
                  <a:srgbClr val="1B2438">
                    <a:alpha val="100000"/>
                  </a:srgbClr>
                </a:solidFill>
                <a:latin typeface="Calibri"/>
              </a:rPr>
              <a:t><![CDATA[ (consultas, pedidos, urgencias) y el ]]></a:t>
            </a:r>
            <a:r>
              <a:rPr lang="en-US" b="1" strike="noStrike" sz="2100" spc="0" u="none" cap="none">
                <a:solidFill>
                  <a:srgbClr val="1B2438">
                    <a:alpha val="100000"/>
                  </a:srgbClr>
                </a:solidFill>
                <a:latin typeface="Calibri"/>
              </a:rPr>
              <a:t><![CDATA[taller]]></a:t>
            </a:r>
            <a:r>
              <a:rPr lang="en-US" strike="noStrike" sz="2100" spc="0" u="none" cap="none">
                <a:solidFill>
                  <a:srgbClr val="1B2438">
                    <a:alpha val="100000"/>
                  </a:srgbClr>
                </a:solidFill>
                <a:latin typeface="Calibri"/>
              </a:rPr>
              <a:t><![CDATA[ (preparación de pedidos, tintado, corte). Cuando los tres están activos a la vez, lo que se rompe no es el ritmo: es la comunicación.]]></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e objeto enseña tres cosas concretas: ]]></a:t>
            </a:r>
            <a:r>
              <a:rPr lang="en-US" b="1" strike="noStrike" sz="2100" spc="0" u="none" cap="none">
                <a:solidFill>
                  <a:srgbClr val="1B2438">
                    <a:alpha val="100000"/>
                  </a:srgbClr>
                </a:solidFill>
                <a:latin typeface="Calibri"/>
              </a:rPr>
              <a:t><![CDATA[quién es dueño de cada tarea abier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ómo se entrega un trabajo a medias al siguiente turno]]></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cuándo se escala al responsable]]></a:t>
            </a:r>
            <a:r>
              <a:rPr lang="en-US" strike="noStrike" sz="2100" spc="0" u="none" cap="none">
                <a:solidFill>
                  <a:srgbClr val="1B2438">
                    <a:alpha val="100000"/>
                  </a:srgbClr>
                </a:solidFill>
                <a:latin typeface="Calibri"/>
              </a:rPr>
              <a:t><![CDATA[ en lugar de resolverlo uno mism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res frentes, tres dueñ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2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es simple: ]]></a:t>
            </a:r>
            <a:r>
              <a:rPr lang="en-US" b="1" strike="noStrike" sz="2100" spc="0" u="none" cap="none">
                <a:solidFill>
                  <a:srgbClr val="1B2438">
                    <a:alpha val="100000"/>
                  </a:srgbClr>
                </a:solidFill>
                <a:latin typeface="Calibri"/>
              </a:rPr>
              <a:t><![CDATA[cada tarea abierta tiene un nombre y un apellido]]></a:t>
            </a:r>
            <a:r>
              <a:rPr lang="en-US" strike="noStrike" sz="2100" spc="0" u="none" cap="none">
                <a:solidFill>
                  <a:srgbClr val="1B2438">
                    <a:alpha val="100000"/>
                  </a:srgbClr>
                </a:solidFill>
                <a:latin typeface="Calibri"/>
              </a:rPr>
              <a:t><![CDATA[. El nombre es quién la lleva; el apellido, qué falta por hacer. Si una tarea no tiene nombre, se la lleva nadie: se pierde.]]></a:t>
            </a:r>
          </a:p>
        </p:txBody>
      </p:sp>
      <p:sp>
        <p:nvSpPr>
          <p:cNvPr id="8" name=""/>
          <p:cNvSpPr txBox="1"/>
          <p:nvPr/>
        </p:nvSpPr>
        <p:spPr>
          <a:xfrm>
            <a:off x="514350" y="22860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hay poca carga, una persona puede cubrir dos frentes. Pero incluso entonces, en cada momento se sabe cuál es el frente prioritario: si suena el teléfono y hay alguien en el mostrador, el teléfono pasa primero porque no tiene contexto visu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res frentes, tres dueñ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2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matiz que evita discusiones inoportunas: ]]></a:t>
            </a:r>
            <a:r>
              <a:rPr lang="en-US" b="1" strike="noStrike" sz="2100" spc="0" u="none" cap="none">
                <a:solidFill>
                  <a:srgbClr val="1B2438">
                    <a:alpha val="100000"/>
                  </a:srgbClr>
                </a:solidFill>
                <a:latin typeface="Calibri"/>
              </a:rPr>
              <a:t><![CDATA[cubrir un frente no es cambiar de dueño]]></a:t>
            </a:r>
            <a:r>
              <a:rPr lang="en-US" strike="noStrike" sz="2100" spc="0" u="none" cap="none">
                <a:solidFill>
                  <a:srgbClr val="1B2438">
                    <a:alpha val="100000"/>
                  </a:srgbClr>
                </a:solidFill>
                <a:latin typeface="Calibri"/>
              </a:rPr>
              <a:t><![CDATA[. Si atiendes el teléfono mientras sigues en el mostrador, el mostrador sigue siendo del compañero que lo tenía y el teléfono se queda sin dueño durante ese minuto. Un buen reparto no necesita un organigrama: necesita que en cada momento se sepa qué está atendido y por quié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res frentes, tres dueños]]></a:t>
            </a:r>
          </a:p>
        </p:txBody>
      </p:sp>
      <p:pic>
        <p:nvPicPr>
          <p:cNvPr id="3" name="" descr="Diagrama de los tres frentes y sus dueños: tres tarjetas, una por frente, con su tarea principal y su dueño habitual.">
            <a:hlinkClick r:id="rId3" tooltip="Diagrama de los tres frentes y sus dueños: tres tarjetas, una por frente, con su tarea principal y su dueño habitual."/>
          </p:cNvPr>
          <p:cNvPicPr>
            <a:picLocks noChangeAspect="1"/>
          </p:cNvPicPr>
          <p:nvPr>
            <p:ph type="pic" idx="1"/>
          </p:nvPr>
        </p:nvPicPr>
        <p:blipFill>
          <a:blip r:embed="rId2"/>
          <a:stretch>
            <a:fillRect/>
          </a:stretch>
        </p:blipFill>
        <p:spPr>
          <a:xfrm>
            <a:off x="847725" y="1257300"/>
            <a:ext cx="74390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frente tiene un dueño. Si no hay dueño, la tarea se pierd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partir-tareas-mostrador-telefono-y-taller"/>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entes y responsabilidades típic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20]]></a:t>
            </a:r>
          </a:p>
        </p:txBody>
      </p:sp>
      <p:graphicFrame>
        <p:nvGraphicFramePr>
          <p:cNvPr id="7" name="" descr=""/>
          <p:cNvGraphicFramePr>
            <a:graphicFrameLocks noGrp="1"/>
          </p:cNvGraphicFramePr>
          <p:nvPr/>
        </p:nvGraphicFramePr>
        <p:xfrm>
          <a:off x="514350" y="1257300"/>
          <a:ext cx="8115300" cy="2257425"/>
        </p:xfrm>
        <a:graphic>
          <a:graphicData uri="http://schemas.openxmlformats.org/drawingml/2006/table">
            <a:tbl>
              <a:tblPr firstRow="1" bandRow="1"/>
              <a:tblGrid>
                <a:gridCol w="1390650"/>
                <a:gridCol w="4305300"/>
                <a:gridCol w="24193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area princip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ueño habitu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st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der al cliente presencial, cerrar ventas, resolver du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ona en most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léfo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star consultas, tomar pedidos, gestionar urg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ona asignada al teléfo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ll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r pedidos, tintar, cortar, emba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sona en tall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Tres frentes, tres dueño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tras en turno. Suena el teléfono, hay dos personas esperando en el mostrador y el taller espera un corte de un aplicador. ¿Qué haces primero?]]></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taller: el aplicador tiene una hora encima y el material no se puede cortar mañana.]]></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teléfono: no tiene cola ni contexto visual, y si no se atiende la llamada se pierde y el cliente va a otra tiend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20]]></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mostrador: las personas que están delante ya esperan y se van si tardas.]]></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guntas a la persona del mostrador qué prefiere hacer y lo decidís entre los do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Qué se pierde cuando un frente no tiene dueñ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2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ber a qué frente pertenece cada tarea es el primer paso. Saber ]]></a:t>
            </a:r>
            <a:r>
              <a:rPr lang="en-US" b="1" strike="noStrike" sz="2100" spc="0" u="none" cap="none">
                <a:solidFill>
                  <a:srgbClr val="1B2438">
                    <a:alpha val="100000"/>
                  </a:srgbClr>
                </a:solidFill>
                <a:latin typeface="Calibri"/>
              </a:rPr>
              <a:t><![CDATA[qué se pierde]]></a:t>
            </a:r>
            <a:r>
              <a:rPr lang="en-US" strike="noStrike" sz="2100" spc="0" u="none" cap="none">
                <a:solidFill>
                  <a:srgbClr val="1B2438">
                    <a:alpha val="100000"/>
                  </a:srgbClr>
                </a:solidFill>
                <a:latin typeface="Calibri"/>
              </a:rPr>
              <a:t><![CDATA[ cuando ese frente queda sin dueño es el segundo, y es lo que convierte el reparto en una prioridad y no en un etiqueta.]]></a:t>
            </a:r>
          </a:p>
        </p:txBody>
      </p:sp>
      <p:sp>
        <p:nvSpPr>
          <p:cNvPr id="8" name=""/>
          <p:cNvSpPr txBox="1"/>
          <p:nvPr/>
        </p:nvSpPr>
        <p:spPr>
          <a:xfrm>
            <a:off x="514350" y="2286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mostrador se pierde la conversación.]]></a:t>
            </a:r>
            <a:r>
              <a:rPr lang="en-US" strike="noStrike" sz="2100" spc="0" u="none" cap="none">
                <a:solidFill>
                  <a:srgbClr val="1B2438">
                    <a:alpha val="100000"/>
                  </a:srgbClr>
                </a:solidFill>
                <a:latin typeface="Calibri"/>
              </a:rPr>
              <a:t><![CDATA[ El cliente espera y nadie le mira: la cola crece y la conversación se corta por la mitad. El daño es visible y el cliente se va a otro sitio.]]></a:t>
            </a:r>
          </a:p>
        </p:txBody>
      </p:sp>
      <p:sp>
        <p:nvSpPr>
          <p:cNvPr id="10" name=""/>
          <p:cNvSpPr txBox="1"/>
          <p:nvPr/>
        </p:nvSpPr>
        <p:spPr>
          <a:xfrm>
            <a:off x="514350" y="33147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3147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teléfono se pierde la llamada.]]></a:t>
            </a:r>
            <a:r>
              <a:rPr lang="en-US" strike="noStrike" sz="2100" spc="0" u="none" cap="none">
                <a:solidFill>
                  <a:srgbClr val="1B2438">
                    <a:alpha val="100000"/>
                  </a:srgbClr>
                </a:solidFill>
                <a:latin typeface="Calibri"/>
              </a:rPr>
              <a:t><![CDATA[ Suena dos veces, nadie la coge y quien llama marca el número de otra tienda. El daño es invisible: nadie sabe que la llamada existió.]]></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Qué se pierde cuando un frente no tiene dueñ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2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taller se pierde el pedido.]]></a:t>
            </a:r>
            <a:r>
              <a:rPr lang="en-US" strike="noStrike" sz="2100" spc="0" u="none" cap="none">
                <a:solidFill>
                  <a:srgbClr val="1B2438">
                    <a:alpha val="100000"/>
                  </a:srgbClr>
                </a:solidFill>
                <a:latin typeface="Calibri"/>
              </a:rPr>
              <a:t><![CDATA[ El pedido se prepara a medias y sale sin el comprobante, o directamente no sale. El daño aparece tres días después, cuando el cliente pregunta por el albarán.]]></a:t>
            </a:r>
          </a:p>
        </p:txBody>
      </p:sp>
      <p:sp>
        <p:nvSpPr>
          <p:cNvPr id="9" name=""/>
          <p:cNvSpPr txBox="1"/>
          <p:nvPr/>
        </p:nvSpPr>
        <p:spPr>
          <a:xfrm>
            <a:off x="514350" y="25812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se corrigen con la misma acción y en el mismo momento: ]]></a:t>
            </a:r>
            <a:r>
              <a:rPr lang="en-US" b="1" strike="noStrike" sz="2100" spc="0" u="none" cap="none">
                <a:solidFill>
                  <a:srgbClr val="1B2438">
                    <a:alpha val="100000"/>
                  </a:srgbClr>
                </a:solidFill>
                <a:latin typeface="Calibri"/>
              </a:rPr>
              <a:t><![CDATA[nombrar a alguien]]></a:t>
            </a:r>
            <a:r>
              <a:rPr lang="en-US" strike="noStrike" sz="2100" spc="0" u="none" cap="none">
                <a:solidFill>
                  <a:srgbClr val="1B2438">
                    <a:alpha val="100000"/>
                  </a:srgbClr>
                </a:solidFill>
                <a:latin typeface="Calibri"/>
              </a:rPr>
              <a:t><![CDATA[. En cuanto un frente tiene dueño, deja de ser una prioridad discutible y pasa a ser una tarea con responsable. Y cuando la persona nombrada se va a comer, el relevo cubre el hueco: el frente sigue teniendo dueño, aunque sea otr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Qué se pierde cuando un frente no tiene dueñ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2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consecuencia práctica que ahorra discusiones: ]]></a:t>
            </a:r>
            <a:r>
              <a:rPr lang="en-US" b="1" strike="noStrike" sz="2100" spc="0" u="none" cap="none">
                <a:solidFill>
                  <a:srgbClr val="1B2438">
                    <a:alpha val="100000"/>
                  </a:srgbClr>
                </a:solidFill>
                <a:latin typeface="Calibri"/>
              </a:rPr>
              <a:t><![CDATA[no se abandona un frente, se traspasa]]></a:t>
            </a:r>
            <a:r>
              <a:rPr lang="en-US" strike="noStrike" sz="2100" spc="0" u="none" cap="none">
                <a:solidFill>
                  <a:srgbClr val="1B2438">
                    <a:alpha val="100000"/>
                  </a:srgbClr>
                </a:solidFill>
                <a:latin typeface="Calibri"/>
              </a:rPr>
              <a:t><![CDATA[. Si atiendes el teléfono mientras sigues en el mostrador, el mostrador sigue siendo del compañero que lo tenía y el teléfono se queda sin dueño durante ese minuto. Un buen reparto no necesita un organigrama: necesita que en cada momento se sepa qué está atendido y por quié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Qué se pierde cuando un frente no tiene dueño]]></a:t>
            </a:r>
          </a:p>
        </p:txBody>
      </p:sp>
      <p:pic>
        <p:nvPicPr>
          <p:cNvPr id="3" name="" descr="Tres tarjetas: mostrador, teléfono y taller, con lo que se rompe en cada frente cuando nadie lo lleva.">
            <a:hlinkClick r:id="rId3" tooltip="Tres tarjetas: mostrador, teléfono y taller, con lo que se rompe en cada frente cuando nadie lo lleva."/>
          </p:cNvPr>
          <p:cNvPicPr>
            <a:picLocks noChangeAspect="1"/>
          </p:cNvPicPr>
          <p:nvPr>
            <p:ph type="pic" idx="1"/>
          </p:nvPr>
        </p:nvPicPr>
        <p:blipFill>
          <a:blip r:embed="rId2"/>
          <a:stretch>
            <a:fillRect/>
          </a:stretch>
        </p:blipFill>
        <p:spPr>
          <a:xfrm>
            <a:off x="1000125" y="1257300"/>
            <a:ext cx="71342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frente se pierde de una manera distinta, y por eso hay que vigilarlo de forma distin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partir-tareas-mostrador-telefono-y-taller"/>
              </a:rPr>
              <a:t><![CDATA[Ver imagen original en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Qué se pierde cuando un frente no tiene dueñ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ompañera va al almacén a buscar un envase y deja el teléfono descolgado dos minutos. ¿Qué pasa en ese tiemp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a: dos minutos sin teléfono no son una incidenci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teléfono queda sin dueño y la llamada se pierde sin que nadie llegue a saberl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teléfono se cubre solo en cuanto ella vuelve.]]></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olo hay problema si entra un cliente por la puert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relevo: entregar sin perde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2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levo no es un favor: es un ]]></a:t>
            </a:r>
            <a:r>
              <a:rPr lang="en-US" b="1" strike="noStrike" sz="2100" spc="0" u="none" cap="none">
                <a:solidFill>
                  <a:srgbClr val="1B2438">
                    <a:alpha val="100000"/>
                  </a:srgbClr>
                </a:solidFill>
                <a:latin typeface="Calibri"/>
              </a:rPr>
              <a:t><![CDATA[procedimiento]]></a:t>
            </a:r>
            <a:r>
              <a:rPr lang="en-US" strike="noStrike" sz="2100" spc="0" u="none" cap="none">
                <a:solidFill>
                  <a:srgbClr val="1B2438">
                    <a:alpha val="100000"/>
                  </a:srgbClr>
                </a:solidFill>
                <a:latin typeface="Calibri"/>
              </a:rPr>
              <a:t><![CDATA[. Se hace al cambio de turno, al irse a comer o cada vez que alguien deja una tarea abierta para otro. Cuatro datos bastan: ]]></a:t>
            </a:r>
            <a:r>
              <a:rPr lang="en-US" b="1"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el cliente o la tarea), ]]></a:t>
            </a:r>
            <a:r>
              <a:rPr lang="en-US" b="1" strike="noStrike" sz="2100" spc="0" u="none" cap="none">
                <a:solidFill>
                  <a:srgbClr val="1B2438">
                    <a:alpha val="100000"/>
                  </a:srgbClr>
                </a:solidFill>
                <a:latin typeface="Calibri"/>
              </a:rPr>
              <a:t><![CDATA[qué se ha hech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 falta]]></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para cuándo]]></a:t>
            </a:r>
            <a:r>
              <a:rPr lang="en-US" strike="noStrike" sz="2100" spc="0" u="none" cap="none">
                <a:solidFill>
                  <a:srgbClr val="1B2438">
                    <a:alpha val="100000"/>
                  </a:srgbClr>
                </a:solidFill>
                <a:latin typeface="Calibri"/>
              </a:rPr>
              <a:t><![CDATA[.]]></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faltan los cuatro datos, el relevo está roto y la tarea se va a perder o a repetir. No es culpa de nadie: es que el procedimiento no se ha segui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relevo: entregar sin perde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2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diferencia entre ]]></a:t>
            </a:r>
            <a:r>
              <a:rPr lang="en-US" b="1" strike="noStrike" sz="2100" spc="0" u="none" cap="none">
                <a:solidFill>
                  <a:srgbClr val="1B2438">
                    <a:alpha val="100000"/>
                  </a:srgbClr>
                </a:solidFill>
                <a:latin typeface="Calibri"/>
              </a:rPr>
              <a:t><![CDATA[relevar]]></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avisar]]></a:t>
            </a:r>
            <a:r>
              <a:rPr lang="en-US" strike="noStrike" sz="2100" spc="0" u="none" cap="none">
                <a:solidFill>
                  <a:srgbClr val="1B2438">
                    <a:alpha val="100000"/>
                  </a:srgbClr>
                </a:solidFill>
                <a:latin typeface="Calibri"/>
              </a:rPr>
              <a:t><![CDATA[. Avisar es «te dejo un pedido pendiente». Relevar es entregar la tarea con su estado, su siguiente acción y su hora. El aviso no transfiere la tarea: la deja flotando. El relevo sí la transfiere, y en ese momento el que entrega deja de ser el dueño y el que recibe pasa a serlo. Por eso un relevo bien hecho no necesita ninguna ceremonia: son cinco líneas y un minu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relevo: entregar sin perde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2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arto dato —para cuándo— es el que más se olvida y el que más cuesta. Sin hora, una tarea entregada no tiene final: sigue abierta en la cabeza de dos personas y, cuando alguien pregunte, nadie sabe si ya se hizo o si sigue esperando. La hora es lo que convierte una intención en un compromiso que se puede cumplir, y lo que convierte un compromiso incumplido en algo que se puede explic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relevo: entregar sin perder]]></a:t>
            </a:r>
          </a:p>
        </p:txBody>
      </p:sp>
      <p:pic>
        <p:nvPicPr>
          <p:cNvPr id="3" name="" descr="Diagrama de los cuatro datos de un relevo: cinco pasos, los cuatro datos y el control final que lo cierra.">
            <a:hlinkClick r:id="rId3" tooltip="Diagrama de los cuatro datos de un relevo: cinco pasos, los cuatro datos y el control final que lo cierra."/>
          </p:cNvPr>
          <p:cNvPicPr>
            <a:picLocks noChangeAspect="1"/>
          </p:cNvPicPr>
          <p:nvPr>
            <p:ph type="pic" idx="1"/>
          </p:nvPr>
        </p:nvPicPr>
        <p:blipFill>
          <a:blip r:embed="rId2"/>
          <a:stretch>
            <a:fillRect/>
          </a:stretch>
        </p:blipFill>
        <p:spPr>
          <a:xfrm>
            <a:off x="2362200" y="1257300"/>
            <a:ext cx="44100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 relevo completo tiene cuatro datos: quién, qué, qué falta y para cuán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partir-tareas-mostrador-telefono-y-taller"/>
              </a:rPr>
              <a:t><![CDATA[Ver imagen original en el O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2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El relevo: entregar sin perder · Ejemplo: relevo de un pedido a media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es un relev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 me quedaba un pedido pendiente». Eso no es un relevo: es una pist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2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El relevo: entregar sin perder · Ejemplo: relevo de un pedido a media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Í es un relev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dido del cliente García: 3 botes de satinado blanco, referencia B-204. Falta confirmar disponibilidad en la Tienda Polígono. Se le responde antes de las 12:0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2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El relevo: entregar sin perder · Ejemplo: relevo de un pedido a media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cuatro datos]]></a:t>
            </a:r>
          </a:p>
        </p:txBody>
      </p:sp>
      <p:sp>
        <p:nvSpPr>
          <p:cNvPr id="9" name=""/>
          <p:cNvSpPr txBox="1"/>
          <p:nvPr/>
        </p:nvSpPr>
        <p:spPr>
          <a:xfrm>
            <a:off x="514350" y="24479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10" name=""/>
          <p:cNvSpPr txBox="1"/>
          <p:nvPr/>
        </p:nvSpPr>
        <p:spPr>
          <a:xfrm>
            <a:off x="762000" y="24479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iente o tarea identificada. 2) Qué se ha hecho. 3) Qué falta. 4) Cuándo se responde o se ejecu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2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El relevo: entregar sin perder · Ejemplo: relevo de un pedido a media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se ano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registro del equipo (papel, hoja compartida o sistema). No en la memoria. Lo que no se escribe no se hered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El relevo: entregar sin perde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pañero se va a comer y te dice «hay un pedido pendiente». ¿Qué le pregunta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 quién e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cliente, qué se ha hecho, qué falta y para cuándo?]]></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 qué hora vuelves?]]></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hace falta preguntar, ya lo miraré]]></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os tres fallos que rompen un relev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2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levo no se rompe por un descuido: se rompe siempre por una de estas tres formas, y conviene reconocerlas en el momento en que ocurren, porque se pueden arreglar en treinta segundos.]]></a:t>
            </a:r>
          </a:p>
        </p:txBody>
      </p:sp>
      <p:sp>
        <p:nvSpPr>
          <p:cNvPr id="8" name=""/>
          <p:cNvSpPr txBox="1"/>
          <p:nvPr/>
        </p:nvSpPr>
        <p:spPr>
          <a:xfrm>
            <a:off x="514350" y="2286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aviso en lugar del relevo.]]></a:t>
            </a:r>
            <a:r>
              <a:rPr lang="en-US" strike="noStrike" sz="2100" spc="0" u="none" cap="none">
                <a:solidFill>
                  <a:srgbClr val="1B2438">
                    <a:alpha val="100000"/>
                  </a:srgbClr>
                </a:solidFill>
                <a:latin typeface="Calibri"/>
              </a:rPr>
              <a:t><![CDATA[ «Hay algo pendiente» no transfiere la tarea: transfiere la preocupación. El que lo oye no sabe qué hacer ni para cuándo, y el que lo dijo ya no lo tiene delan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os tres fallos que rompen un relev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2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romesa sin hora.]]></a:t>
            </a:r>
            <a:r>
              <a:rPr lang="en-US" strike="noStrike" sz="2100" spc="0" u="none" cap="none">
                <a:solidFill>
                  <a:srgbClr val="1B2438">
                    <a:alpha val="100000"/>
                  </a:srgbClr>
                </a:solidFill>
                <a:latin typeface="Calibri"/>
              </a:rPr>
              <a:t><![CDATA[ «Lo miro esta tarde» parece una entrega y no lo es: es una intención. La hora es lo que convierte una intención en un compromiso que se puede cumplir, y también en uno que se puede incumplir con nombre y apellidos.]]></a:t>
            </a:r>
          </a:p>
        </p:txBody>
      </p:sp>
      <p:sp>
        <p:nvSpPr>
          <p:cNvPr id="9" name=""/>
          <p:cNvSpPr txBox="1"/>
          <p:nvPr/>
        </p:nvSpPr>
        <p:spPr>
          <a:xfrm>
            <a:off x="514350" y="25812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relevo en la memoria.]]></a:t>
            </a:r>
            <a:r>
              <a:rPr lang="en-US" strike="noStrike" sz="2100" spc="0" u="none" cap="none">
                <a:solidFill>
                  <a:srgbClr val="1B2438">
                    <a:alpha val="100000"/>
                  </a:srgbClr>
                </a:solidFill>
                <a:latin typeface="Calibri"/>
              </a:rPr>
              <a:t><![CDATA[ Si el relevo solo existe dicho de palabra, desaparece en cuanto cambia el turno. Y desaparece justo cuando más falta hace: cuando el cliente vuelve a preguntar por lo mism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os tres fallos que rompen un relev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2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producen la misma escena, que se ha visto en muchas tiendas: el cliente llama, nadie sabe qué pasó y la respuesta es «no sé, pregúntale». En ese momento el problema no es del compañero que se fue: es del equipo entero, que no escribió nada.]]></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olución es siempre la misma y resulta incómoda: ]]></a:t>
            </a:r>
            <a:r>
              <a:rPr lang="en-US" b="1" strike="noStrike" sz="2100" spc="0" u="none" cap="none">
                <a:solidFill>
                  <a:srgbClr val="1B2438">
                    <a:alpha val="100000"/>
                  </a:srgbClr>
                </a:solidFill>
                <a:latin typeface="Calibri"/>
              </a:rPr>
              <a:t><![CDATA[escribir]]></a:t>
            </a:r>
            <a:r>
              <a:rPr lang="en-US" strike="noStrike" sz="2100" spc="0" u="none" cap="none">
                <a:solidFill>
                  <a:srgbClr val="1B2438">
                    <a:alpha val="100000"/>
                  </a:srgbClr>
                </a:solidFill>
                <a:latin typeface="Calibri"/>
              </a:rPr>
              <a:t><![CDATA[. Un registro de cinco líneas vale más que el mejor intercambio de palabras de memoria, y además permite mejorar el proceso: si el mismo fallo se repite cada semana, se ve precisamente porque está escrito. Sin escritura, un equipo no puede ver sus propios fallos; solo puede recordarlo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Los tres fallos que rompen un relevo]]></a:t>
            </a:r>
          </a:p>
        </p:txBody>
      </p:sp>
      <p:pic>
        <p:nvPicPr>
          <p:cNvPr id="3" name="" descr="Matriz con tres fallos del relevo: el aviso en vez del relevo, la promesa sin hora y el relevo en la memoria, con su señal y su arreglo.">
            <a:hlinkClick r:id="rId3" tooltip="Matriz con tres fallos del relevo: el aviso en vez del relevo, la promesa sin hora y el relevo en la memoria, con su señal y su arreglo."/>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s tres fallos se reconocen por una frase. Reconocerlos en el momento es lo que los evi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partir-tareas-mostrador-telefono-y-taller"/>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Los tres fallos que rompen un relev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s frases incorrectas sobre el relev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o los cuatro datos del relevo en el registr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 digo al compañero «hay algo pendiente» y ya está]]></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relevo se hace al cambio de turno]]></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que no se escribe se hereda de memori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a cola, el teléfono y el taller: qué se interrump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2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frentes no pesan lo mismo, y entender por qué ahorra discusiones inoportunas.]]></a:t>
            </a:r>
          </a:p>
        </p:txBody>
      </p:sp>
      <p:sp>
        <p:nvSpPr>
          <p:cNvPr id="8" name=""/>
          <p:cNvSpPr txBox="1"/>
          <p:nvPr/>
        </p:nvSpPr>
        <p:spPr>
          <a:xfrm>
            <a:off x="514350" y="19526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mostrador]]></a:t>
            </a:r>
            <a:r>
              <a:rPr lang="en-US" strike="noStrike" sz="2100" spc="0" u="none" cap="none">
                <a:solidFill>
                  <a:srgbClr val="1B2438">
                    <a:alpha val="100000"/>
                  </a:srgbClr>
                </a:solidFill>
                <a:latin typeface="Calibri"/>
              </a:rPr>
              <a:t><![CDATA[ tiene cola: la espera es visible y el cliente puede marcharse, pero puede también volver. Interrumpir al que espera es una falta de respeto; atenderle rápido es lo esperad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a cola, el teléfono y el taller: qué se interrump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20]]></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teléfono]]></a:t>
            </a:r>
            <a:r>
              <a:rPr lang="en-US" strike="noStrike" sz="2100" spc="0" u="none" cap="none">
                <a:solidFill>
                  <a:srgbClr val="1B2438">
                    <a:alpha val="100000"/>
                  </a:srgbClr>
                </a:solidFill>
                <a:latin typeface="Calibri"/>
              </a:rPr>
              <a:t><![CDATA[ no tiene cola: si no se atiende, la llamada se pierde y no queda rastro. Quien llama, si no oye respuesta, marca el número de otra tienda. Por eso el teléfono es el frente que se atiende primero cuando hay que elegir: ]]></a:t>
            </a:r>
            <a:r>
              <a:rPr lang="en-US" b="1" strike="noStrike" sz="2100" spc="0" u="none" cap="none">
                <a:solidFill>
                  <a:srgbClr val="1B2438">
                    <a:alpha val="100000"/>
                  </a:srgbClr>
                </a:solidFill>
                <a:latin typeface="Calibri"/>
              </a:rPr>
              <a:t><![CDATA[no tiene contexto visual y no puede esperar sin ser visto]]></a:t>
            </a:r>
            <a:r>
              <a:rPr lang="en-US" strike="noStrike" sz="2100" spc="0" u="none" cap="none">
                <a:solidFill>
                  <a:srgbClr val="1B2438">
                    <a:alpha val="100000"/>
                  </a:srgbClr>
                </a:solidFill>
                <a:latin typeface="Calibri"/>
              </a:rPr>
              <a:t><![CDATA[.]]></a:t>
            </a:r>
          </a:p>
        </p:txBody>
      </p:sp>
      <p:sp>
        <p:nvSpPr>
          <p:cNvPr id="9" name=""/>
          <p:cNvSpPr txBox="1"/>
          <p:nvPr/>
        </p:nvSpPr>
        <p:spPr>
          <a:xfrm>
            <a:off x="514350" y="291465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1465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taller]]></a:t>
            </a:r>
            <a:r>
              <a:rPr lang="en-US" strike="noStrike" sz="2100" spc="0" u="none" cap="none">
                <a:solidFill>
                  <a:srgbClr val="1B2438">
                    <a:alpha val="100000"/>
                  </a:srgbClr>
                </a:solidFill>
                <a:latin typeface="Calibri"/>
              </a:rPr>
              <a:t><![CDATA[ no puede improvisar: un corte mal hecho o un tintado con la base equivocada no se deshace. El taller no se acelera con prisa, se acelera con datos: lo que necesita son referencias, formatos y colores sin ambigüeda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a cola, el teléfono y el taller: qué se interrump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2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ahí sale una regla práctica de equipo: ]]></a:t>
            </a:r>
            <a:r>
              <a:rPr lang="en-US" b="1" strike="noStrike" sz="2100" spc="0" u="none" cap="none">
                <a:solidFill>
                  <a:srgbClr val="1B2438">
                    <a:alpha val="100000"/>
                  </a:srgbClr>
                </a:solidFill>
                <a:latin typeface="Calibri"/>
              </a:rPr>
              <a:t><![CDATA[el teléfono se atiende, el taller no se acelera y el mostrador no se abandona]]></a:t>
            </a:r>
            <a:r>
              <a:rPr lang="en-US" strike="noStrike" sz="2100" spc="0" u="none" cap="none">
                <a:solidFill>
                  <a:srgbClr val="1B2438">
                    <a:alpha val="100000"/>
                  </a:srgbClr>
                </a:solidFill>
                <a:latin typeface="Calibri"/>
              </a:rPr>
              <a:t><![CDATA[. Y el orden cambia cuando cambia la situación: una obra parada a las cuatro de la tarde no se parece a un martes por la mañana. Por eso el criterio general lo fija el responsable y no cada turno por su cuent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La cola, el teléfono y el taller: qué se interrumpe]]></a:t>
            </a:r>
          </a:p>
        </p:txBody>
      </p:sp>
      <p:pic>
        <p:nvPicPr>
          <p:cNvPr id="3" name="" descr="Flujo de cinco pasos: surge, se registra, se comprueba, se resuelve o se escala, y se avisa con hora.">
            <a:hlinkClick r:id="rId3" tooltip="Flujo de cinco pasos: surge, se registra, se comprueba, se resuelve o se escala, y se avisa con hora."/>
          </p:cNvPr>
          <p:cNvPicPr>
            <a:picLocks noChangeAspect="1"/>
          </p:cNvPicPr>
          <p:nvPr>
            <p:ph type="pic" idx="1"/>
          </p:nvPr>
        </p:nvPicPr>
        <p:blipFill>
          <a:blip r:embed="rId2"/>
          <a:stretch>
            <a:fillRect/>
          </a:stretch>
        </p:blipFill>
        <p:spPr>
          <a:xfrm>
            <a:off x="2238375" y="1257300"/>
            <a:ext cx="46672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recorrido completo de una incidencia, del primer momento al aviso con ho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partir-tareas-mostrador-telefono-y-taller"/>
              </a:rPr>
              <a:t><![CDATA[Ver imagen original en el O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La cola, el teléfono y el taller: qué se interrump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relevo completo tiene cuatro datos: ___, qué se ha hecho, ___ y para cuánd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uándo se esca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2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alar no es fracasar: es ]]></a:t>
            </a:r>
            <a:r>
              <a:rPr lang="en-US" b="1" strike="noStrike" sz="2100" spc="0" u="none" cap="none">
                <a:solidFill>
                  <a:srgbClr val="1B2438">
                    <a:alpha val="100000"/>
                  </a:srgbClr>
                </a:solidFill>
                <a:latin typeface="Calibri"/>
              </a:rPr>
              <a:t><![CDATA[proteger al cliente y al equipo]]></a:t>
            </a:r>
            <a:r>
              <a:rPr lang="en-US" strike="noStrike" sz="2100" spc="0" u="none" cap="none">
                <a:solidFill>
                  <a:srgbClr val="1B2438">
                    <a:alpha val="100000"/>
                  </a:srgbClr>
                </a:solidFill>
                <a:latin typeface="Calibri"/>
              </a:rPr>
              <a:t><![CDATA[. Un escalado a tiempo evita una promesa que no se puede cumplir, una devolución o un malentendido que crece. Lo que sí es un error es escalar sin datos: el responsable necesita saber qué ha pasado, qué se ha dicho y qué se ha hecho antes de intervenir.]]></a:t>
            </a:r>
          </a:p>
        </p:txBody>
      </p:sp>
      <p:sp>
        <p:nvSpPr>
          <p:cNvPr id="8" name=""/>
          <p:cNvSpPr txBox="1"/>
          <p:nvPr/>
        </p:nvSpPr>
        <p:spPr>
          <a:xfrm>
            <a:off x="514350" y="29432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riterio tiene cuatro situaciones y se leen bien.]]></a:t>
            </a:r>
          </a:p>
        </p:txBody>
      </p:sp>
      <p:sp>
        <p:nvSpPr>
          <p:cNvPr id="9" name=""/>
          <p:cNvSpPr txBox="1"/>
          <p:nvPr/>
        </p:nvSpPr>
        <p:spPr>
          <a:xfrm>
            <a:off x="514350" y="3343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3343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tengo la información y es rutinaria]]></a:t>
            </a:r>
            <a:r>
              <a:rPr lang="en-US" strike="noStrike" sz="2100" spc="0" u="none" cap="none">
                <a:solidFill>
                  <a:srgbClr val="1B2438">
                    <a:alpha val="100000"/>
                  </a:srgbClr>
                </a:solidFill>
                <a:latin typeface="Calibri"/>
              </a:rPr>
              <a:t><![CDATA[, la resuelvo en el momento: es para lo que estoy formad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uándo se esca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2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no estoy seguro pero puedo comprobarlo rápido]]></a:t>
            </a:r>
            <a:r>
              <a:rPr lang="en-US" strike="noStrike" sz="2100" spc="0" u="none" cap="none">
                <a:solidFill>
                  <a:srgbClr val="1B2438">
                    <a:alpha val="100000"/>
                  </a:srgbClr>
                </a:solidFill>
                <a:latin typeface="Calibri"/>
              </a:rPr>
              <a:t><![CDATA[, comprobación y respuesta en el mismo turno: la duda se resuelve con datos, no con suposiciones.]]></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requiere una decisión que no me corresponde]]></a:t>
            </a:r>
            <a:r>
              <a:rPr lang="en-US" strike="noStrike" sz="2100" spc="0" u="none" cap="none">
                <a:solidFill>
                  <a:srgbClr val="1B2438">
                    <a:alpha val="100000"/>
                  </a:srgbClr>
                </a:solidFill>
                <a:latin typeface="Calibri"/>
              </a:rPr>
              <a:t><![CDATA[, escalo al responsable con los datos preparados: no se improvisan políticas en el mostrador.]]></a:t>
            </a:r>
          </a:p>
        </p:txBody>
      </p:sp>
      <p:sp>
        <p:nvSpPr>
          <p:cNvPr id="11" name=""/>
          <p:cNvSpPr txBox="1"/>
          <p:nvPr/>
        </p:nvSpPr>
        <p:spPr>
          <a:xfrm>
            <a:off x="514350" y="32861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861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cliente está enfadado y pide hablar con alguien]]></a:t>
            </a:r>
            <a:r>
              <a:rPr lang="en-US" strike="noStrike" sz="2100" spc="0" u="none" cap="none">
                <a:solidFill>
                  <a:srgbClr val="1B2438">
                    <a:alpha val="100000"/>
                  </a:srgbClr>
                </a:solidFill>
                <a:latin typeface="Calibri"/>
              </a:rPr>
              <a:t><![CDATA[, escalo de inmediato, sin intentar calmar solo: la escalada es parte del servicio, no un fraca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uándo se esca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2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quinta situación, que no está en la lista y es la más importante: ]]></a:t>
            </a:r>
            <a:r>
              <a:rPr lang="en-US" b="1" strike="noStrike" sz="2100" spc="0" u="none" cap="none">
                <a:solidFill>
                  <a:srgbClr val="1B2438">
                    <a:alpha val="100000"/>
                  </a:srgbClr>
                </a:solidFill>
                <a:latin typeface="Calibri"/>
              </a:rPr>
              <a:t><![CDATA[cuando el caso ya ha cogido forma]]></a:t>
            </a:r>
            <a:r>
              <a:rPr lang="en-US" strike="noStrike" sz="2100" spc="0" u="none" cap="none">
                <a:solidFill>
                  <a:srgbClr val="1B2438">
                    <a:alpha val="100000"/>
                  </a:srgbClr>
                </a:solidFill>
                <a:latin typeface="Calibri"/>
              </a:rPr>
              <a:t><![CDATA[. Una queja que se ha repetido dos veces, un cliente que vuelve por lo mismo, un material que se ha entregado dos veces con el mismo problema: eso ya no es una incidencia, es un patrón. Y un patrón se escala con el historial, no con la versión oral de una persona.]]></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scalado se hace con tres cosas: ]]></a:t>
            </a:r>
            <a:r>
              <a:rPr lang="en-US" b="1" strike="noStrike" sz="2100" spc="0" u="none" cap="none">
                <a:solidFill>
                  <a:srgbClr val="1B2438">
                    <a:alpha val="100000"/>
                  </a:srgbClr>
                </a:solidFill>
                <a:latin typeface="Calibri"/>
              </a:rPr>
              <a:t><![CDATA[el hech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 motivo]]></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lo que se necesita para decidir]]></a:t>
            </a:r>
            <a:r>
              <a:rPr lang="en-US" strike="noStrike" sz="2100" spc="0" u="none" cap="none">
                <a:solidFill>
                  <a:srgbClr val="1B2438">
                    <a:alpha val="100000"/>
                  </a:srgbClr>
                </a:solidFill>
                <a:latin typeface="Calibri"/>
              </a:rPr>
              <a:t><![CDATA[. Y con un cuarto punto que casi siempre se olvida: ]]></a:t>
            </a:r>
            <a:r>
              <a:rPr lang="en-US" b="1" strike="noStrike" sz="2100" spc="0" u="none" cap="none">
                <a:solidFill>
                  <a:srgbClr val="1B2438">
                    <a:alpha val="100000"/>
                  </a:srgbClr>
                </a:solidFill>
                <a:latin typeface="Calibri"/>
              </a:rPr>
              <a:t><![CDATA[a quién se le ha avisado y cuándo]]></a:t>
            </a:r>
            <a:r>
              <a:rPr lang="en-US" strike="noStrike" sz="2100" spc="0" u="none" cap="none">
                <a:solidFill>
                  <a:srgbClr val="1B2438">
                    <a:alpha val="100000"/>
                  </a:srgbClr>
                </a:solidFill>
                <a:latin typeface="Calibri"/>
              </a:rPr>
              <a:t><![CDATA[. Sin ese cuarto punto, el caso se queda parado sin que nadie lo not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uándo se escala]]></a:t>
            </a:r>
          </a:p>
        </p:txBody>
      </p:sp>
      <p:pic>
        <p:nvPicPr>
          <p:cNvPr id="3" name="" descr="Semáforo de escalado: verde (resuelvo), amarillo (consulto), rojo (escalo), con lo que significa cada color.">
            <a:hlinkClick r:id="rId3" tooltip="Semáforo de escalado: verde (resuelvo), amarillo (consulto), rojo (escalo), con lo que significa cada color."/>
          </p:cNvPr>
          <p:cNvPicPr>
            <a:picLocks noChangeAspect="1"/>
          </p:cNvPicPr>
          <p:nvPr>
            <p:ph type="pic" idx="1"/>
          </p:nvPr>
        </p:nvPicPr>
        <p:blipFill>
          <a:blip r:embed="rId2"/>
          <a:stretch>
            <a:fillRect/>
          </a:stretch>
        </p:blipFill>
        <p:spPr>
          <a:xfrm>
            <a:off x="1000125" y="1257300"/>
            <a:ext cx="713422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o todo se resuelve en el mostrador. El criterio de escalado protege al cliente y al equip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partir-tareas-mostrador-telefono-y-taller"/>
              </a:rPr>
              <a:t><![CDATA[Ver imagen original en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uándo se esca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20]]></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rase de escalad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oy a pasar tu caso al responsable para que lo revise con los datos que hemos cerrado aquí. Te respondo en [plazo realista].» Así el cliente sabe que no se pierde, que hay un siguiente paso y que tiene una fech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 de escal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20]]></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752725"/>
                <a:gridCol w="2619375"/>
                <a:gridCol w="2743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go la información y es rutina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suelvo en el mo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para lo que estoy form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toy seguro pero puedo comprobarlo ráp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obación y respuesta en el mismo tu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uda se resuelve con datos, no con supos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quiere una decisión que no me correspon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alo al responsable con los datos prepar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improvisan políticas en el most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 de escal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20]]></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752725"/>
                <a:gridCol w="2619375"/>
                <a:gridCol w="2743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ha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está enfadado y pide hablar con algui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alo inmediatamente, sin intentar calmar so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scalada es parte del servicio, no un fra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Cuándo se escal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ituación con la acción correc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Tengo la información y es rutinari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No estoy seguro pero puedo comprobarl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quiere una decisión que no me correspond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cliente está enfadado y pide hablar con alguien]]></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Todos los casos anteriores]]></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robación y respuesta en el turn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2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alo al responsable con dato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alo de inmediato, sin intentar calmar solo]]></a:t>
            </a:r>
          </a:p>
        </p:txBody>
      </p:sp>
      <p:sp>
        <p:nvSpPr>
          <p:cNvPr id="9" name=""/>
          <p:cNvSpPr txBox="1"/>
          <p:nvPr/>
        </p:nvSpPr>
        <p:spPr>
          <a:xfrm>
            <a:off x="628650" y="19240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 los cuatro se responde al cliente antes de dejar el caso en otro sitio]]></a:t>
            </a:r>
          </a:p>
        </p:txBody>
      </p:sp>
      <p:sp>
        <p:nvSpPr>
          <p:cNvPr id="10" name=""/>
          <p:cNvSpPr txBox="1"/>
          <p:nvPr/>
        </p:nvSpPr>
        <p:spPr>
          <a:xfrm>
            <a:off x="628650" y="2590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o resuelvo en el moment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scalar sin datos frente a escalar con dat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2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isma llamada, el mismo cliente y el mismo problema se pueden escalar de dos maneras, y la diferencia entre las dos no está en quién llama: está en lo que lleva encima.]]></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scalado ]]></a:t>
            </a:r>
            <a:r>
              <a:rPr lang="en-US" b="1" strike="noStrike" sz="2100" spc="0" u="none" cap="none">
                <a:solidFill>
                  <a:srgbClr val="1B2438">
                    <a:alpha val="100000"/>
                  </a:srgbClr>
                </a:solidFill>
                <a:latin typeface="Calibri"/>
              </a:rPr>
              <a:t><![CDATA[sin datos]]></a:t>
            </a:r>
            <a:r>
              <a:rPr lang="en-US" strike="noStrike" sz="2100" spc="0" u="none" cap="none">
                <a:solidFill>
                  <a:srgbClr val="1B2438">
                    <a:alpha val="100000"/>
                  </a:srgbClr>
                </a:solidFill>
                <a:latin typeface="Calibri"/>
              </a:rPr>
              <a:t><![CDATA[ es una queja: «es que el cliente está insoportable y no hay stock». Llega al responsable sin hecho, sin motivo y sin petición, así que el responsable tiene que empezar por preguntar, y el cliente no sabe qué ha pasado. El caso se para sin que nadie lo no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scalar sin datos frente a escalar con dat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2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scalado ]]></a:t>
            </a:r>
            <a:r>
              <a:rPr lang="en-US" b="1" strike="noStrike" sz="2100" spc="0" u="none" cap="none">
                <a:solidFill>
                  <a:srgbClr val="1B2438">
                    <a:alpha val="100000"/>
                  </a:srgbClr>
                </a:solidFill>
                <a:latin typeface="Calibri"/>
              </a:rPr>
              <a:t><![CDATA[con datos]]></a:t>
            </a:r>
            <a:r>
              <a:rPr lang="en-US" strike="noStrike" sz="2100" spc="0" u="none" cap="none">
                <a:solidFill>
                  <a:srgbClr val="1B2438">
                    <a:alpha val="100000"/>
                  </a:srgbClr>
                </a:solidFill>
                <a:latin typeface="Calibri"/>
              </a:rPr>
              <a:t><![CDATA[ es una entrega: «cliente García, pedido de tres botes, referencia B-204, ya confirmado en la Tienda Este y no en la Tienda Polígono, necesito saber si se traslada o se espera». Lleva el hecho, el motivo y la petición, así que el responsable decide sin preguntar, el cliente tiene hora de respuesta y queda registrado quién ha recogido el caso.]]></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se puede medir: un escalado con datos ahorra al responsable una llamada y al cliente una espera. Y evita el peor resultado de todos, que es el que no se ve: el cliente que sigue esperando porque nadie le ha dicho nad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scalar sin datos frente a escalar con dat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2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tercer error, más sutil: ]]></a:t>
            </a:r>
            <a:r>
              <a:rPr lang="en-US" b="1" strike="noStrike" sz="2100" spc="0" u="none" cap="none">
                <a:solidFill>
                  <a:srgbClr val="1B2438">
                    <a:alpha val="100000"/>
                  </a:srgbClr>
                </a:solidFill>
                <a:latin typeface="Calibri"/>
              </a:rPr>
              <a:t><![CDATA[escalar con una culpa en lugar de un hecho]]></a:t>
            </a:r>
            <a:r>
              <a:rPr lang="en-US" strike="noStrike" sz="2100" spc="0" u="none" cap="none">
                <a:solidFill>
                  <a:srgbClr val="1B2438">
                    <a:alpha val="100000"/>
                  </a:srgbClr>
                </a:solidFill>
                <a:latin typeface="Calibri"/>
              </a:rPr>
              <a:t><![CDATA[. «El compañero no lo ha preparado» no sirve para decidir; «falta confirmar la disponibilidad en la Tienda Polígono» sí. El escalado no es un juicio sobre las personas: es la entrega de un caso a quien puede decidirl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scalar sin datos frente a escalar con datos]]></a:t>
            </a:r>
          </a:p>
        </p:txBody>
      </p:sp>
      <p:pic>
        <p:nvPicPr>
          <p:cNvPr id="3" name="" descr="Comparación entre escalar sin datos y escalar con datos, con la consecuencia de cada uno.">
            <a:hlinkClick r:id="rId3" tooltip="Comparación entre escalar sin datos y escalar con datos, con la consecuencia de cada uno."/>
          </p:cNvPr>
          <p:cNvPicPr>
            <a:picLocks noChangeAspect="1"/>
          </p:cNvPicPr>
          <p:nvPr>
            <p:ph type="pic" idx="1"/>
          </p:nvPr>
        </p:nvPicPr>
        <p:blipFill>
          <a:blip r:embed="rId2"/>
          <a:stretch>
            <a:fillRect/>
          </a:stretch>
        </p:blipFill>
        <p:spPr>
          <a:xfrm>
            <a:off x="1419225" y="1257300"/>
            <a:ext cx="63055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n escalado no es un correo: es una entrega con cuatro dat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partir-tareas-mostrador-telefono-y-taller"/>
              </a:rPr>
              <a:t><![CDATA[Ver imagen original en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Escalar sin datos frente a escalar con dat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mpañero te dice: «pásale el caso al responsable, que el cliente está insoportable y no hay stock». ¿Qué le respond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lo paso tal cual, que él ya verá.»]]></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ásale el hecho, el motivo, lo que necesitas que decida y la hora de respuesta al cliente.»]]></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ejor no lo molestes, lo llevo yo.»]]></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cliente vuelva mañana, y ya se le explic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l escalado: qué datos y con qué form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2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alar es pasar un caso a otro nivel, y eso no es una acción: es una entrega. Por eso tiene la misma estructura que un relevo, con una diferencia: el destinatario no es un compañero, es quien tiene la facultad de decidir, y lo que espera es exactamente lo mismo que necesita para decidi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l escalado: qué datos y con qué form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2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atos de un escalado son cuatro. ]]></a:t>
            </a:r>
            <a:r>
              <a:rPr lang="en-US" b="1" strike="noStrike" sz="2100" spc="0" u="none" cap="none">
                <a:solidFill>
                  <a:srgbClr val="1B2438">
                    <a:alpha val="100000"/>
                  </a:srgbClr>
                </a:solidFill>
                <a:latin typeface="Calibri"/>
              </a:rPr>
              <a:t><![CDATA[El hecho]]></a:t>
            </a:r>
            <a:r>
              <a:rPr lang="en-US" strike="noStrike" sz="2100" spc="0" u="none" cap="none">
                <a:solidFill>
                  <a:srgbClr val="1B2438">
                    <a:alpha val="100000"/>
                  </a:srgbClr>
                </a:solidFill>
                <a:latin typeface="Calibri"/>
              </a:rPr>
              <a:t><![CDATA[, en una línea y sin adjetivos: qué se ha pedido, qué se ha hecho y qué se ha comprobado. ]]></a:t>
            </a:r>
            <a:r>
              <a:rPr lang="en-US" b="1" strike="noStrike" sz="2100" spc="0" u="none" cap="none">
                <a:solidFill>
                  <a:srgbClr val="1B2438">
                    <a:alpha val="100000"/>
                  </a:srgbClr>
                </a:solidFill>
                <a:latin typeface="Calibri"/>
              </a:rPr>
              <a:t><![CDATA[El motivo]]></a:t>
            </a:r>
            <a:r>
              <a:rPr lang="en-US" strike="noStrike" sz="2100" spc="0" u="none" cap="none">
                <a:solidFill>
                  <a:srgbClr val="1B2438">
                    <a:alpha val="100000"/>
                  </a:srgbClr>
                </a:solidFill>
                <a:latin typeface="Calibri"/>
              </a:rPr>
              <a:t><![CDATA[, por qué no se resuelve aquí: qué falta —una autorización, una decisión comercial, un dato que solo está en otro sitio—. ]]></a:t>
            </a:r>
            <a:r>
              <a:rPr lang="en-US" b="1" strike="noStrike" sz="2100" spc="0" u="none" cap="none">
                <a:solidFill>
                  <a:srgbClr val="1B2438">
                    <a:alpha val="100000"/>
                  </a:srgbClr>
                </a:solidFill>
                <a:latin typeface="Calibri"/>
              </a:rPr>
              <a:t><![CDATA[La petición]]></a:t>
            </a:r>
            <a:r>
              <a:rPr lang="en-US" strike="noStrike" sz="2100" spc="0" u="none" cap="none">
                <a:solidFill>
                  <a:srgbClr val="1B2438">
                    <a:alpha val="100000"/>
                  </a:srgbClr>
                </a:solidFill>
                <a:latin typeface="Calibri"/>
              </a:rPr>
              <a:t><![CDATA[, expresada como pregunta: qué se necesita y con qué formato posible, no como exigencia. ]]></a:t>
            </a:r>
            <a:r>
              <a:rPr lang="en-US" b="1" strike="noStrike" sz="2100" spc="0" u="none" cap="none">
                <a:solidFill>
                  <a:srgbClr val="1B2438">
                    <a:alpha val="100000"/>
                  </a:srgbClr>
                </a:solidFill>
                <a:latin typeface="Calibri"/>
              </a:rPr>
              <a:t><![CDATA[La hora]]></a:t>
            </a:r>
            <a:r>
              <a:rPr lang="en-US" strike="noStrike" sz="2100" spc="0" u="none" cap="none">
                <a:solidFill>
                  <a:srgbClr val="1B2438">
                    <a:alpha val="100000"/>
                  </a:srgbClr>
                </a:solidFill>
                <a:latin typeface="Calibri"/>
              </a:rPr>
              <a:t><![CDATA[, la hora a la que se responde al cliente, que no es la hora a la que se decid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l escalado: qué datos y con qué form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2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última hora es la que más se olvida y la que más duele cuando falta. El cliente no espera a que el responsable reúna a su equipo: espera una respuesta. Si el plazo que se le da no depende del plazo interno, se está mintiendo sin querer; y si depende, hay que decirlo: «lo consulto y te confirmo mañana antes de las diez».]]></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l escalado: qué datos y con qué form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2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dos errores que invalidan un escalado. ]]></a:t>
            </a:r>
            <a:r>
              <a:rPr lang="en-US" b="1" strike="noStrike" sz="2100" spc="0" u="none" cap="none">
                <a:solidFill>
                  <a:srgbClr val="1B2438">
                    <a:alpha val="100000"/>
                  </a:srgbClr>
                </a:solidFill>
                <a:latin typeface="Calibri"/>
              </a:rPr>
              <a:t><![CDATA[Escalar con una culpa en lugar de un hecho]]></a:t>
            </a:r>
            <a:r>
              <a:rPr lang="en-US" strike="noStrike" sz="2100" spc="0" u="none" cap="none">
                <a:solidFill>
                  <a:srgbClr val="1B2438">
                    <a:alpha val="100000"/>
                  </a:srgbClr>
                </a:solidFill>
                <a:latin typeface="Calibri"/>
              </a:rPr>
              <a:t><![CDATA[: «el compañero no lo ha preparado» no sirve para decidir; «falta confirmar la disponibilidad en la Tienda Polígono» sí. Y ]]></a:t>
            </a:r>
            <a:r>
              <a:rPr lang="en-US" b="1" strike="noStrike" sz="2100" spc="0" u="none" cap="none">
                <a:solidFill>
                  <a:srgbClr val="1B2438">
                    <a:alpha val="100000"/>
                  </a:srgbClr>
                </a:solidFill>
                <a:latin typeface="Calibri"/>
              </a:rPr>
              <a:t><![CDATA[escalar sin decir qué se le ha dicho al cliente]]></a:t>
            </a:r>
            <a:r>
              <a:rPr lang="en-US" strike="noStrike" sz="2100" spc="0" u="none" cap="none">
                <a:solidFill>
                  <a:srgbClr val="1B2438">
                    <a:alpha val="100000"/>
                  </a:srgbClr>
                </a:solidFill>
                <a:latin typeface="Calibri"/>
              </a:rPr>
              <a:t><![CDATA[: si quien atendió ya ha dicho «mañana lo tiene», quien recoge el caso tiene que saberlo, porque esa promesa es lo primero que hay que poder sostene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El escalado: qué datos y con qué forma]]></a:t>
            </a:r>
          </a:p>
        </p:txBody>
      </p:sp>
      <p:pic>
        <p:nvPicPr>
          <p:cNvPr id="3" name="" descr="Cuatro tarjetas: el hecho, el motivo, la petición y la hora del escalado.">
            <a:hlinkClick r:id="rId3" tooltip="Cuatro tarjetas: el hecho, el motivo, la petición y la hora del escalado."/>
          </p:cNvPr>
          <p:cNvPicPr>
            <a:picLocks noChangeAspect="1"/>
          </p:cNvPicPr>
          <p:nvPr>
            <p:ph type="pic" idx="1"/>
          </p:nvPr>
        </p:nvPicPr>
        <p:blipFill>
          <a:blip r:embed="rId2"/>
          <a:stretch>
            <a:fillRect/>
          </a:stretch>
        </p:blipFill>
        <p:spPr>
          <a:xfrm>
            <a:off x="847725" y="1257300"/>
            <a:ext cx="74390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s cuatro datos del escalado. La hora es la que nunca debe falt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repartir-tareas-mostrador-telefono-y-taller"/>
              </a:rPr>
              <a:t><![CDATA[Ver imagen original en el O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El escalado: qué datos y con qué form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hace en el mostrado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escala al responsabl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solver una duda rutinaria de producto]]></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omar una decisión de política comercial]]></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firmar disponibilidad de stock]]></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tender a un cliente enfadado que pide hablar con alguie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2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notar el caso y la hora de respuesta en el registro]]></a:t>
            </a:r>
          </a:p>
        </p:txBody>
      </p:sp>
      <p:sp>
        <p:nvSpPr>
          <p:cNvPr id="8" name=""/>
          <p:cNvSpPr txBox="1"/>
          <p:nvPr/>
        </p:nvSpPr>
        <p:spPr>
          <a:xfrm>
            <a:off x="514350" y="15811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cordar con el cliente una compensación o una entrega extraordinaria]]></a:t>
            </a:r>
          </a:p>
        </p:txBody>
      </p:sp>
      <p:sp>
        <p:nvSpPr>
          <p:cNvPr id="9" name=""/>
          <p:cNvSpPr txBox="1"/>
          <p:nvPr/>
        </p:nvSpPr>
        <p:spPr>
          <a:xfrm>
            <a:off x="514350" y="2257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Segundo ejemplo resuelto: la llamada de las 11:20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2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lamada de las 11:20 separa a quien sabe repartir tareas de quien solo reacciona. Un aplicador llama desde una obra en Cala Blana: necesita blanco satinado antes de las cuatro de la tarde y no puede pintar sin él.]]></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fácil es tratar la prisa como una urgencia. No lo es: es una petición operativa con un plazo que no depende del mostrador. Y hay un segundo error, más caro: dar por hecho lo que hay en el almacén. «Sí, lo tengo» es una afirmación sobre un almacén que nadie ha mirado, y esa afirmación es la que luego no se puede sostene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Segundo ejemplo resuelto: la llamada de las 11:20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2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corrido correcto tiene cinco pasos: ]]></a:t>
            </a:r>
            <a:r>
              <a:rPr lang="en-US" b="1" strike="noStrike" sz="2100" spc="0" u="none" cap="none">
                <a:solidFill>
                  <a:srgbClr val="1B2438">
                    <a:alpha val="100000"/>
                  </a:srgbClr>
                </a:solidFill>
                <a:latin typeface="Calibri"/>
              </a:rPr>
              <a:t><![CDATA[separar]]></a:t>
            </a:r>
            <a:r>
              <a:rPr lang="en-US" strike="noStrike" sz="2100" spc="0" u="none" cap="none">
                <a:solidFill>
                  <a:srgbClr val="1B2438">
                    <a:alpha val="100000"/>
                  </a:srgbClr>
                </a:solidFill>
                <a:latin typeface="Calibri"/>
              </a:rPr>
              <a:t><![CDATA[ lo que pide de lo que le pasa; ]]></a:t>
            </a:r>
            <a:r>
              <a:rPr lang="en-US" b="1" strike="noStrike" sz="2100" spc="0" u="none" cap="none">
                <a:solidFill>
                  <a:srgbClr val="1B2438">
                    <a:alpha val="100000"/>
                  </a:srgbClr>
                </a:solidFill>
                <a:latin typeface="Calibri"/>
              </a:rPr>
              <a:t><![CDATA[preguntar]]></a:t>
            </a:r>
            <a:r>
              <a:rPr lang="en-US" strike="noStrike" sz="2100" spc="0" u="none" cap="none">
                <a:solidFill>
                  <a:srgbClr val="1B2438">
                    <a:alpha val="100000"/>
                  </a:srgbClr>
                </a:solidFill>
                <a:latin typeface="Calibri"/>
              </a:rPr>
              <a:t><![CDATA[ por lo que falta —para qué hora lo necesita exactamente y si le valdría una alternativa de la misma familia—; ]]></a:t>
            </a:r>
            <a:r>
              <a:rPr lang="en-US" b="1" strike="noStrike" sz="2100" spc="0" u="none" cap="none">
                <a:solidFill>
                  <a:srgbClr val="1B2438">
                    <a:alpha val="100000"/>
                  </a:srgbClr>
                </a:solidFill>
                <a:latin typeface="Calibri"/>
              </a:rPr>
              <a:t><![CDATA[comprobar]]></a:t>
            </a:r>
            <a:r>
              <a:rPr lang="en-US" strike="noStrike" sz="2100" spc="0" u="none" cap="none">
                <a:solidFill>
                  <a:srgbClr val="1B2438">
                    <a:alpha val="100000"/>
                  </a:srgbClr>
                </a:solidFill>
                <a:latin typeface="Calibri"/>
              </a:rPr>
              <a:t><![CDATA[ la referencia antes de responder; ]]></a:t>
            </a:r>
            <a:r>
              <a:rPr lang="en-US" b="1" strike="noStrike" sz="2100" spc="0" u="none" cap="none">
                <a:solidFill>
                  <a:srgbClr val="1B2438">
                    <a:alpha val="100000"/>
                  </a:srgbClr>
                </a:solidFill>
                <a:latin typeface="Calibri"/>
              </a:rPr>
              <a:t><![CDATA[comprometer]]></a:t>
            </a:r>
            <a:r>
              <a:rPr lang="en-US" strike="noStrike" sz="2100" spc="0" u="none" cap="none">
                <a:solidFill>
                  <a:srgbClr val="1B2438">
                    <a:alpha val="100000"/>
                  </a:srgbClr>
                </a:solidFill>
                <a:latin typeface="Calibri"/>
              </a:rPr>
              <a:t><![CDATA[ el proceso con una hora; y ]]></a:t>
            </a:r>
            <a:r>
              <a:rPr lang="en-US" b="1" strike="noStrike" sz="2100" spc="0" u="none" cap="none">
                <a:solidFill>
                  <a:srgbClr val="1B2438">
                    <a:alpha val="100000"/>
                  </a:srgbClr>
                </a:solidFill>
                <a:latin typeface="Calibri"/>
              </a:rPr>
              <a:t><![CDATA[escribir]]></a:t>
            </a:r>
            <a:r>
              <a:rPr lang="en-US" strike="noStrike" sz="2100" spc="0" u="none" cap="none">
                <a:solidFill>
                  <a:srgbClr val="1B2438">
                    <a:alpha val="100000"/>
                  </a:srgbClr>
                </a:solidFill>
                <a:latin typeface="Calibri"/>
              </a:rPr>
              <a:t><![CDATA[ lo que se ha dicho. La respuesta no es «sí» ni «no»: es «lo compruebo y te confirmo antes de las 13:00». Y esa hora se cumple, porque solo depende de quien la ha dad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2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Segundo ejemplo resuelto: la llamada de las 11:20 · Ejemplo resuelto: la llamada de las 11:20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Lo que lleg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cesito blanco satinado antes de las cuatro, en Cala Blana. Si no lo hay, no puedo pintar.» (Supuesto didáctic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2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Segundo ejemplo resuelto: la llamada de las 11:20 · Ejemplo resuelto: la llamada de las 11:20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 Lo que se separ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a queja ni una urgencia: es una petición operativa con una hora límite que no depende del mostrado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2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Segundo ejemplo resuelto: la llamada de las 11:20 · Ejemplo resuelto: la llamada de las 11:20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Lo que se pregun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qué hora lo necesita exactamente? ¿Le valdría una alternativa de la misma familia? La pregunta convierte una exigencia en un dat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2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Segundo ejemplo resuelto: la llamada de las 11:20 · Ejemplo resuelto: la llamada de las 11:20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Lo que se comprueb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ferencia y el formato en el almacén. No se da por hecho: se mira, porque «sí, lo tengo» es una afirmación que alguien tiene que verificar.]]></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2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Segundo ejemplo resuelto: la llamada de las 11:20 · Ejemplo resuelto: la llamada de las 11:20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 Lo que se respond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compruebo y le confirmo antes de las 13:00 por este mismo número.» Se compromete el proceso, no el resultad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2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9 · Segundo ejemplo resuelto: la llamada de las 11:20 · Ejemplo resuelto: la llamada de las 11:20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 Lo que se escrib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lamada queda anotada con la referencia, lo que falta, la hora de respuesta y quién avisa. (Supuesto didáctic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9 · Segundo ejemplo resuelto: la llamada de las 11:20]]></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calar un caso al responsable significa que no sabes hacer tu trabaj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El equipo: lo que se escribe y lo que se repit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2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lo anterior funciona en un turno y se pierde en el siguiente si no queda escrito. La escritura en una tienda de equipo no es burocracia: es la memoria común. Y tiene dos funciones que conviene no mezclar.]]></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es ]]></a:t>
            </a:r>
            <a:r>
              <a:rPr lang="en-US" b="1" strike="noStrike" sz="2100" spc="0" u="none" cap="none">
                <a:solidFill>
                  <a:srgbClr val="1B2438">
                    <a:alpha val="100000"/>
                  </a:srgbClr>
                </a:solidFill>
                <a:latin typeface="Calibri"/>
              </a:rPr>
              <a:t><![CDATA[devolver el caso al turno siguiente]]></a:t>
            </a:r>
            <a:r>
              <a:rPr lang="en-US" strike="noStrike" sz="2100" spc="0" u="none" cap="none">
                <a:solidFill>
                  <a:srgbClr val="1B2438">
                    <a:alpha val="100000"/>
                  </a:srgbClr>
                </a:solidFill>
                <a:latin typeface="Calibri"/>
              </a:rPr>
              <a:t><![CDATA[: la línea con la tarea, el estado, lo que falta y la hora. La segunda es ]]></a:t>
            </a:r>
            <a:r>
              <a:rPr lang="en-US" b="1" strike="noStrike" sz="2100" spc="0" u="none" cap="none">
                <a:solidFill>
                  <a:srgbClr val="1B2438">
                    <a:alpha val="100000"/>
                  </a:srgbClr>
                </a:solidFill>
                <a:latin typeface="Calibri"/>
              </a:rPr>
              <a:t><![CDATA[detectar lo que se repite]]></a:t>
            </a:r>
            <a:r>
              <a:rPr lang="en-US" strike="noStrike" sz="2100" spc="0" u="none" cap="none">
                <a:solidFill>
                  <a:srgbClr val="1B2438">
                    <a:alpha val="100000"/>
                  </a:srgbClr>
                </a:solidFill>
                <a:latin typeface="Calibri"/>
              </a:rPr>
              <a:t><![CDATA[: un cliente que vuelve por lo mismo, una referencia que se entrega dos veces con el mismo error, una pregunta que el equipo no sabe responder. Eso ya no es un incidente: es un patrón, y un patrón no se arregla con un buen turn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El equipo: lo que se escribe y lo que se repit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2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ejemplo que merece atención. Si cada semana se pierde un pedido del mismo cliente en el cambio de turno, el problema no está en la persona que se va a comer: está en que el relevo no se escribe. La solución no es «ser más atentos»: es escribir. Y si después de escribir el problema sigue ahí, entonces sí hay que mirar más lejos: quizá falta un campo en la ficha, quizá el criterio de prioridad entre frentes no está escrito en ningún sitio, quizá el registro no está donde el equipo lo busc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0 · El equipo: lo que se escribe y lo que se repit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2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última cosa, la más incómoda: ]]></a:t>
            </a:r>
            <a:r>
              <a:rPr lang="en-US" b="1" strike="noStrike" sz="2100" spc="0" u="none" cap="none">
                <a:solidFill>
                  <a:srgbClr val="1B2438">
                    <a:alpha val="100000"/>
                  </a:srgbClr>
                </a:solidFill>
                <a:latin typeface="Calibri"/>
              </a:rPr>
              <a:t><![CDATA[el turno que escribe pierde tiempo y el turno que no escribe lo recupera]]></a:t>
            </a:r>
            <a:r>
              <a:rPr lang="en-US" strike="noStrike" sz="2100" spc="0" u="none" cap="none">
                <a:solidFill>
                  <a:srgbClr val="1B2438">
                    <a:alpha val="100000"/>
                  </a:srgbClr>
                </a:solidFill>
                <a:latin typeface="Calibri"/>
              </a:rPr>
              <a:t><![CDATA[. Por eso la escritura se sostiene cuando forma parte del trabajo y no cuando se ve como una carga. Un relevo de cuatro datos, un cliente, una referencia, una hora y una firma: cinco líneas. Es lo que cuesta que la tienda no tenga que empezar de cero cada mañan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0 · El equipo: lo que se escribe y lo que se repi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recorrido de un caso desde que surge hasta que queda cerrado.]]></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registra: qué se pide, qué se ha hecho, qué falta y con qué nombre.]]></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comprueba en el mismo turno y con datos, no con suposicione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falta una decisión, se escala con los datos preparados y con hora de respuest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20]]></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avisa al cliente con una hora y se anota el desenlace en el registr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caso surge en mostrador, teléfono o taller, con un dato y una hor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registro de relev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2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bre en cuanto una tarea queda abierta para otra persona, y se rellena por líneas. La columna de ejemplo es ficticia y sirve para ver el nivel de detalle; no son datos de Pinturas Especializadas. Los campos definitivos dependen del procedimiento que confirme dirección.]]></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registro de relev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2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delo didáctico de registro de relevo. Lo que no se sabe se escribe como pendiente, con su motivo, y no se rellena con suposicione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20]]></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238250"/>
                <a:gridCol w="2209800"/>
                <a:gridCol w="2505075"/>
                <a:gridCol w="2162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que ev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r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ersona o el pedido, con no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 García, 3 botes satinado blan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viso sin destina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ha h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avanzado y lo comprobado, en una lín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B-204 localizada en la Tienda E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etir trabajo ya h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fa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sola acción pendiente, con su mo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r si hay stock en la Tienda Polígo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lista de seis cos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20]]></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238250"/>
                <a:gridCol w="2209800"/>
                <a:gridCol w="2505075"/>
                <a:gridCol w="2162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que ev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ora o el plazo, y quién avi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der antes de las 12:00; avisa quien recib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tarea sin fi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le ha di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palabras exactas a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lo confirmo antes de las 12: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sas que nadie sabe que se han h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lo lle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ombre de quien asume la tar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ta, hasta el 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tarea sin d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20]]></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1238250"/>
                <a:gridCol w="2209800"/>
                <a:gridCol w="2505075"/>
                <a:gridCol w="21621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que evi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bierto, esperando, escalado o cer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erando confirmación de stock]]></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aso aparcado sin que nadie lo n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registro de relev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2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gistro por tarea abierta: dos tareas son dos líneas, aunque sean del mismo client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ra va primero: es el dato que más se olvida y el que más cuest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prometido de palabra se copia literal, con la hora y con las palabras del cliente.]]></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errar, la última línea no se borra: es la que permite ver el patrón.]]></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registro de relev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20]]></a:t>
            </a:r>
          </a:p>
        </p:txBody>
      </p:sp>
      <p:sp>
        <p:nvSpPr>
          <p:cNvPr id="7" name="" descr=""/>
          <p:cNvSpPr/>
          <p:nvPr/>
        </p:nvSpPr>
        <p:spPr>
          <a:xfrm>
            <a:off x="514350" y="1219200"/>
            <a:ext cx="8115300" cy="11049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relevo con nombre, estado, siguiente acción y hora es utilizable. Uno con «hay algo pendiente» no lo es: solo parece un relev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frentes y dueñ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20]]></a:t>
            </a:r>
          </a:p>
        </p:txBody>
      </p:sp>
      <p:graphicFrame>
        <p:nvGraphicFramePr>
          <p:cNvPr id="7" name="" descr=""/>
          <p:cNvGraphicFramePr>
            <a:graphicFrameLocks noGrp="1"/>
          </p:cNvGraphicFramePr>
          <p:nvPr/>
        </p:nvGraphicFramePr>
        <p:xfrm>
          <a:off x="514350" y="1257300"/>
          <a:ext cx="8115300" cy="172402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st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ción presen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léfo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s y ped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ll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 de ped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frentes y dueñ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2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repartir-tareas-mostrador-telefono-y-taller"/>
              </a:rPr>
              <a:t><![CDATA[Abrir el juego en el O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datos tiene un relevo?]]></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ién, qué se ha hecho, qué falta, para cuándo.]]></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scalar es fracasar?]]></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proteger al cliente y al equipo.]]></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ónde se anota un relevo?]]></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registro del equipo, no en la memoria.]]></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s si no estás seguro?]]></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rápidas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robar y responder en el mismo turno.]]></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frentes, relevé y escal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20]]></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152775"/>
                <a:gridCol w="4962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st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ción presen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léfo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s y ped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ll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 de ped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cuatro datos del rele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qué se ha hecho, qué falta, para 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vi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algo pendiente»: no transfiere la tar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a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ar el caso a quien puede decidir, con d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frentes, relevé y escal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20]]></a:t>
            </a:r>
          </a:p>
        </p:txBody>
      </p:sp>
      <p:graphicFrame>
        <p:nvGraphicFramePr>
          <p:cNvPr id="7" name="" descr=""/>
          <p:cNvGraphicFramePr>
            <a:graphicFrameLocks noGrp="1"/>
          </p:cNvGraphicFramePr>
          <p:nvPr/>
        </p:nvGraphicFramePr>
        <p:xfrm>
          <a:off x="514350" y="1257300"/>
          <a:ext cx="8115300" cy="1295400"/>
        </p:xfrm>
        <a:graphic>
          <a:graphicData uri="http://schemas.openxmlformats.org/drawingml/2006/table">
            <a:tbl>
              <a:tblPr firstRow="1" bandRow="1"/>
              <a:tblGrid>
                <a:gridCol w="3152775"/>
                <a:gridCol w="4962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ora del esca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ora de responder al cliente, no la de decid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emoria común del equipo entre tur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frentes, relevé y escalad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2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repartir-tareas-mostrador-telefono-y-taller"/>
              </a:rPr>
              <a:t><![CDATA[Abrir el juego en el OA]]></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equipo · Tarjeta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uatro datos tiene un relevo?]]></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equipo · Tarjeta 1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ién, qué se ha hecho, qué falta, para cuándo.]]></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equipo · Tarjeta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scalar es fracasar?]]></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equipo · Tarjeta 2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proteger al cliente y al equipo.]]></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equipo · Tarjeta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ónde se anota un relevo?]]></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equipo · Tarjeta 3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registro del equipo, no en la memoria.]]></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equipo · Tarjeta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s si no estás seguro?]]></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equipo · Tarjeta 4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ruebo y respondo en el mismo turno.]]></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equipo · Tarjeta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escribe al escalar?]]></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equipo · Tarjeta 5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hecho, el motivo, la petición y la hora de respuesta al cliente.]]></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equipo · Tarjeta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teléfono va primero?]]></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equipo · Tarjeta 6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no tiene cola ni contexto visual: si no se atiende, la llamada se pierde.]]></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equipo · Tarjeta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fallo más caro?]]></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equipo · Tarjeta 7 de 7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alar sin datos: el responsable no puede decidir y el caso se para sin que nadie lo note.]]></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repartir tareas y relevar sin perde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5]]></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repartir tareas y relevar sin perde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2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8]]></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9]]></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10]]></a:t>
            </a:r>
          </a:p>
        </p:txBody>
      </p:sp>
      <p:sp>
        <p:nvSpPr>
          <p:cNvPr id="12" name=""/>
          <p:cNvSpPr txBox="1"/>
          <p:nvPr/>
        </p:nvSpPr>
        <p:spPr>
          <a:xfrm>
            <a:off x="514350" y="29813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atribuir un dueño a cada frente, entregar un relevo con sus cuatro datos, distinguir el aviso del relevo, aplicar el criterio de escalado con sus cuatro situaciones y explicar qué hace útil a un escalado: llevar el hecho, el motivo, la petición y la hora de respuesta al cliente.]]></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repartir tareas y relevar sin perde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20]]></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2, 3 y 6. Los errores más frecuentes son dejar un «pendiente» sin destinatario ni hora, escalar sin datos y prometer al cliente una fecha que nadie ha confirmado.]]></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12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artir tareas en una tienda no es hacer que cada uno haga más: es hacer que en cada momento se sepa ]]></a:t>
            </a:r>
            <a:r>
              <a:rPr lang="en-US" b="1" strike="noStrike" sz="2100" spc="0" u="none" cap="none">
                <a:solidFill>
                  <a:srgbClr val="1B2438">
                    <a:alpha val="100000"/>
                  </a:srgbClr>
                </a:solidFill>
                <a:latin typeface="Calibri"/>
              </a:rPr>
              <a:t><![CDATA[qué está atendido y por quién]]></a:t>
            </a:r>
            <a:r>
              <a:rPr lang="en-US" strike="noStrike" sz="2100" spc="0" u="none" cap="none">
                <a:solidFill>
                  <a:srgbClr val="1B2438">
                    <a:alpha val="100000"/>
                  </a:srgbClr>
                </a:solidFill>
                <a:latin typeface="Calibri"/>
              </a:rPr>
              <a:t><![CDATA[. Hay tres frentes —mostrador, teléfono y taller— y cada uno tiene su tarea principal y su dueño; cuando una persona cubre dos, el frente que deja de cubrir es el que hay que declarar. Cada tarea abierta lleva ]]></a:t>
            </a:r>
            <a:r>
              <a:rPr lang="en-US" b="1" strike="noStrike" sz="2100" spc="0" u="none" cap="none">
                <a:solidFill>
                  <a:srgbClr val="1B2438">
                    <a:alpha val="100000"/>
                  </a:srgbClr>
                </a:solidFill>
                <a:latin typeface="Calibri"/>
              </a:rPr>
              <a:t><![CDATA[un nombre y un apellido]]></a:t>
            </a:r>
            <a:r>
              <a:rPr lang="en-US" strike="noStrike" sz="2100" spc="0" u="none" cap="none">
                <a:solidFill>
                  <a:srgbClr val="1B2438">
                    <a:alpha val="100000"/>
                  </a:srgbClr>
                </a:solidFill>
                <a:latin typeface="Calibri"/>
              </a:rPr>
              <a:t><![CDATA[: el nombre dice quién la lleva y el apellido, qué falta por hacer.]]></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5 / 12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levo es un procedimiento, no una cortesía. Se entrega con ]]></a:t>
            </a:r>
            <a:r>
              <a:rPr lang="en-US" b="1" strike="noStrike" sz="2100" spc="0" u="none" cap="none">
                <a:solidFill>
                  <a:srgbClr val="1B2438">
                    <a:alpha val="100000"/>
                  </a:srgbClr>
                </a:solidFill>
                <a:latin typeface="Calibri"/>
              </a:rPr>
              <a:t><![CDATA[cuatro datos]]></a:t>
            </a:r>
            <a:r>
              <a:rPr lang="en-US" strike="noStrike" sz="2100" spc="0" u="none" cap="none">
                <a:solidFill>
                  <a:srgbClr val="1B2438">
                    <a:alpha val="100000"/>
                  </a:srgbClr>
                </a:solidFill>
                <a:latin typeface="Calibri"/>
              </a:rPr>
              <a:t><![CDATA[ —quién, qué se ha hecho, qué falta y para cuándo— y se anota en el registro del equipo, nunca en la memoria. Los tres fallos que lo rompen tienen nombres y frases: el aviso en lugar del relevo, la promesa sin hora y el relevo que solo existe de palabra. Los tres tienen la misma cura: escribir antes de irse.]]></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6 / 12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alar es ]]></a:t>
            </a:r>
            <a:r>
              <a:rPr lang="en-US" b="1" strike="noStrike" sz="2100" spc="0" u="none" cap="none">
                <a:solidFill>
                  <a:srgbClr val="1B2438">
                    <a:alpha val="100000"/>
                  </a:srgbClr>
                </a:solidFill>
                <a:latin typeface="Calibri"/>
              </a:rPr>
              <a:t><![CDATA[proteger al cliente y al equipo]]></a:t>
            </a:r>
            <a:r>
              <a:rPr lang="en-US" strike="noStrike" sz="2100" spc="0" u="none" cap="none">
                <a:solidFill>
                  <a:srgbClr val="1B2438">
                    <a:alpha val="100000"/>
                  </a:srgbClr>
                </a:solidFill>
                <a:latin typeface="Calibri"/>
              </a:rPr>
              <a:t><![CDATA[, y se hace con criterio: resuelvo si tengo la información y es rutinaria; compruebo y respondo en el turno si puedo comprobarlo rápido; escalo con los datos preparados si la decisión no me corresponde; y escalo de inmediato, sin intentar calmar solo, si el cliente pide hablar con alguien. Un escalado útil lleva ]]></a:t>
            </a:r>
            <a:r>
              <a:rPr lang="en-US" b="1" strike="noStrike" sz="2100" spc="0" u="none" cap="none">
                <a:solidFill>
                  <a:srgbClr val="1B2438">
                    <a:alpha val="100000"/>
                  </a:srgbClr>
                </a:solidFill>
                <a:latin typeface="Calibri"/>
              </a:rPr>
              <a:t><![CDATA[el hecho, el motivo, la petición y la hora de respuesta al cliente]]></a:t>
            </a:r>
            <a:r>
              <a:rPr lang="en-US" strike="noStrike" sz="2100" spc="0" u="none" cap="none">
                <a:solidFill>
                  <a:srgbClr val="1B2438">
                    <a:alpha val="100000"/>
                  </a:srgbClr>
                </a:solidFill>
                <a:latin typeface="Calibri"/>
              </a:rPr>
              <a:t><![CDATA[, y en los cuatro casos se responde al cliente antes de dejar el caso en otro sitio. Y cuando un caso se repite, ya no es una incidencia: es un patrón, y se escala con el historial.]]></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7 / 12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roles, el canal de escalado, los plazos y el registro donde se anota todo esto quedan pendientes de que dirección los defina; esta lección no los inventa. La evaluación online acredita el conocimiento del método: el manejo real —atender el teléfono mientras hay cola, entregar un relevo con naturalidad, decir «voy a consultarlo» sin que suene a excusa— se aprende en el turno, con alguien al lado.]]></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8 / 120]]></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ISO 10002:2018, Gestión de la calidad. Satisfacción del cliente. Directrices para el tratamiento de las quejas de los clientes en las organizaciones (AENOR/UNE, consulta 2026-10): esqueleto de referencia para registrar, acusar, evaluar, responder y cerrar; esta lección no reproduce sus requisitos ni los convierte en procedimiento de la empresa.]]></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9 / 120]]></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al Decreto Legislativo 1/2007, por el que se aprueba el Texto Refundido de la Ley General para la Defensa de los Consumidores y Usuarios (BOE, consulta 2026-10): marco general de consumo; esta lección no interpreta derechos, plazos ni importes.]]></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de los fabricantes del catálogo de Pinturas Especializadas: fuente operativa para referencia, formato, acabado y datos de preparación, que es lo que necesita una orden de taller (consulta 2026-10); la ficha vigente prevalece sobre cualquier resumen interno.]]></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repartir-tareas-mostrador-telefono-y-taller"/>
              </a:rPr>
              <a:t><![CDATA[Repartir tareas: mostrador, teléfono y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0 / 120]]></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mento (UE) 2016/679 (RGPD) y Ley Orgánica 3/2018 (LOPDGDD): minimización y confidencialidad de los datos de cliente que un registro de relevo recoge (DOUE/BOE/AEPD, consulta 2026-10); esta lección no interpreta la base jurídica ni los plazo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2026-10-31T05:01:34Z</dcterms:created>
  <dcterms:modified xsi:type="dcterms:W3CDTF">2026-10-31T05:01:34Z</dcterms:modified>
  <dc:title>Repartir tareas: mostrador, teléfono y taller</dc:title>
  <dc:description>Presentación editable del OA «Repartir tareas: mostrador, teléfono y taller». Enlace: https://pinturasespecializadas.lumbre.lat/object/repartir-tareas-mostrador-telefono-y-taller</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