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ntabilidad-por-pedido-y-por-cliente-el-coste-de-servi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ilidad por pedido y por cliente: el coste de servir»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ilidad por pedido y por cliente: el coste de servir»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ntabilidad por pedido y por cliente: el coste de servir»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margen de la línea no es el resultado del pedid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margen de la línea no es el resultado del pedid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105 €: se restan los 75 €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es 600 − 420 = 180 €. El resultado resta el coste de servir: 180 − 75 = 105 €. Las otras opciones confunden margen co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diferencia entre margen de la línea y resultado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ntabilidad-por-pedido-y-por-cliente-el-coste-de-servi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Qué se puede medir y qué solo se puede estimar»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Qué se puede medir y qué solo se puede estimar»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oste-servi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omponentes del coste de servir con fuente, tipo y límite de cada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componente tiene fuente y límite; lo no documentado se estima con método, no a 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actura del transportista. → Medible co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bono de una devolución. → Medible co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tregas parciales en albaranes. → Medible co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aterial extra con vale de salida. → Medible co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iempo de preparación. → Solo estimable co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iempo de visita a obra. → Solo estimable co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lamadas de una incidencia. → Solo estimable co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componentes medibles y estimables del coste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ntabilidad-por-pedido-y-por-cliente-el-coste-de-servi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ficha de rentabilidad de un pedido»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ficha de rentabilidad de un pedido»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ficha-pedi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calcular la ficha de rentabilidad de un pedido, desde la venta neta hast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mpre el mismo orden: venta neta, producto, costes trazables, tiempo estimado y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pedido de 12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Calcula la venta n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660 € menos 30 € de descuento y 30 € de devolución: 600 €. El abono se resta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pedido de 12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Resta el coste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e 420 €. Margen: 600 − 420 = 180 €. Es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pedido de 12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Suma los costes traz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te 18 € y retrabajo 15 €: 33 €. Si el porte ya está en el coste de producto, no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pedido de 12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Estima el tiempo co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 h de preparación y 1,5 h de visita a 12 €/h: 3,5 × 12 = 42 €. Coste de servir: 75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upuesto didáctico): pedido de 12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e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600 − 420 − 75 = 105 €, un 17,5 %. El servicio se lleva 75 de los 180 € de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5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00 − 420 − 75 = 105 €. El margen de la línea era 180 €; el coste de servir se lleva 75 €, el 41,7 % del margen. Si se ignorara, el resultado parecería 75 €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fórmula y ejemplo resuelto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ntabilidad-por-pedido-y-por-cliente-el-coste-de-servi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Rentabilidad por cliente y por tipo de cliente»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Rentabilidad por cliente y por tipo de cliente»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tipos-clie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tipos particular, profesional, comunidad y hotel y el coste que convien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ipo orienta la sospecha; el dato del client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olumen no garantiza resultado: portes, urgencias y devoluciones pueden reducir el margen de un profesional por debajo del de un particular que recoge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resultado por cliente y límites de los patrones por t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ntabilidad-por-pedido-y-por-cliente-el-coste-de-servi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mezcla: muchos pedidos pequeños o pocos grandes»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mezcla-pedi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20 pedidos de 100 euros y 4 pedidos de 500 euros con el mismo margen y distinto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venta y margen dejan 200 € o 520 € según cómo se agrupen los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20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0 × 20 = 400 €; 4 × 20 = 80 €. La diferencia es 320 €: cambia el coste de repetir la operación, no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efecto de la frecuencia sobre el coste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ntabilidad-por-pedido-y-por-cliente-el-coste-de-servi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tectar lo que consume sin retorno y decidir dentro de límites»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tectar lo que consume sin retorno y decidir dentro de lími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decision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tres pasos: detectar el coste alto, comprobar el patrón y decidir o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imero el dato, después el patrón y al final la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inventa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Comprueba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ta neta, coste de producto, coste de servir y horas. Sin tasa o definición de coste no ha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inventa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Mira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aislado o se repite en el mismo cliente, tipo de pedido o época d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inventa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Verifica la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si la medida está aprobada: agrupar, recoger, confirmar cantidades o avisar de un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inventa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Propón dentro de lo a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frece una alternativa concreta y registra la respuesta. No cambies precios, portes ni créd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inventa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Escala con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fecta a precio, crédito, contrato o cliente estratégico, prepara cifras, patrón y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cambiar una condición de entrega, compruebo si está dentro de lo a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olumen no sustituye la ficha; un porcentaje fijo esconde qué pedidos consumen; el margen de la línea no cubre un coste de servir mayor; y una devolución repetida se investiga, no se etiqueta a la persona. Las otras dos comprueban la facultad y comparan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2 y 6: coste de servir, método y límites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ntabilidad-por-pedido-y-por-cliente-el-coste-de-servi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e indicadores que no engañan»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e indicadores que no engañan»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rvir · periodo ·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e de servir se resta además del producto; la comparación solo vale en el mismo periodo y con la misma base; y precio o crédito no son decisiones del encargado sin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4 y 6: fórmula, comparación y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ntabilidad-por-pedido-y-por-cliente-el-coste-de-servi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oncept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oncept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oncept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margen de la línea es la rentabilidad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Falta restar portes, devoluciones, retrabajo, preparación y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sta para obtener la venta n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cuentos y abonos por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ta para estimar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egistro de horas y una tasa validada; sin tasa es un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pedido pequeño es siempre m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mira si puede agruparse sin empeora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hay que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afecta a precio, crédito, contrato, cliente estratégico o falta el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ves lo que cuesta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ntabilidad-por-pedido-y-por-cliente-el-coste-de-servi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ves lo que cuesta servir?»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60" r:id="rId1"/>
    <p:sldLayoutId id="2482433261" r:id="rId2"/>
    <p:sldLayoutId id="2482433262" r:id="rId3"/>
    <p:sldLayoutId id="24824332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89d424ac582b36abf9b9cf261a99958cc4469829f9c3b771.jpg"/>
  <Relationship Id="rId3" Type="http://schemas.openxmlformats.org/officeDocument/2006/relationships/hyperlink" Target="https://pinturasespecializadas.lumbre.lat/object/rentabilidad-por-pedido-y-por-cliente-el-coste-de-servi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oste-servir2.jpg"/>
  <Relationship Id="rId3" Type="http://schemas.openxmlformats.org/officeDocument/2006/relationships/hyperlink" Target="https://pinturasespecializadas.lumbre.lat/object/rentabilidad-por-pedido-y-por-cliente-el-coste-de-servir" TargetMode="External"/>
  <Relationship Id="rId4" Type="http://schemas.openxmlformats.org/officeDocument/2006/relationships/hyperlink" Target="https://pinturasespecializadas.lumbre.lat/object/rentabilidad-por-pedido-y-por-cliente-el-coste-de-servir"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ficha-pedido3.jpg"/>
  <Relationship Id="rId3" Type="http://schemas.openxmlformats.org/officeDocument/2006/relationships/hyperlink" Target="https://pinturasespecializadas.lumbre.lat/object/rentabilidad-por-pedido-y-por-cliente-el-coste-de-servir" TargetMode="External"/>
  <Relationship Id="rId4" Type="http://schemas.openxmlformats.org/officeDocument/2006/relationships/hyperlink" Target="https://pinturasespecializadas.lumbre.lat/object/rentabilidad-por-pedido-y-por-cliente-el-coste-de-servir"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tipos-cliente4.jpg"/>
  <Relationship Id="rId3" Type="http://schemas.openxmlformats.org/officeDocument/2006/relationships/hyperlink" Target="https://pinturasespecializadas.lumbre.lat/object/rentabilidad-por-pedido-y-por-cliente-el-coste-de-servir" TargetMode="External"/>
  <Relationship Id="rId4" Type="http://schemas.openxmlformats.org/officeDocument/2006/relationships/hyperlink" Target="https://pinturasespecializadas.lumbre.lat/object/rentabilidad-por-pedido-y-por-cliente-el-coste-de-servir"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mezcla-pedidos5.jpg"/>
  <Relationship Id="rId3" Type="http://schemas.openxmlformats.org/officeDocument/2006/relationships/hyperlink" Target="https://pinturasespecializadas.lumbre.lat/object/rentabilidad-por-pedido-y-por-cliente-el-coste-de-servir" TargetMode="External"/>
  <Relationship Id="rId4" Type="http://schemas.openxmlformats.org/officeDocument/2006/relationships/hyperlink" Target="https://pinturasespecializadas.lumbre.lat/object/rentabilidad-por-pedido-y-por-cliente-el-coste-de-servir"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decisions6.jpg"/>
  <Relationship Id="rId3" Type="http://schemas.openxmlformats.org/officeDocument/2006/relationships/hyperlink" Target="https://pinturasespecializadas.lumbre.lat/object/rentabilidad-por-pedido-y-por-cliente-el-coste-de-servir" TargetMode="External"/>
  <Relationship Id="rId4" Type="http://schemas.openxmlformats.org/officeDocument/2006/relationships/hyperlink" Target="https://pinturasespecializadas.lumbre.lat/object/rentabilidad-por-pedido-y-por-cliente-el-coste-de-servir"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hyperlink" Target="https://pinturasespecializadas.lumbre.lat/object/rentabilidad-por-pedido-y-por-cliente-el-coste-de-servir" TargetMode="External"/>
  <Relationship Id="rId4"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ntabilidad-por-pedido-y-por-cliente-el-coste-de-servir" TargetMode="External"/>
  <Relationship Id="rId3"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nta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ntabilidad-por-pedido-y-por-cliente-el-coste-de-servi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a rentabilidad de un pedido y de un cliente restando al margen de la línea el coste de servir —portes, entregas, devoluciones, retrabajo, preparación y visitas—, separar lo medido de lo estimado y decidir dentro de los límites aprobados cuándo ajustar, agrupar o escal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rentabilidad comercial para el encargado. Separa el margen de la línea del resultado del pedido, ordena el coste de servir, propone una ficha por pedido y por cliente, lee la mezcla y fija qué decidir y qué escalar. Cifras didácticas; las definiciones internas de coste están pendiente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ntabilidad · coste de servir · margen por pedido · rentabilidad por cliente · logística de tienda · seguimiento comercial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ilidad por pedido y por cliente: el coste de serv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l litoral mediterráneo, el cierre del trimestre deja una sensación incómoda: la facturación crece, pero el resultado no acompaña. El encargado repasa tres clientes ficticios. Una comunidad compra poco y acumula visitas y devoluciones. Un profesional compra mucho y pide entregas parciales urgentes en obras de varios municipios. Un hotel concentra pedidos en temporada y exige una franja estrecha. Ninguna línea parece mala; el conjunto no cuad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ilidad por pedido y por cliente: el coste de serv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9]]></a:t>
            </a:r>
          </a:p>
        </p:txBody>
      </p:sp>
      <p:sp>
        <p:nvSpPr>
          <p:cNvPr id="7" name="" descr=""/>
          <p:cNvSpPr/>
          <p:nvPr/>
        </p:nvSpPr>
        <p:spPr>
          <a:xfrm>
            <a:off x="514350" y="2533650"/>
            <a:ext cx="8115300" cy="20955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20955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luir que «los pequeños no compensan» o que «los profesionales son el negocio» no se sostiene sin una ficha: venta real, coste de producto y coste de servir. Esta lección enseña a hacerla, leer la mezcla y decidir dentro de los límites aprobado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r la rentabilidad de un pedido y de un cliente restando al margen de la línea el coste de servir —portes, entregas, devoluciones, retrabajo, preparación y visitas—, separar lo medido de lo estimado y decidir dentro de los límites aprobados cuándo ajustar, agrupar o escal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ilidad por pedido y por cliente: el coste de serv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9]]></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aritmética citad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método razonable; no es política de la empresa por sí sol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costes, tasas, portes, devoluciones y facultades que confirma dirección.]]></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situaciones y cifras ficticias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tabilidad por pedido y por cliente: el coste de serv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Definición interna del coste de producto, del coste de servir y de la tasa horaria. Quién autoriza condiciones de entrega, agrupación de pedidos y avisos de coste adicional. Cómo se imputa el tiempo de preparación, visita y gestión sin registro horario. Política de portes, entregas parciales y devoluciones, y quién asume su coste. Criterio para agrupar pedidos por cliente, día de reparto o ru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margen de la línea no es el resultado del pedi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mide el margen de la línea: precio menos coste del producto. Es necesario, pero no responde a la pregunta del encargado: ]]></a:t>
            </a:r>
            <a:r>
              <a:rPr lang="en-US" b="1" strike="noStrike" sz="2100" spc="0" u="none" cap="none">
                <a:solidFill>
                  <a:srgbClr val="1B2438">
                    <a:alpha val="100000"/>
                  </a:srgbClr>
                </a:solidFill>
                <a:latin typeface="Calibri"/>
              </a:rPr>
              <a:t><![CDATA[¿este pedido ha dejado dinero después de atenderlo?]]></a:t>
            </a:r>
            <a:r>
              <a:rPr lang="en-US" strike="noStrike" sz="2100" spc="0" u="none" cap="none">
                <a:solidFill>
                  <a:srgbClr val="1B2438">
                    <a:alpha val="100000"/>
                  </a:srgbClr>
                </a:solidFill>
                <a:latin typeface="Calibri"/>
              </a:rPr>
              <a:t><![CDATA[ Un pedido puede tener margen en todas sus líneas y perder dinero si la entrega, la devolución, el retrabajo o la preparación cuestan má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margen de la línea no es el resultado del pedi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l pedido es la ]]></a:t>
            </a:r>
            <a:r>
              <a:rPr lang="en-US" b="1" strike="noStrike" sz="2100" spc="0" u="none" cap="none">
                <a:solidFill>
                  <a:srgbClr val="1B2438">
                    <a:alpha val="100000"/>
                  </a:srgbClr>
                </a:solidFill>
                <a:latin typeface="Calibri"/>
              </a:rPr>
              <a:t><![CDATA[venta neta]]></a:t>
            </a:r>
            <a:r>
              <a:rPr lang="en-US" strike="noStrike" sz="2100" spc="0" u="none" cap="none">
                <a:solidFill>
                  <a:srgbClr val="1B2438">
                    <a:alpha val="100000"/>
                  </a:srgbClr>
                </a:solidFill>
                <a:latin typeface="Calibri"/>
              </a:rPr>
              <a:t><![CDATA[ —facturado menos descuentos y abonos— menos el ]]></a:t>
            </a:r>
            <a:r>
              <a:rPr lang="en-US" b="1" strike="noStrike" sz="2100" spc="0" u="none" cap="none">
                <a:solidFill>
                  <a:srgbClr val="1B2438">
                    <a:alpha val="100000"/>
                  </a:srgbClr>
                </a:solidFill>
                <a:latin typeface="Calibri"/>
              </a:rPr>
              <a:t><![CDATA[coste de producto]]></a:t>
            </a:r>
            <a:r>
              <a:rPr lang="en-US" strike="noStrike" sz="2100" spc="0" u="none" cap="none">
                <a:solidFill>
                  <a:srgbClr val="1B2438">
                    <a:alpha val="100000"/>
                  </a:srgbClr>
                </a:solidFill>
                <a:latin typeface="Calibri"/>
              </a:rPr>
              <a:t><![CDATA[ y el ]]></a:t>
            </a:r>
            <a:r>
              <a:rPr lang="en-US" b="1" strike="noStrike" sz="2100" spc="0" u="none" cap="none">
                <a:solidFill>
                  <a:srgbClr val="1B2438">
                    <a:alpha val="100000"/>
                  </a:srgbClr>
                </a:solidFill>
                <a:latin typeface="Calibri"/>
              </a:rPr>
              <a:t><![CDATA[coste de servir]]></a:t>
            </a:r>
            <a:r>
              <a:rPr lang="en-US" strike="noStrike" sz="2100" spc="0" u="none" cap="none">
                <a:solidFill>
                  <a:srgbClr val="1B2438">
                    <a:alpha val="100000"/>
                  </a:srgbClr>
                </a:solidFill>
                <a:latin typeface="Calibri"/>
              </a:rPr>
              <a:t><![CDATA[. Este reúne lo que consume atenderlo: portes y entregas, devoluciones, retrabajo, preparación, visitas, gestiones y las condiciones acordadas que trasladan coste o riesgo, si la empresa las ha acep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margen de la línea no es el resultado del pedi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didáctico, no dato de la empresa: venta neta 600 €, coste de producto 420 €, margen 180 €. Servir cuesta 75 € —18 € de porte, 24 € de preparación, 18 € de visita y 15 € de retrabajo—, y el resultado es 105 €. El 42 % del margen se ha ido en servir. Con otra entrega urgente de 20 € quedan 85 €; si el retrabajo se repite, el pedido cruza el cero sin que cambie ningún precio.]]></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ínea se vende; el pedido se sir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margen de la línea no es el resultado del pedi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venta neta 600 €, coste de producto 420 € y coste de servir 75 €. ¿Cuál es el resultado del ped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80 €: es el margen de la líne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05 €: se restan los 75 € de servi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75 €: el coste de servir incluye el produc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30 €: se descuentan margen y servic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se puede medir y qué solo se puede estim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e de servir es una lista, no una cifra única. Unos componentes se leen en un documento; otros se estiman con un método declarado. Mezclarlos sin decirlo lleva a creer rentable un pedido porque solo se miró el producto, o a cargarle costes inventad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se puede medir y qué solo se puede estim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miden:]]></a:t>
            </a:r>
            <a:r>
              <a:rPr lang="en-US" strike="noStrike" sz="2100" spc="0" u="none" cap="none">
                <a:solidFill>
                  <a:srgbClr val="1B2438">
                    <a:alpha val="100000"/>
                  </a:srgbClr>
                </a:solidFill>
                <a:latin typeface="Calibri"/>
              </a:rPr>
              <a:t><![CDATA[ venta neta de facturas y abonos; coste de producto según el criterio interno; porte facturado; devolución y su abono; material extra de retrabajo con vale; entregas y visitas con albarán. ]]></a:t>
            </a:r>
            <a:r>
              <a:rPr lang="en-US" b="1" strike="noStrike" sz="2100" spc="0" u="none" cap="none">
                <a:solidFill>
                  <a:srgbClr val="1B2438">
                    <a:alpha val="100000"/>
                  </a:srgbClr>
                </a:solidFill>
                <a:latin typeface="Calibri"/>
              </a:rPr>
              <a:t><![CDATA[Se estiman:]]></a:t>
            </a:r>
            <a:r>
              <a:rPr lang="en-US" strike="noStrike" sz="2100" spc="0" u="none" cap="none">
                <a:solidFill>
                  <a:srgbClr val="1B2438">
                    <a:alpha val="100000"/>
                  </a:srgbClr>
                </a:solidFill>
                <a:latin typeface="Calibri"/>
              </a:rPr>
              <a:t><![CDATA[ tiempo de preparación, de visita, llamadas y correos, uso de vehículo u ocupación de espacio. Estimar exige una tasa en euros por hora y un registro de horas; sin tasa validada es una hipótesis, no un cos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se puede medir y qué solo se puede estim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a:t>
            </a:r>
            <a:r>
              <a:rPr lang="en-US" b="1" strike="noStrike" sz="2100" spc="0" u="none" cap="none">
                <a:solidFill>
                  <a:srgbClr val="1B2438">
                    <a:alpha val="100000"/>
                  </a:srgbClr>
                </a:solidFill>
                <a:latin typeface="Calibri"/>
              </a:rPr>
              <a:t><![CDATA[no contar dos veces]]></a:t>
            </a:r>
            <a:r>
              <a:rPr lang="en-US" strike="noStrike" sz="2100" spc="0" u="none" cap="none">
                <a:solidFill>
                  <a:srgbClr val="1B2438">
                    <a:alpha val="100000"/>
                  </a:srgbClr>
                </a:solidFill>
                <a:latin typeface="Calibri"/>
              </a:rPr>
              <a:t><![CDATA[ (si el coste de producto es «puesto en tienda», el porte de compra está dentro); ]]></a:t>
            </a:r>
            <a:r>
              <a:rPr lang="en-US" b="1" strike="noStrike" sz="2100" spc="0" u="none" cap="none">
                <a:solidFill>
                  <a:srgbClr val="1B2438">
                    <a:alpha val="100000"/>
                  </a:srgbClr>
                </a:solidFill>
                <a:latin typeface="Calibri"/>
              </a:rPr>
              <a:t><![CDATA[no mezclar bases]]></a:t>
            </a:r>
            <a:r>
              <a:rPr lang="en-US" strike="noStrike" sz="2100" spc="0" u="none" cap="none">
                <a:solidFill>
                  <a:srgbClr val="1B2438">
                    <a:alpha val="100000"/>
                  </a:srgbClr>
                </a:solidFill>
                <a:latin typeface="Calibri"/>
              </a:rPr>
              <a:t><![CDATA[ (con IVA y sin IVA); y ]]></a:t>
            </a:r>
            <a:r>
              <a:rPr lang="en-US" b="1" strike="noStrike" sz="2100" spc="0" u="none" cap="none">
                <a:solidFill>
                  <a:srgbClr val="1B2438">
                    <a:alpha val="100000"/>
                  </a:srgbClr>
                </a:solidFill>
                <a:latin typeface="Calibri"/>
              </a:rPr>
              <a:t><![CDATA[declarar el método]]></a:t>
            </a:r>
            <a:r>
              <a:rPr lang="en-US" strike="noStrike" sz="2100" spc="0" u="none" cap="none">
                <a:solidFill>
                  <a:srgbClr val="1B2438">
                    <a:alpha val="100000"/>
                  </a:srgbClr>
                </a:solidFill>
                <a:latin typeface="Calibri"/>
              </a:rPr>
              <a:t><![CDATA[ (tasa, horas y quién la validó).]]></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finición interna de cada coste está pendiente de confirmar: úsala cuando exista y marca «pendiente» cuando 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se puede medir y qué solo se puede estimar]]></a:t>
            </a:r>
          </a:p>
        </p:txBody>
      </p:sp>
      <p:pic>
        <p:nvPicPr>
          <p:cNvPr id="3" name="" descr="Matriz de componentes del coste de servir con fuente, tipo y límite de cada dato.">
            <a:hlinkClick r:id="rId3" tooltip="Matriz de componentes del coste de servir con fuente, tipo y límite de cada dato."/>
          </p:cNvPr>
          <p:cNvPicPr>
            <a:picLocks noChangeAspect="1"/>
          </p:cNvPicPr>
          <p:nvPr>
            <p:ph type="pic" idx="1"/>
          </p:nvPr>
        </p:nvPicPr>
        <p:blipFill>
          <a:blip r:embed="rId2"/>
          <a:stretch>
            <a:fillRect/>
          </a:stretch>
        </p:blipFill>
        <p:spPr>
          <a:xfrm>
            <a:off x="2819400" y="1257300"/>
            <a:ext cx="34956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componente tiene fuente y límite; lo no documentado se estima con método, no a oj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ntabilidad-por-pedido-y-por-cliente-el-coste-de-servir"/>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Qué se puede medir y qué solo se puede estim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por la forma en que se obtie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ble con documen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estimable con méto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actura del transportist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bono de una devolució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tregas parciales en albarane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terial extra con vale de sali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iempo de prepar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iempo de visita a ob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lamadas de una incidenci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rentabilidad de un pedi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cabe en una hoja y se calcula siempre en el mismo orden. No sustituye la contabilidad: hace visible el efecto de servir antes de decidir una condición o repetir un pedido que se come el margen.]]></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resultado = venta neta − coste de producto − coste de servir. La venta neta es lo facturado menos descuentos y abonos; el coste de producto, las unidades servidas por el criterio interno; el coste de servir, los costes trazables más las horas por la tasa validada. El resultado se expresa también como porcentaje sobre la venta ne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rentabilidad de un pedi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jemplo didáctico con cifras ficticias:]]></a:t>
            </a:r>
            <a:r>
              <a:rPr lang="en-US" strike="noStrike" sz="2100" spc="0" u="none" cap="none">
                <a:solidFill>
                  <a:srgbClr val="1B2438">
                    <a:alpha val="100000"/>
                  </a:srgbClr>
                </a:solidFill>
                <a:latin typeface="Calibri"/>
              </a:rPr>
              <a:t><![CDATA[ venta bruta 660 €, descuento 30 € y devolución 30 €; venta neta 600 €. Coste de producto 420 €; margen 180 €. Coste de servir: porte 18 €, preparación 2 h × 12 €/h = 24 €, visita 1,5 h × 12 €/h = 18 € y retrabajo 15 €; total 75 €. Resultado: 600 − 420 − 75 = 105 €, un 17,5 %. El servicio se lleva 75 de los 180 € de marg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rentabilidad de un pedi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eguntas: ]]></a:t>
            </a:r>
            <a:r>
              <a:rPr lang="en-US" b="1" strike="noStrike" sz="2100" spc="0" u="none" cap="none">
                <a:solidFill>
                  <a:srgbClr val="1B2438">
                    <a:alpha val="100000"/>
                  </a:srgbClr>
                </a:solidFill>
                <a:latin typeface="Calibri"/>
              </a:rPr>
              <a:t><![CDATA[¿el resultado es positivo?]]></a:t>
            </a:r>
            <a:r>
              <a:rPr lang="en-US" strike="noStrike" sz="2100" spc="0" u="none" cap="none">
                <a:solidFill>
                  <a:srgbClr val="1B2438">
                    <a:alpha val="100000"/>
                  </a:srgbClr>
                </a:solidFill>
                <a:latin typeface="Calibri"/>
              </a:rPr>
              <a:t><![CDATA[ Si es negativo, el pedido consumió más de lo que aportó. ]]></a:t>
            </a:r>
            <a:r>
              <a:rPr lang="en-US" b="1" strike="noStrike" sz="2100" spc="0" u="none" cap="none">
                <a:solidFill>
                  <a:srgbClr val="1B2438">
                    <a:alpha val="100000"/>
                  </a:srgbClr>
                </a:solidFill>
                <a:latin typeface="Calibri"/>
              </a:rPr>
              <a:t><![CDATA[¿cuánto pesa el coste de servir?]]></a:t>
            </a:r>
            <a:r>
              <a:rPr lang="en-US" strike="noStrike" sz="2100" spc="0" u="none" cap="none">
                <a:solidFill>
                  <a:srgbClr val="1B2438">
                    <a:alpha val="100000"/>
                  </a:srgbClr>
                </a:solidFill>
                <a:latin typeface="Calibri"/>
              </a:rPr>
              <a:t><![CDATA[ Un peso alto puede ser estratégico. ]]></a:t>
            </a:r>
            <a:r>
              <a:rPr lang="en-US" b="1" strike="noStrike" sz="2100" spc="0" u="none" cap="none">
                <a:solidFill>
                  <a:srgbClr val="1B2438">
                    <a:alpha val="100000"/>
                  </a:srgbClr>
                </a:solidFill>
                <a:latin typeface="Calibri"/>
              </a:rPr>
              <a:t><![CDATA[¿se repite?]]></a:t>
            </a:r>
            <a:r>
              <a:rPr lang="en-US" strike="noStrike" sz="2100" spc="0" u="none" cap="none">
                <a:solidFill>
                  <a:srgbClr val="1B2438">
                    <a:alpha val="100000"/>
                  </a:srgbClr>
                </a:solidFill>
                <a:latin typeface="Calibri"/>
              </a:rPr>
              <a:t><![CDATA[ Un caso se corrige; un patrón se decide. El resultado no incluye estructura ni impuestos: sirve para comparar, no para cerrar el m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rentabilidad de un pedido]]></a:t>
            </a:r>
          </a:p>
        </p:txBody>
      </p:sp>
      <p:pic>
        <p:nvPicPr>
          <p:cNvPr id="3" name="" descr="Secuencia de cinco pasos para calcular la ficha de rentabilidad de un pedido, desde la venta neta hasta el resultado.">
            <a:hlinkClick r:id="rId3" tooltip="Secuencia de cinco pasos para calcular la ficha de rentabilidad de un pedido, desde la venta neta hasta el resultado."/>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mpre el mismo orden: venta neta, producto, costes trazables, tiempo estimado y result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ntabilidad-por-pedido-y-por-cliente-el-coste-de-servir"/>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rentabilidad de un pedido · Ejemplo resuelto (supuesto didáctico): pedido de 12 bote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alcula la venta ne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60 € menos 30 € de descuento y 30 € de devolución: 600 €. El abono se resta una v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rentabilidad de un pedido · Ejemplo resuelto (supuesto didáctico): pedido de 12 bote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sta el coste de producto]]></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e 420 €. Margen: 600 − 420 = 180 €. Es el punto de parti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rentabilidad de un pedido · Ejemplo resuelto (supuesto didáctico): pedido de 12 bote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uma los costes trazabl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te 18 € y retrabajo 15 €: 33 €. Si el porte ya está en el coste de producto, no se repi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rentabilidad de un pedido · Ejemplo resuelto (supuesto didáctico): pedido de 12 bote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stima el tiempo con méto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 h de preparación y 1,5 h de visita a 12 €/h: 3,5 × 12 = 42 €. Coste de servir: 75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rentabilidad de un pedido · Ejemplo resuelto (supuesto didáctico): pedido de 12 bote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ee el resul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00 − 420 − 75 = 105 €, un 17,5 %. El servicio se lleva 75 de los 180 € de marg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 ficha de rentabilidad de un pedi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venta neta 600 €, coste de producto 420 € y coste de servir 75 €. ¿Cuál es el resultado del pedido en eur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ntabilidad por cliente y por tipo de cl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medir a un cliente se agregan sus pedidos del mismo periodo: ]]></a:t>
            </a:r>
            <a:r>
              <a:rPr lang="en-US" b="1" strike="noStrike" sz="2100" spc="0" u="none" cap="none">
                <a:solidFill>
                  <a:srgbClr val="1B2438">
                    <a:alpha val="100000"/>
                  </a:srgbClr>
                </a:solidFill>
                <a:latin typeface="Calibri"/>
              </a:rPr>
              <a:t><![CDATA[resultado = venta neta total − coste de producto total − coste de servir total]]></a:t>
            </a:r>
            <a:r>
              <a:rPr lang="en-US" strike="noStrike" sz="2100" spc="0" u="none" cap="none">
                <a:solidFill>
                  <a:srgbClr val="1B2438">
                    <a:alpha val="100000"/>
                  </a:srgbClr>
                </a:solidFill>
                <a:latin typeface="Calibri"/>
              </a:rPr>
              <a:t><![CDATA[. Se compara en euros y en porcentaje sobre la venta neta, junto al número de pedidos. Mucha venta con poco resultado no es mejor que menos venta con más result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ntabilidad por cliente y por tipo de cl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po de cliente ayuda a prever qué coste buscar, no a juzgar. ]]></a:t>
            </a:r>
            <a:r>
              <a:rPr lang="en-US" b="1"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compra pequeña y frecuente, suele recoger y consulta; su coste por euro vendido tiende a ser alto en atención. ]]></a:t>
            </a:r>
            <a:r>
              <a:rPr lang="en-US" b="1"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compra por obra, pide entrega en el tajo, presupuestos, entregas parciales y devolución de sobrantes; volumen y coste pueden ser altos. ]]></a:t>
            </a:r>
            <a:r>
              <a:rPr lang="en-US" b="1" strike="noStrike" sz="2100" spc="0" u="none" cap="none">
                <a:solidFill>
                  <a:srgbClr val="1B2438">
                    <a:alpha val="100000"/>
                  </a:srgbClr>
                </a:solidFill>
                <a:latin typeface="Calibri"/>
              </a:rPr>
              <a:t><![CDATA[Comunidad:]]></a:t>
            </a:r>
            <a:r>
              <a:rPr lang="en-US" strike="noStrike" sz="2100" spc="0" u="none" cap="none">
                <a:solidFill>
                  <a:srgbClr val="1B2438">
                    <a:alpha val="100000"/>
                  </a:srgbClr>
                </a:solidFill>
                <a:latin typeface="Calibri"/>
              </a:rPr>
              <a:t><![CDATA[ decide en junta, exige visitas, documentación y plazos largos. ]]></a:t>
            </a:r>
            <a:r>
              <a:rPr lang="en-US" b="1" strike="noStrike" sz="2100" spc="0" u="none" cap="none">
                <a:solidFill>
                  <a:srgbClr val="1B2438">
                    <a:alpha val="100000"/>
                  </a:srgbClr>
                </a:solidFill>
                <a:latin typeface="Calibri"/>
              </a:rPr>
              <a:t><![CDATA[Hotel:]]></a:t>
            </a:r>
            <a:r>
              <a:rPr lang="en-US" strike="noStrike" sz="2100" spc="0" u="none" cap="none">
                <a:solidFill>
                  <a:srgbClr val="1B2438">
                    <a:alpha val="100000"/>
                  </a:srgbClr>
                </a:solidFill>
                <a:latin typeface="Calibri"/>
              </a:rPr>
              <a:t><![CDATA[ concentra el trabajo en temporada, con ventanas estrechas y urgenci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ntabilidad por cliente y por tipo de cl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a:t>
            </a:r>
            <a:r>
              <a:rPr lang="en-US" b="1" strike="noStrike" sz="2100" spc="0" u="none" cap="none">
                <a:solidFill>
                  <a:srgbClr val="1B2438">
                    <a:alpha val="100000"/>
                  </a:srgbClr>
                </a:solidFill>
                <a:latin typeface="Calibri"/>
              </a:rPr>
              <a:t><![CDATA[patrones didácticos]]></a:t>
            </a:r>
            <a:r>
              <a:rPr lang="en-US" strike="noStrike" sz="2100" spc="0" u="none" cap="none">
                <a:solidFill>
                  <a:srgbClr val="1B2438">
                    <a:alpha val="100000"/>
                  </a:srgbClr>
                </a:solidFill>
                <a:latin typeface="Calibri"/>
              </a:rPr>
              <a:t><![CDATA[, no perfiles de la empresa ni juicios sobre personas. Un particular puede ser el cliente más rentable y un profesional puede consumir el margen de tres pedidos. Deciden los datos del cliente concreto, en el mismo period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volución puede ser un error de la tienda, material que sobraba o una reclamación legítima. ISO 10002:2018 da directrices para tratar quejas; no decide quién paga el porte ni si se acepta. Eso depende de la causa y de lo acorda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ntabilidad por cliente y por tipo de cliente]]></a:t>
            </a:r>
          </a:p>
        </p:txBody>
      </p:sp>
      <p:pic>
        <p:nvPicPr>
          <p:cNvPr id="3" name="" descr="Cuatro tarjetas con los tipos particular, profesional, comunidad y hotel y el coste que conviene mirar.">
            <a:hlinkClick r:id="rId3" tooltip="Cuatro tarjetas con los tipos particular, profesional, comunidad y hotel y el coste que conviene mirar."/>
          </p:cNvPr>
          <p:cNvPicPr>
            <a:picLocks noChangeAspect="1"/>
          </p:cNvPicPr>
          <p:nvPr>
            <p:ph type="pic" idx="1"/>
          </p:nvPr>
        </p:nvPicPr>
        <p:blipFill>
          <a:blip r:embed="rId2"/>
          <a:stretch>
            <a:fillRect/>
          </a:stretch>
        </p:blipFill>
        <p:spPr>
          <a:xfrm>
            <a:off x="1543050" y="1257300"/>
            <a:ext cx="6048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ipo orienta la sospecha; el dato del cliente deci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ntabilidad-por-pedido-y-por-cliente-el-coste-de-servir"/>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Rentabilidad por cliente y por tipo de clie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ofesional compra más, así que su rentabilidad por cliente siempre es mayor que la de un particul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mezcla: muchos pedidos pequeños o pocos grand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zcla explica por qué dos clientes con la misma facturación dejan resultados distintos. Parte del coste de servir se repite en cada pedido —preparación, manipulación, porte, gestión— y se multiplica cuando los pedidos son pequeños y frecuentes.]]></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2.000 € de venta con un 30 % de margen, 600 €. En 20 pedidos de 100 € con 20 € de coste cada uno, el coste es 400 € y el resultado 200 €. En 4 pedidos de 500 € con los mismos 20 €, el coste es 80 € y el resultado 520 €. La diferencia de 320 € es el precio de la frecuenc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mezcla: muchos pedidos pequeños o pocos grand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pequeño no es el enemigo. Para un particular sin espacio, comprar poco y a menudo es razonable; forzarle un palé sería perder la venta. La pregunta es si puede ]]></a:t>
            </a:r>
            <a:r>
              <a:rPr lang="en-US" b="1" strike="noStrike" sz="2100" spc="0" u="none" cap="none">
                <a:solidFill>
                  <a:srgbClr val="1B2438">
                    <a:alpha val="100000"/>
                  </a:srgbClr>
                </a:solidFill>
                <a:latin typeface="Calibri"/>
              </a:rPr>
              <a:t><![CDATA[agruparse]]></a:t>
            </a:r>
            <a:r>
              <a:rPr lang="en-US" strike="noStrike" sz="2100" spc="0" u="none" cap="none">
                <a:solidFill>
                  <a:srgbClr val="1B2438">
                    <a:alpha val="100000"/>
                  </a:srgbClr>
                </a:solidFill>
                <a:latin typeface="Calibri"/>
              </a:rPr>
              <a:t><![CDATA[ sin empeorar el servicio: acumular pedidos de la semana, fijar un día de reparto, preparar por lotes o proponer una cantidad mayor si el producto no caduca. Agrupar es operativa y acuerdo con el client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tremo contrario también cuesta: pocos pedidos grandes crean picos, ocupan espacio y concentran urgencias. Mide coste y margen por pedido y comprueba si agrupar es posible sin romper la promes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mezcla: muchos pedidos pequeños o pocos grandes]]></a:t>
            </a:r>
          </a:p>
        </p:txBody>
      </p:sp>
      <p:pic>
        <p:nvPicPr>
          <p:cNvPr id="3" name="" descr="Comparación entre 20 pedidos de 100 euros y 4 pedidos de 500 euros con el mismo margen y distinto coste.">
            <a:hlinkClick r:id="rId3" tooltip="Comparación entre 20 pedidos de 100 euros y 4 pedidos de 500 euros con el mismo margen y distinto coste."/>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venta y margen dejan 200 € o 520 € según cómo se agrupen los pedid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ntabilidad-por-pedido-y-por-cliente-el-coste-de-servir"/>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a mezcla: muchos pedidos pequeños o pocos grand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pasar de 20 pedidos a 4 pedidos, con un coste de servir de 20 € por pedido. ¿Cuántos euros de coste de servir se evitan?]]></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tectar lo que consume sin retorno y decidir dentro de lími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un pedido o cliente que consume sin retorno exige mirar la ficha y el patrón. Señales: coste de servir mayor que el margen de la línea o desproporcionado de forma repetida; devoluciones que se repiten sin defecto; entregas parciales y urgencias que son la norma; presupuestos y visitas que no se convierten; preparaciones que paran el mostrador; pedidos por debajo de un mínimo, si la empresa lo ha definido.]]></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señal demuestra nada por sí sola. Un pedido caro puede abrir una obra grande; una devolución puede ser un error de la tienda. Se mira el patrón y se contrasta con el cl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tectar lo que consume sin retorno y decidir dentro de lími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ntro de límites aprobados:]]></a:t>
            </a:r>
            <a:r>
              <a:rPr lang="en-US" strike="noStrike" sz="2100" spc="0" u="none" cap="none">
                <a:solidFill>
                  <a:srgbClr val="1B2438">
                    <a:alpha val="100000"/>
                  </a:srgbClr>
                </a:solidFill>
                <a:latin typeface="Calibri"/>
              </a:rPr>
              <a:t><![CDATA[ proponer recogida en tienda, agrupar pedidos en un día de reparto, confirmar cantidades antes de preparar, avisar de un coste adicional si la empresa lo ha aprobado, sugerir un tamaño eficiente y registrar la incidencia. ]]></a:t>
            </a:r>
            <a:r>
              <a:rPr lang="en-US" b="1" strike="noStrike" sz="2100" spc="0" u="none" cap="none">
                <a:solidFill>
                  <a:srgbClr val="1B2438">
                    <a:alpha val="100000"/>
                  </a:srgbClr>
                </a:solidFill>
                <a:latin typeface="Calibri"/>
              </a:rPr>
              <a:t><![CDATA[Sin autorización:]]></a:t>
            </a:r>
            <a:r>
              <a:rPr lang="en-US" strike="noStrike" sz="2100" spc="0" u="none" cap="none">
                <a:solidFill>
                  <a:srgbClr val="1B2438">
                    <a:alpha val="100000"/>
                  </a:srgbClr>
                </a:solidFill>
                <a:latin typeface="Calibri"/>
              </a:rPr>
              <a:t><![CDATA[ cobrar portes, cambiar precios o descuentos, imponer mínimos, negar el servicio, alterar crédito o prometer entregas no aceptadas. La frontera es la facult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tectar lo que consume sin retorno y decidir dentro de lími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cuando el cliente es estratégico o tiene acuerdo firmado; cuando la causa es estructural; cuando afecta a precio, crédito o contrato; cuando es comunidad u hotel con interlocutores propios; y cuando falta el coste validado. Se escala con un caso: cliente, periodo, cifras, patrón, propuesta y qué se necesita aprob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tectar lo que consume sin retorno y decidir dentro de límites]]></a:t>
            </a:r>
          </a:p>
        </p:txBody>
      </p:sp>
      <p:pic>
        <p:nvPicPr>
          <p:cNvPr id="3" name="" descr="Flujo de tres pasos: detectar el coste alto, comprobar el patrón y decidir o escalar.">
            <a:hlinkClick r:id="rId3" tooltip="Flujo de tres pasos: detectar el coste alto, comprobar el patrón y decidir o escalar."/>
          </p:cNvPr>
          <p:cNvPicPr>
            <a:picLocks noChangeAspect="1"/>
          </p:cNvPicPr>
          <p:nvPr>
            <p:ph type="pic" idx="1"/>
          </p:nvPr>
        </p:nvPicPr>
        <p:blipFill>
          <a:blip r:embed="rId2"/>
          <a:stretch>
            <a:fillRect/>
          </a:stretch>
        </p:blipFill>
        <p:spPr>
          <a:xfrm>
            <a:off x="809625" y="1257300"/>
            <a:ext cx="75152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imero el dato, después el patrón y al final la facult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ntabilidad-por-pedido-y-por-cliente-el-coste-de-servir"/>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tectar lo que consume sin retorno y decidir dentro de límites · Decidir sin inventar condicione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mprueba el da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 neta, coste de producto, coste de servir y horas. Sin tasa o definición de coste no hay decis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tectar lo que consume sin retorno y decidir dentro de límites · Decidir sin inventar condicione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ira el patr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aislado o se repite en el mismo cliente, tipo de pedido o época del añ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tectar lo que consume sin retorno y decidir dentro de límites · Decidir sin inventar condicione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Verifica la facultad]]></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si la medida está aprobada: agrupar, recoger, confirmar cantidades o avisar de un cos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tectar lo que consume sin retorno y decidir dentro de límites · Decidir sin inventar condicione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opón dentro de lo aprob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 una alternativa concreta y registra la respuesta. No cambies precios, portes ni crédi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tectar lo que consume sin retorno y decidir dentro de límites · Decidir sin inventar condicione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ala con el cas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fecta a precio, crédito, contrato o cliente estratégico, prepara cifras, patrón y propues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Detectar lo que consume sin retorno y decidir dentro de lími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encargado ante un cliente con coste al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el cliente compra mucho, no hace falta mirar el coste de servi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cambiar una condición de entrega, compruebo si está dentro de lo aprob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rgo un porcentaje fijo de gastos a todos los pedidos para no perder tiemp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o la rentabilidad de este trimestre con la del anterior usando el mismo periodo y la misma bas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pedido deja margen en las líneas, ya es rentable aunque la entrega cueste más.»]]></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Un cliente que devuelve mucho es un mal cliente y hay que dejar de servir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e indicadores que no engañ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caros no son de aritmética: son de mirada.]]></a:t>
            </a:r>
          </a:p>
        </p:txBody>
      </p:sp>
      <p:sp>
        <p:nvSpPr>
          <p:cNvPr id="8" name=""/>
          <p:cNvSpPr txBox="1"/>
          <p:nvPr/>
        </p:nvSpPr>
        <p:spPr>
          <a:xfrm>
            <a:off x="514350" y="16287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rgar todos los costes a ojo.]]></a:t>
            </a:r>
            <a:r>
              <a:rPr lang="en-US" strike="noStrike" sz="2100" spc="0" u="none" cap="none">
                <a:solidFill>
                  <a:srgbClr val="1B2438">
                    <a:alpha val="100000"/>
                  </a:srgbClr>
                </a:solidFill>
                <a:latin typeface="Calibri"/>
              </a:rPr>
              <a:t><![CDATA[ Un porcentaje fijo «para cubrir gastos» esconde que unos pedidos consumen mucho y otros poco. Un coste estimado necesita método y tasa.]]></a:t>
            </a:r>
          </a:p>
        </p:txBody>
      </p:sp>
      <p:sp>
        <p:nvSpPr>
          <p:cNvPr id="9" name=""/>
          <p:cNvSpPr txBox="1"/>
          <p:nvPr/>
        </p:nvSpPr>
        <p:spPr>
          <a:xfrm>
            <a:off x="514350" y="2686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ar periodos distintos.]]></a:t>
            </a:r>
            <a:r>
              <a:rPr lang="en-US" strike="noStrike" sz="2100" spc="0" u="none" cap="none">
                <a:solidFill>
                  <a:srgbClr val="1B2438">
                    <a:alpha val="100000"/>
                  </a:srgbClr>
                </a:solidFill>
                <a:latin typeface="Calibri"/>
              </a:rPr>
              <a:t><![CDATA[ Un trimestre con campaña no se compara con un mes tranquilo, ni una venta con IVA con otra sin IV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e indicadores que no engañ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facturación con rentabilidad.]]></a:t>
            </a:r>
            <a:r>
              <a:rPr lang="en-US" strike="noStrike" sz="2100" spc="0" u="none" cap="none">
                <a:solidFill>
                  <a:srgbClr val="1B2438">
                    <a:alpha val="100000"/>
                  </a:srgbClr>
                </a:solidFill>
                <a:latin typeface="Calibri"/>
              </a:rPr>
              <a:t><![CDATA[ Supuesto didáctico: facturar 5.000 € y dejar 200 € puede ser menos rentable que facturar 1.500 € y dejar 300 €.]]></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miar volumen que pierde dinero.]]></a:t>
            </a:r>
            <a:r>
              <a:rPr lang="en-US" strike="noStrike" sz="2100" spc="0" u="none" cap="none">
                <a:solidFill>
                  <a:srgbClr val="1B2438">
                    <a:alpha val="100000"/>
                  </a:srgbClr>
                </a:solidFill>
                <a:latin typeface="Calibri"/>
              </a:rPr>
              <a:t><![CDATA[ Un descuento por volumen o una entrega gratuita pueden aumentar unidades y reducir resultado. ]]></a:t>
            </a:r>
            <a:r>
              <a:rPr lang="en-US" b="1" strike="noStrike" sz="2100" spc="0" u="none" cap="none">
                <a:solidFill>
                  <a:srgbClr val="1B2438">
                    <a:alpha val="100000"/>
                  </a:srgbClr>
                </a:solidFill>
                <a:latin typeface="Calibri"/>
              </a:rPr>
              <a:t><![CDATA[Olvidar devoluciones y retrabajo]]></a:t>
            </a:r>
            <a:r>
              <a:rPr lang="en-US" strike="noStrike" sz="2100" spc="0" u="none" cap="none">
                <a:solidFill>
                  <a:srgbClr val="1B2438">
                    <a:alpha val="100000"/>
                  </a:srgbClr>
                </a:solidFill>
                <a:latin typeface="Calibri"/>
              </a:rPr>
              <a:t><![CDATA[ también falsea: son costes que no aparecen en la línea. Y ]]></a:t>
            </a:r>
            <a:r>
              <a:rPr lang="en-US" b="1" strike="noStrike" sz="2100" spc="0" u="none" cap="none">
                <a:solidFill>
                  <a:srgbClr val="1B2438">
                    <a:alpha val="100000"/>
                  </a:srgbClr>
                </a:solidFill>
                <a:latin typeface="Calibri"/>
              </a:rPr>
              <a:t><![CDATA[contar dos veces]]></a:t>
            </a:r>
            <a:r>
              <a:rPr lang="en-US" strike="noStrike" sz="2100" spc="0" u="none" cap="none">
                <a:solidFill>
                  <a:srgbClr val="1B2438">
                    <a:alpha val="100000"/>
                  </a:srgbClr>
                </a:solidFill>
                <a:latin typeface="Calibri"/>
              </a:rPr>
              <a:t><![CDATA[ infla el gasto si el porte de compra ya está en el coste de produc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e indicadores que no engañ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visa pocos indicadores, siempre con la misma fórmula. La tabla no fija objetivos: dice qué mide cada uno, de dónde sale, cada cuánto se mira y qué no di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e indicadores que no engañ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dores descriptivos, sin objetivos universales. Frecuencia y umbrales deben confirmarse con direc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762125"/>
                <a:gridCol w="1504950"/>
                <a:gridCol w="1371600"/>
                <a:gridCol w="1504950"/>
                <a:gridCol w="1971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mi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neta − producto − serv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la t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 del coste de serv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 servir / margen × 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ice si es estratég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762125"/>
                <a:gridCol w="1504950"/>
                <a:gridCol w="1371600"/>
                <a:gridCol w="1504950"/>
                <a:gridCol w="1971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mi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por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s / venta neta × 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s agreg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i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y estaci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onos / venta bruta × 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o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istingue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s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anes /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a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9]]></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762125"/>
                <a:gridCol w="1504950"/>
                <a:gridCol w="1371600"/>
                <a:gridCol w="1504950"/>
                <a:gridCol w="1971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mi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con coste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º con coste mayor que el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mbral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rrores frecuentes e indicadores que no engaña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de un pedido es la venta neta menos el coste de producto y el coste de ___. Para comparar clientes hay que usar el mismo ___ y la misma base. Si una decisión cambia el precio o las condiciones de crédito, el encargado debe ___.]]></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rentabilidad de pedido y cl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una ficha por pedido y se agrega por cliente al cierre del periodo. Primero lo documentado; después lo estimado con tasa validada. El ejemplo es el supuesto didáctico de 12 bo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rentabilidad de pedido y cl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pendiente de validar con dirección. El ejemplo es ficticio; las definiciones de coste y la tasa no son políticas de la empre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9]]></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781175"/>
                <a:gridCol w="2228850"/>
                <a:gridCol w="2028825"/>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 o 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Cliente y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 y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ficticio A / trimes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o periodo para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Venta b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s emi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6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IVA y mism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escuentos y abo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s y abo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luye devolución, no su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Venta n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l cobr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2228850"/>
                <a:gridCol w="2028825"/>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 o 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Coste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por coste 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2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ción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Costes traz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tes, retrabajo y material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 doc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Tiempo esti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por tasa vali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mación decl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Coste de serv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 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5,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cluye estru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9]]></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781175"/>
                <a:gridCol w="2228850"/>
                <a:gridCol w="2028825"/>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 o 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Resultado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5 −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5,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estructura e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Resultado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 4 × 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5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fija ningún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rentabilidad de pedido y cl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no tiene fuente, escribe «pendiente» y no la conviertas en coste. La ficha compara y propone; no autoriza un cambio de precio, porte o crédi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signifi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n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do menos descuentos y abo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l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menos coste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 serv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nsume atender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traz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que lo resp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esti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por una tasa vali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neta menos producto y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signifi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9]]></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upar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ir coste sin perder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significa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ntabilidad-por-pedido-y-por-cliente-el-coste-de-servir"/>
              </a:rPr>
              <a:t><![CDATA[Abrir el juego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margen de la línea es la rentabilidad del pedi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Falta restar portes, devoluciones, retrabajo, preparación y visit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sta para obtener la venta ne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uentos y abonos por devolu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ta para estimar el tiemp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gistro de horas y una tasa validada; sin tasa es una hipótesi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pedido pequeño es siempre mal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mira si puede agruparse sin empeorar el servici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hay que escala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afecta a precio, crédito, contrato, cliente estratégico o falta el cos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ves lo que cuesta serv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ves lo que cuesta serv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pasar del margen de la línea al resultado del pedido, separar costes medidos de estimados y decidir dentro de tu facultad.]]></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2 y 3. El error más frecuente es dar por rentable un pedido porque cada línea tiene margen, sin restar lo que costó servirl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no se juzga por el margen de sus líneas, sino por lo que queda después de servirlo: venta neta menos coste de producto menos coste de servir. Lo difícil es separar lo que se mide de lo que se estima, usar el mismo periodo al comparar y no cargar a ojo. Un cliente no es bueno o malo por su tipo: es un patrón de pedidos que se puede lee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de el pedido, agrupa cuando puedas, decide dentro de tu facultad y escala con números.]]></a:t>
            </a:r>
            <a:r>
              <a:rPr lang="en-US" strike="noStrike" sz="2100" spc="0" u="none" cap="none">
                <a:solidFill>
                  <a:srgbClr val="1B2438">
                    <a:alpha val="100000"/>
                  </a:srgbClr>
                </a:solidFill>
                <a:latin typeface="Calibri"/>
              </a:rPr>
              <a:t><![CDATA[ Ninguna cifra es un objetivo ni una política de la empresa: son supuestos didácticos y definiciones pendientes. La ficha explica una decisión; no sustituye la autorización.]]></a:t>
            </a:r>
          </a:p>
        </p:txBody>
      </p:sp>
      <p:sp>
        <p:nvSpPr>
          <p:cNvPr id="8" name=""/>
          <p:cNvSpPr txBox="1"/>
          <p:nvPr/>
        </p:nvSpPr>
        <p:spPr>
          <a:xfrm>
            <a:off x="514350" y="29432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9001:2015, Sistemas de gestión de la calidad — Requisitos: enfoque a procesos (cláusula 4.4) y mejora (cláusula 10). Ficha: https://www.iso.org/standard/62085.html (consulta 2026-10-2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ntabilidad-por-pedido-y-por-cliente-el-coste-de-servir"/>
              </a:rPr>
              <a:t><![CDATA[Rentabilidad por pedido y por cliente: el coste de serv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7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10002:2018, Gestión de la calidad — Satisfacción del cliente — Directrices para el tratamiento de las quejas. Ficha: https://www.iso.org/standard/71536.html (consulta 2026-10-24).]]></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pendiente: definición de costes, tasa horaria, portes, devoluciones y facultades; debe confirmarla dirección.]]></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M3·O9 (resultados), M3·O10 (descuentos) y M3·O12 (pedidos complej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2026-10-31T03:23:07Z</dcterms:created>
  <dcterms:modified xsi:type="dcterms:W3CDTF">2026-10-31T03:23:07Z</dcterms:modified>
  <dc:title>Rentabilidad por pedido y por cliente: el coste de servir</dc:title>
  <dc:description>Presentación editable del OA «Rentabilidad por pedido y por cliente: el coste de servir». Enlace: https://pinturasespecializadas.lumbre.lat/object/rentabilidad-por-pedido-y-por-cliente-el-coste-de-servir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