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presProps" Target="presProps.xml"/>
  <Relationship Id="rId120" Type="http://schemas.openxmlformats.org/officeDocument/2006/relationships/viewProps" Target="viewProps.xml"/>
  <Relationship Id="rId12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gistrar-un-caso-para-el-banco-sin-exponer-al-cliente]]></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gistrar-un-caso-para-el-banco-sin-exponer-al-client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Banco de casos anonimizados: cuatro encargos, cuatro decisiones» (2 de 6).]]></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Banco de casos anonimizados: cuatro encargos, cuatro decisiones» (3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Banco de casos anonimizados: cuatro encargos, cuatro decisiones» (4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Banco de casos anonimizados: cuatro encargos, cuatro decisiones» (5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Banco de casos anonimizados: cuatro encargos, cuatro decisiones» (6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Qué es el banco de casos y qué evita»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gistrar-un-caso-para-el-banco-sin-exponer-al-client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gistrar-un-caso-para-el-banco-sin-exponer-al-client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gistrar-un-caso-para-el-banco-sin-exponer-al-client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ustituirlos por el papel de la persona y por la zona y el tamaño de la 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nombre y la dirección son precisamente los dos datos que convierten un caso de práctica en un expediente. Se sustituyen por el papel de la persona y por la zona con el tamaño de la obra: mismo contexto para razonar, ninguna persona identif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 qué es el banco de casos y qué datos se sustituy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gistrar-un-caso-para-el-banco-sin-exponer-al-client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El método de anonimización, paso a paso» (2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El método de anonimización, paso a paso» (3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metodo-anonimizacion.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cuencia de cinco pasos para anonimizar un caso: listar, sustituir, quitar, comprobar y decl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Anonimizar es sustituir con criterio, no tachar sin pen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gistrar-un-caso-para-el-banco-sin-exponer-al-client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comprobación de anonimia, en cuatr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parece algún nombre de persona, comunidad, empresa o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gistrar-un-caso-para-el-banco-sin-exponer-al-client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comprobación de anonimia, en cuatr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ay alguna dirección, número de portal, de piso o de habi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gistrar-un-caso-para-el-banco-sin-exponer-al-client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comprobación de anonimia, en cuatr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ay alguna fecha exacta que pueda cruzarse con otro docu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gistrar-un-caso-para-el-banco-sin-exponer-al-client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comprobación de anonimia, en cuatr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odría alguien, con estos datos, saber a qué casa o a qué obra se refier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gistrar-un-caso-para-el-banco-sin-exponer-al-client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Nombre y apellidos del presidente de la comunidad. → Se elim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Dirección de la fachada en un callejón del centro de Marratxí. → Se sustit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omarcal del centro y fachada norte de 120 m lineales. → Se escribe en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Número de portal y piso de la vivienda. → Se elim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Mortero de cemento como soporte y pintura acrílica en el estado actual. → Se escribe en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Teléfono particular del presidente. → Se elim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Otoño de 2025, la segunda vez que se ve el problema. → Se escribe en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Fecha exacta de la junta: 14 de marzo de 2025. → Se sustit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9. Color de la persiana del vecino que sale en la foto. → Se elim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2: los cinco pasos del método y el destino de cada tipo de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gistrar-un-caso-para-el-banco-sin-exponer-al-client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Clasificar»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Caso 1 · Comunidad de propietarios en Marratxí: el encargo no es pintar» (2 de 8).]]></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Caso 1 · Comunidad de propietarios en Marratxí: el encargo no es pintar» (3 de 8).]]></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Caso 1 · Comunidad de propietarios en Marratxí: el encargo no es pintar» (4 de 8).]]></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Caso 1 · Comunidad de propietarios en Marratxí: el encargo no es pintar» (5 de 8).]]></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Caso 1 · Comunidad de propietarios en Marratxí: el encargo no es pintar» (6 de 8).]]></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Caso 1 · Comunidad de propietarios en Marratxí: el encargo no es pintar» (7 de 8).]]></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Caso 1 · Comunidad de propietarios en Marratxí: el encargo no es pintar» (8 de 8).]]></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caso1-lo-que-lleg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lo que dice el encargo de la comunidad y lo que hay que verificar antes de presupue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caso 1 no se resuelve pintando: se resuelve separando la orden del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gistrar-un-caso-para-el-banco-sin-exponer-al-client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a humedad es por salitre» → Medir la humedad del soporte y localizar el origen del ag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ay que pintar la fachada de blanco» → Diagnosticar antes de prescribir el aca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levamos tres años con el mismo problema» → Fijar la banda temporal y cómo evoluci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última pintura la puso una empresa de fuera» → Saber qué sistema se aplicó y en qué estado está]]></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presupuesto está aprobado por la junta» → Separar la decisión de la comunidad del alcance de la 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o hemos dicho en la junta y nadie ha venido» → Documentar qué se pidió, qué se hizo y qué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3: los cuatro puntos de decisión del caso 1 y el error típico de cad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gistrar-un-caso-para-el-banco-sin-exponer-al-client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Caso 2 · Hotel con mantenimiento continuo y obras por fases» (2 de 7).]]></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Caso 2 · Hotel con mantenimiento continuo y obras por fases» (3 de 7).]]></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Caso 2 · Hotel con mantenimiento continuo y obras por fases» (4 de 7).]]></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Caso 2 · Hotel con mantenimiento continuo y obras por fases» (5 de 7).]]></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Caso 2 · Hotel con mantenimiento continuo y obras por fases» (6 de 7).]]></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Caso 2 · Hotel con mantenimiento continuo y obras por fases» (7 de 7).]]></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aso2-mantenimiento-por-fas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lujo de cuatro fases del mantenimiento por fases de un hotel, desde el diagnóstico hasta el control de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Un hotel no se pinta de una vez: se programa, y cada fase hereda el criterio de la an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gistrar-un-caso-para-el-banco-sin-exponer-al-client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iagnóstico por zonas: humedad, desgaste y estado real de cada parte del hotel. → Fase 1 · Zonas con incidencia: se resuelven primero y se comprueban antes de pintar. → Fase 2 · Preparación del resto y referencia de color fijada y archivada por escrito. → Fase 3 · Pintado por sectores, con la ocupación controlada y sin mezclar fases. → Fase 4 · Retoques, revisión del color frente a la referencia y cierre documentado de la f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diagnóstico va primero porque sin él las fases se ordenan a ciegas; después, las zonas con incidencia; después, la preparación con la referencia de color fijada; y al final, el pintado por sectores y el cierre documentado de cada f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4: fases del programa y la razón de ese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gistrar-un-caso-para-el-banco-sin-exponer-al-client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Ordenar la secuencia»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Caso 3 · Color especial que no coincide con la muestra aprobada» (2 de 6).]]></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Caso 3 · Color especial que no coincide con la muestra aprobada» (3 de 6).]]></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Caso 3 · Color especial que no coincide con la muestra aprobada» (4 de 6).]]></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Caso 3 · Color especial que no coincide con la muestra aprobada» (5 de 6).]]></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Caso 3 · Color especial que no coincide con la muestra aprobada» (6 de 6).]]></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caso3-cuatro-peticion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tarjetas sobre el caso de color especial: la referencia, la luz, el acabado y el docu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Un color especial solo se discute si se ha registrado antes de pi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gistrar-un-caso-para-el-banco-sin-exponer-al-cliente]]></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ferencia · se para · colorímetro ·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ferencia física es el único patrón contra el que se puede comparar; si la partida no coincide, el trabajo se detiene y se escala; la medición queda documentada con el instrumental y, lo que no se sabe, se declara pendiente en lugar de supone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5: referencia, tintedura, medición y huecos declarados del c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gistrar-un-caso-para-el-banco-sin-exponer-al-cliente]]></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Caso 4 · Reclamación por una cubierta «impermeable» que sigue gotando» (2 de 8).]]></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Caso 4 · Reclamación por una cubierta «impermeable» que sigue gotando» (3 de 8).]]></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Caso 4 · Reclamación por una cubierta «impermeable» que sigue gotando» (4 de 8).]]></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Caso 4 · Reclamación por una cubierta «impermeable» que sigue gotando» (5 de 8).]]></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Caso 4 · Reclamación por una cubierta «impermeable» que sigue gotando» (6 de 8).]]></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Caso 4 · Reclamación por una cubierta «impermeable» que sigue gotando» (7 de 8).]]></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Caso 4 · Reclamación por una cubierta «impermeable» que sigue gotando» (8 de 8).]]></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5-caso4-hipotesis-gote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con cuatro hipótesis de goteo y el dato que apoyaría o descartaría cad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hipótesis se anota como hipótesis: falta el dato que la confirma o la desca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gistrar-un-caso-para-el-banco-sin-exponer-al-cliente]]></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Necesito saber desde cuándo gotea, en qué puntos del techo y si el agua aparece también en los mu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tribuir el fallo y prometer una garantía sin datos cierra el caso; y resolver con una capa más o con una medida improvisada sustituye la investigación por una suposición. Las frases que preguntan por la secuencia del goteo y que proponen documentar antes de decidir sí se sostie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6: los cuatro puntos de decisión del caso 4 y el error típico de cad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gistrar-un-caso-para-el-banco-sin-exponer-al-cliente]]></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Errores frecuentes, límites y cuándo escalar» (2 de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Errores frecuentes, límites y cuándo escalar» (3 de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Errores frecuentes, límites y cuándo escalar» (4 de 5).]]></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Errores frecuentes, límites y cuándo escalar» (5 de 5).]]></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gistrar-un-caso-para-el-banco-sin-exponer-al-cliente]]></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gistrar-un-caso-para-el-banco-sin-exponer-al-cliente]]></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gistrar-un-caso-para-el-banco-sin-exponer-al-cliente]]></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nombre de una comunidad o de un hotel sí identifica: permite localizar la obra, cruzarla con otras fuentes y volver al edificio. La anonimización sustituye nombres, direcciones y fechas exactas, y conserva en su lugar sector, tamaño de obra y tipo de enc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7: errores frecuentes, límites de la ficha y cuándo esca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gistrar-un-caso-para-el-banco-sin-exponer-al-cliente]]></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Actividad práctica: registra un caso nuevo» (2 de 3).]]></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Actividad práctica: registra un caso nuevo» (3 de 3).]]></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egistrar el caso nuevo,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ge un encargo ya cerrado y anota qué sabes de memoria, sin buscar nombres ni documentos con datos ident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gistrar-un-caso-para-el-banco-sin-exponer-al-cliente]]></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egistrar el caso nuevo,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para los datos en tres listas: identifica, describe y acompa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gistrar-un-caso-para-el-banco-sin-exponer-al-cliente]]></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egistrar el caso nuevo,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ustituye lo que identifica: personas por su papel, direcciones por sector y tamaño, fechas exactas por ban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gistrar-un-caso-para-el-banco-sin-exponer-al-cliente]]></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egistrar el caso nuevo,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la ficha: situación, datos que llegan, datos que faltan, puntos de decisión, error típico y consec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gistrar-un-caso-para-el-banco-sin-exponer-al-cliente]]></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egistrar el caso nuevo,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trega la ficha para que la valide quien designe dirección técnica y decida si el caso entra en el ban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gistrar-un-caso-para-el-banco-sin-exponer-al-cliente]]></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72 m (tolerancia ±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120 × 0,60 = 72 m lineales. El cálculo sirve para ordenar el encargo, no para decidir el sistema: mientras no se sepa el origen del agua, la fase de pintura no es el primer trabajo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3 y 8: dimensionar el encargo no sustituye a diagnostic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gistrar-un-caso-para-el-banco-sin-exponer-al-cliente]]></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gistrar-un-caso-para-el-banco-sin-exponer-al-cliente]]></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gistrar-un-caso-para-el-banco-sin-exponer-al-cliente]]></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gistrar-un-caso-para-el-banco-sin-exponer-al-cliente]]></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gistrar-un-caso-para-el-banco-sin-exponer-al-cliente]]></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erramienta de trabajo: ficha de caso anonimizado» (2 de 2).]]></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el caso y su primer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gistrar-un-caso-para-el-banco-sin-exponer-al-cliente]]></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el caso y su primer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gistrar-un-caso-para-el-banco-sin-exponer-al-cliente]]></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el caso y su primer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gistrar-un-caso-para-el-banco-sin-exponer-al-cliente]]></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sustituye siemp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mbre, dirección, teléfono y fecha exacta: por papel, sector, tamaño y banda tempo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gistrar-un-caso-para-el-banco-sin-exponer-al-cliente]]></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conserva siemp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Zona, tamaño de obra, tipo de soporte, sistema aplicado, estado y los datos que fal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gistrar-un-caso-para-el-banco-sin-exponer-al-cliente]]></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 punto de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elección entre caminos con la respuesta razonada, no solo la opción eleg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gistrar-un-caso-para-el-banco-sin-exponer-al-cliente]]></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se anotan los datos que fal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un hueco declarado permite preguntar; un hueco rellenado con una suposición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gistrar-un-caso-para-el-banco-sin-exponer-al-cliente]]></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esc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falta un dato que no se puede obtener en el puesto, la decisión excede la facultad o hay riesgo para la seguridad o para terce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gistrar-un-caso-para-el-banco-sin-exponer-al-cliente]]></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acredita esta evalu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sabes razonar las decisiones del método; no acredita competencia observada en obra ni manejo de equi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gistrar-un-caso-para-el-banco-sin-exponer-al-cliente]]></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sabes registrar y decidir un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gistrar-un-caso-para-el-banco-sin-exponer-al-cliente]]></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sabes registrar y decidir un caso?» (2 de 2).]]></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6).]]></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6).]]></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6).]]></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5 de 6).]]></a:t>
            </a:r>
          </a:p>
        </p:txBody>
      </p:sp>
    </p:spTree>
  </p:cSld>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6 de 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0742" r:id="rId1"/>
    <p:sldLayoutId id="2482430743" r:id="rId2"/>
    <p:sldLayoutId id="2482430744" r:id="rId3"/>
    <p:sldLayoutId id="248243074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fe72ebf54120ddac04962db86ec57cedb36c6c78eee743041.jpg"/>
  <Relationship Id="rId3" Type="http://schemas.openxmlformats.org/officeDocument/2006/relationships/hyperlink" Target="https://pinturasespecializadas.lumbre.lat/object/registrar-un-caso-para-el-banco-sin-exponer-al-cliente"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metodo-anonimizacion5.jpg"/>
  <Relationship Id="rId3" Type="http://schemas.openxmlformats.org/officeDocument/2006/relationships/hyperlink" Target="https://pinturasespecializadas.lumbre.lat/object/registrar-un-caso-para-el-banco-sin-exponer-al-cliente" TargetMode="External"/>
  <Relationship Id="rId4" Type="http://schemas.openxmlformats.org/officeDocument/2006/relationships/hyperlink" Target="https://pinturasespecializadas.lumbre.lat/object/registrar-un-caso-para-el-banco-sin-exponer-al-cliente" TargetMode="External"/>
  <Relationship Id="rId5"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caso1-lo-que-llega6.jpg"/>
  <Relationship Id="rId3" Type="http://schemas.openxmlformats.org/officeDocument/2006/relationships/hyperlink" Target="https://pinturasespecializadas.lumbre.lat/object/registrar-un-caso-para-el-banco-sin-exponer-al-cliente" TargetMode="External"/>
  <Relationship Id="rId4" Type="http://schemas.openxmlformats.org/officeDocument/2006/relationships/hyperlink" Target="https://pinturasespecializadas.lumbre.lat/object/registrar-un-caso-para-el-banco-sin-exponer-al-cliente"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aso2-mantenimiento-por-fases7.jpg"/>
  <Relationship Id="rId3" Type="http://schemas.openxmlformats.org/officeDocument/2006/relationships/hyperlink" Target="https://pinturasespecializadas.lumbre.lat/object/registrar-un-caso-para-el-banco-sin-exponer-al-cliente" TargetMode="External"/>
  <Relationship Id="rId4" Type="http://schemas.openxmlformats.org/officeDocument/2006/relationships/hyperlink" Target="https://pinturasespecializadas.lumbre.lat/object/registrar-un-caso-para-el-banco-sin-exponer-al-cliente" TargetMode="External"/>
  <Relationship Id="rId5"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caso3-cuatro-peticiones8.jpg"/>
  <Relationship Id="rId3" Type="http://schemas.openxmlformats.org/officeDocument/2006/relationships/hyperlink" Target="https://pinturasespecializadas.lumbre.lat/object/registrar-un-caso-para-el-banco-sin-exponer-al-cliente" TargetMode="External"/>
  <Relationship Id="rId4" Type="http://schemas.openxmlformats.org/officeDocument/2006/relationships/hyperlink" Target="https://pinturasespecializadas.lumbre.lat/object/registrar-un-caso-para-el-banco-sin-exponer-al-cliente" TargetMode="External"/>
  <Relationship Id="rId5"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5-caso4-hipotesis-goteo9.jpg"/>
  <Relationship Id="rId3" Type="http://schemas.openxmlformats.org/officeDocument/2006/relationships/hyperlink" Target="https://pinturasespecializadas.lumbre.lat/object/registrar-un-caso-para-el-banco-sin-exponer-al-cliente" TargetMode="External"/>
  <Relationship Id="rId4" Type="http://schemas.openxmlformats.org/officeDocument/2006/relationships/hyperlink" Target="https://pinturasespecializadas.lumbre.lat/object/registrar-un-caso-para-el-banco-sin-exponer-al-cliente" TargetMode="External"/>
  <Relationship Id="rId5"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hyperlink" Target="https://pinturasespecializadas.lumbre.lat/object/registrar-un-caso-para-el-banco-sin-exponer-al-cliente" TargetMode="External"/>
  <Relationship Id="rId4"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115.xm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gistrar-un-caso-para-el-banco-sin-exponer-al-cliente" TargetMode="External"/>
  <Relationship Id="rId3" Type="http://schemas.openxmlformats.org/officeDocument/2006/relationships/notesSlide" Target="../notesSlides/notesSlide11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Banc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s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nonimizad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atr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ncarg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atr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cision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registrar-un-caso-para-el-banco-sin-exponer-al-cliente"/>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la ficha de caso anonimizado a cuatro encargos de trabajo: separar los datos que identifican de los que describen, declarar los que faltan, justificar cada punto de decisión y registrar un caso nuevo sin dejar datos que señalen a nadi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casos ficticios y anonimizados —una comunidad de propietarios en Marratxí, un hotel con obras por fases, un color especial que no coincide con la muestra y una cubierta que sigue gotando— para practicar la ficha de caso: qué entra, qué falta, qué se decide y qué se entrega.]]></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36766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banco de casos · anonimización · ficha de caso · diagnóstico de encargos · práctica guiada · escritura técnica · Pinturas Especializa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anco de casos anonimizados: cuatro encargos, cuatro decisiones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1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En la academia interna se está preparando un banco de casos para practicar. Los cuatro casos de esta lección son ]]></a:t>
            </a:r>
            <a:r>
              <a:rPr lang="en-US" b="1" strike="noStrike" sz="2100" spc="0" u="none" cap="none">
                <a:solidFill>
                  <a:srgbClr val="1B2438">
                    <a:alpha val="100000"/>
                  </a:srgbClr>
                </a:solidFill>
                <a:latin typeface="Calibri"/>
              </a:rPr>
              <a:t><![CDATA[ficticios y anonimizados]]></a:t>
            </a:r>
            <a:r>
              <a:rPr lang="en-US" strike="noStrike" sz="2100" spc="0" u="none" cap="none">
                <a:solidFill>
                  <a:srgbClr val="1B2438">
                    <a:alpha val="100000"/>
                  </a:srgbClr>
                </a:solidFill>
                <a:latin typeface="Calibri"/>
              </a:rPr>
              <a:t><![CDATA[: están construidos a partir de situaciones tipo del litoral mediterráneo, sin nombres, sin direcciones exactas y sin datos que permitan identificar a nadi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anco de casos anonimizados: cuatro encargos, cuatro decisiones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1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caso trae lo mismo: una situación, los datos que llegan al mostrador, los datos que faltan, tres o cuatro puntos de decisión con su respuesta razonada y el error típico con su consecuencia. La herramienta que se usa en los cuatro es la ]]></a:t>
            </a:r>
            <a:r>
              <a:rPr lang="en-US" b="1" strike="noStrike" sz="2100" spc="0" u="none" cap="none">
                <a:solidFill>
                  <a:srgbClr val="1B2438">
                    <a:alpha val="100000"/>
                  </a:srgbClr>
                </a:solidFill>
                <a:latin typeface="Calibri"/>
              </a:rPr>
              <a:t><![CDATA[ficha de caso anonimizado]]></a:t>
            </a:r>
            <a:r>
              <a:rPr lang="en-US" strike="noStrike" sz="2100" spc="0" u="none" cap="none">
                <a:solidFill>
                  <a:srgbClr val="1B2438">
                    <a:alpha val="100000"/>
                  </a:srgbClr>
                </a:solidFill>
                <a:latin typeface="Calibri"/>
              </a:rPr>
              <a:t><![CDATA[, la misma que se rellena al final para registrar un caso nuev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anco de casos anonimizados: cuatro encargos, cuatro decisiones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16]]></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plicar la ficha de caso anonimizado a cuatro encargos de trabajo: separar los datos que identifican de los que describen, declarar los que faltan, justificar cada punto de decisión y registrar un caso nuevo sin dejar datos que señalen a nadie.]]></a:t>
            </a:r>
          </a:p>
        </p:txBody>
      </p:sp>
      <p:sp>
        <p:nvSpPr>
          <p:cNvPr id="11" name=""/>
          <p:cNvSpPr txBox="1"/>
          <p:nvPr/>
        </p:nvSpPr>
        <p:spPr>
          <a:xfrm>
            <a:off x="514350" y="29527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9527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consta en la norma, la ficha técnica o la fuente citada.]]></a:t>
            </a:r>
          </a:p>
        </p:txBody>
      </p:sp>
      <p:sp>
        <p:nvSpPr>
          <p:cNvPr id="13" name=""/>
          <p:cNvSpPr txBox="1"/>
          <p:nvPr/>
        </p:nvSpPr>
        <p:spPr>
          <a:xfrm>
            <a:off x="514350" y="36766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6766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método razonado; no es, por sí solo, una política de Pinturas Especializad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anco de casos anonimizados: cuatro encargos, cuatro decisiones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1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cedimiento pendiente: umbrales, responsables, plazos y formatos que debe confirmar dirección técnica.]]></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los cuatro casos de esta lección son ficticios y sirven para practicar; no son datos de la empresa ni de ningún client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anco de casos anonimizados: cuatro encargos, cuatro decisiones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16]]></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Quién autoriza la difusión de casos reales anonimizados y con qué criterio se decide que un caso puede entrar en el banc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anco de casos anonimizados: cuatro encargos, cuatro decisiones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16]]></a:t>
            </a:r>
          </a:p>
        </p:txBody>
      </p:sp>
      <p:sp>
        <p:nvSpPr>
          <p:cNvPr id="7" name="" descr=""/>
          <p:cNvSpPr/>
          <p:nvPr/>
        </p:nvSpPr>
        <p:spPr>
          <a:xfrm>
            <a:off x="514350" y="1219200"/>
            <a:ext cx="8115300" cy="2581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xiste un repositorio interno de incidencias, quién lo mantiene, con qué criterio de acceso y durante cuánto tiempo se conserva lo registrado. Quién valida una ficha de caso nueva antes de que se incorpore al banco y con qué formato se entrega. El canal y el plazo de respuesta hacia la comunidad, el hotel o el particular cuando un caso escalado vuelve a un punto de venta.]]></a:t>
            </a:r>
          </a:p>
        </p:txBody>
      </p:sp>
      <p:sp>
        <p:nvSpPr>
          <p:cNvPr id="10" name=""/>
          <p:cNvSpPr txBox="1"/>
          <p:nvPr/>
        </p:nvSpPr>
        <p:spPr>
          <a:xfrm>
            <a:off x="685800" y="31051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riterio de conservación de fotografías y muestras que acompañen a un cas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Qué es el banco de casos y qué evi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1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banco de casos es una colección de encargos ]]></a:t>
            </a:r>
            <a:r>
              <a:rPr lang="en-US" b="1" strike="noStrike" sz="2100" spc="0" u="none" cap="none">
                <a:solidFill>
                  <a:srgbClr val="1B2438">
                    <a:alpha val="100000"/>
                  </a:srgbClr>
                </a:solidFill>
                <a:latin typeface="Calibri"/>
              </a:rPr>
              <a:t><![CDATA[ficticios y anonimizados]]></a:t>
            </a:r>
            <a:r>
              <a:rPr lang="en-US" strike="noStrike" sz="2100" spc="0" u="none" cap="none">
                <a:solidFill>
                  <a:srgbClr val="1B2438">
                    <a:alpha val="100000"/>
                  </a:srgbClr>
                </a:solidFill>
                <a:latin typeface="Calibri"/>
              </a:rPr>
              <a:t><![CDATA[ que sirve para practicar el mismo método con el que se atiende un encargo real: separar lo que se sabe, lo que falta y lo que hay que decidir. No es un archivo de clientes, ni un catálogo de soluciones, ni una promesa de resultado.]]></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azón de que exista es cara. Un encargo mal encuadrado en el mostrador se convierte en producto devuelto, obra repetida, cliente que no vuelve o reclamación que nadie sabe reconstruir. Un caso escrito permite que otra persona del equipo repita el mismo error sobre un papel, sin que el error se repita en una cas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Qué es el banco de casos y qué evi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1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da caso es un supuesto didáctico.]]></a:t>
            </a:r>
            <a:r>
              <a:rPr lang="en-US" strike="noStrike" sz="2100" spc="0" u="none" cap="none">
                <a:solidFill>
                  <a:srgbClr val="1B2438">
                    <a:alpha val="100000"/>
                  </a:srgbClr>
                </a:solidFill>
                <a:latin typeface="Calibri"/>
              </a:rPr>
              <a:t><![CDATA[ Las cifras, los barrios y las fechas son de práctica. Un caso real no entra sin autorización expresa.]]></a:t>
            </a:r>
          </a:p>
        </p:txBody>
      </p:sp>
      <p:sp>
        <p:nvSpPr>
          <p:cNvPr id="9" name=""/>
          <p:cNvSpPr txBox="1"/>
          <p:nvPr/>
        </p:nvSpPr>
        <p:spPr>
          <a:xfrm>
            <a:off x="514350" y="22574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da caso enseña decisiones, no recetas.]]></a:t>
            </a:r>
            <a:r>
              <a:rPr lang="en-US" strike="noStrike" sz="2100" spc="0" u="none" cap="none">
                <a:solidFill>
                  <a:srgbClr val="1B2438">
                    <a:alpha val="100000"/>
                  </a:srgbClr>
                </a:solidFill>
                <a:latin typeface="Calibri"/>
              </a:rPr>
              <a:t><![CDATA[ Lo que se copia es la manera de preguntar, ordenar y razonar; el resultado depende de los datos de cada obra.]]></a:t>
            </a:r>
          </a:p>
        </p:txBody>
      </p:sp>
      <p:sp>
        <p:nvSpPr>
          <p:cNvPr id="11" name=""/>
          <p:cNvSpPr txBox="1"/>
          <p:nvPr/>
        </p:nvSpPr>
        <p:spPr>
          <a:xfrm>
            <a:off x="514350" y="32861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2861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da caso separa lo que consta de lo que se supone.]]></a:t>
            </a:r>
            <a:r>
              <a:rPr lang="en-US" strike="noStrike" sz="2100" spc="0" u="none" cap="none">
                <a:solidFill>
                  <a:srgbClr val="1B2438">
                    <a:alpha val="100000"/>
                  </a:srgbClr>
                </a:solidFill>
                <a:latin typeface="Calibri"/>
              </a:rPr>
              <a:t><![CDATA[ Un hueco escrito como hueco vale más que un dato rellenado con lo más probab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Qué es el banco de casos y qué evi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1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entra en un caso de práctica y qué no. Tabla didáctica: la regla concreta debe confirmarla dirección técnic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16]]></a:t>
            </a:r>
          </a:p>
        </p:txBody>
      </p:sp>
      <p:graphicFrame>
        <p:nvGraphicFramePr>
          <p:cNvPr id="7" name="" descr=""/>
          <p:cNvGraphicFramePr>
            <a:graphicFrameLocks noGrp="1"/>
          </p:cNvGraphicFramePr>
          <p:nvPr/>
        </p:nvGraphicFramePr>
        <p:xfrm>
          <a:off x="514350" y="1257300"/>
          <a:ext cx="8115300" cy="2895600"/>
        </p:xfrm>
        <a:graphic>
          <a:graphicData uri="http://schemas.openxmlformats.org/drawingml/2006/table">
            <a:tbl>
              <a:tblPr firstRow="1" bandRow="1"/>
              <a:tblGrid>
                <a:gridCol w="2000250"/>
                <a:gridCol w="3171825"/>
                <a:gridCol w="29432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le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el banco de caso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de la persona, la comunidad o el hote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escribe el papel: presidente, gerente, encargado de manten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nombre identifica a una persona y, con el barrio, permite llegar a su ca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rección, número de portal o de habi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usa la zona y el tamaño: «fachada de 120 m lineales en la comarca del cen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dirección permite reconstruir la obra y volver al edif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16]]></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000250"/>
                <a:gridCol w="3171825"/>
                <a:gridCol w="29432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le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el banco de caso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s exac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usa una banda aproximada: «otoño de 2025», «el invierno pas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fecha exacta cruza el caso con otros documentos inter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po de obra, soporte, sistema y es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 con detal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esto el caso no enseña nada: es lo que permite razon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ona del litoral mediterráneo y tamaño de la o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 Sustituye a la dir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 contexto real —clima, exposición, tipología— sin señalar a nadi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16]]></a:t>
            </a:r>
          </a:p>
        </p:txBody>
      </p:sp>
      <p:graphicFrame>
        <p:nvGraphicFramePr>
          <p:cNvPr id="7" name="" descr=""/>
          <p:cNvGraphicFramePr>
            <a:graphicFrameLocks noGrp="1"/>
          </p:cNvGraphicFramePr>
          <p:nvPr/>
        </p:nvGraphicFramePr>
        <p:xfrm>
          <a:off x="514350" y="1257300"/>
          <a:ext cx="8115300" cy="1400175"/>
        </p:xfrm>
        <a:graphic>
          <a:graphicData uri="http://schemas.openxmlformats.org/drawingml/2006/table">
            <a:tbl>
              <a:tblPr firstRow="1" bandRow="1"/>
              <a:tblGrid>
                <a:gridCol w="2000250"/>
                <a:gridCol w="3171825"/>
                <a:gridCol w="29432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le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el banco de caso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tos de la o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o si no se ve la dirección, las matriculas ni interiores identifica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imagen puede identificar una vivienda aunque el texto no lo ha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Qué es el banco de casos y qué evit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 caso del banco, una comunidad de propietarios aparece con el nombre de su presidente y la dirección exacta de la fachada. ¿Qué hay que hacer con esos dos datos?]]></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jarlos tal cual: sin ellos el caso no se entiende.]]></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ustituirlos por el papel de la persona y por la zona y el tamaño de la obra.]]></a:t>
            </a:r>
          </a:p>
        </p:txBody>
      </p:sp>
      <p:sp>
        <p:nvSpPr>
          <p:cNvPr id="11" name=""/>
          <p:cNvSpPr txBox="1"/>
          <p:nvPr/>
        </p:nvSpPr>
        <p:spPr>
          <a:xfrm>
            <a:off x="666750" y="3724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Borrarlos sin más, aunque el caso pierda el contexto geográfico.]]></a:t>
            </a:r>
          </a:p>
        </p:txBody>
      </p:sp>
      <p:sp>
        <p:nvSpPr>
          <p:cNvPr id="12" name=""/>
          <p:cNvSpPr txBox="1"/>
          <p:nvPr/>
        </p:nvSpPr>
        <p:spPr>
          <a:xfrm>
            <a:off x="666750" y="4105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Guardarlos en una versión aparte, porque pueden ser útil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l método de anonimización, paso a pas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1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nimizar no es borrar de corrido. Es un trabajo de sustitución: cada dato que identifica se cambia por otro que cumple la misma función dentro del razonamiento técnico. Si un dato no se puede sustituir, se elimina; si al eliminarlo el caso deja de enseñar, se conserva con el nivel de detalle más bajo posible.]]></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so 1 · Listar.]]></a:t>
            </a:r>
            <a:r>
              <a:rPr lang="en-US" strike="noStrike" sz="2100" spc="0" u="none" cap="none">
                <a:solidFill>
                  <a:srgbClr val="1B2438">
                    <a:alpha val="100000"/>
                  </a:srgbClr>
                </a:solidFill>
                <a:latin typeface="Calibri"/>
              </a:rPr>
              <a:t><![CDATA[ Se recorre la ficha completa y se marca cada dato: ]]></a:t>
            </a:r>
            <a:r>
              <a:rPr lang="en-US" b="1" strike="noStrike" sz="2100" spc="0" u="none" cap="none">
                <a:solidFill>
                  <a:srgbClr val="1B2438">
                    <a:alpha val="100000"/>
                  </a:srgbClr>
                </a:solidFill>
                <a:latin typeface="Calibri"/>
              </a:rPr>
              <a:t><![CDATA[identifica]]></a:t>
            </a:r>
            <a:r>
              <a:rPr lang="en-US" strike="noStrike" sz="2100" spc="0" u="none" cap="none">
                <a:solidFill>
                  <a:srgbClr val="1B2438">
                    <a:alpha val="100000"/>
                  </a:srgbClr>
                </a:solidFill>
                <a:latin typeface="Calibri"/>
              </a:rPr>
              <a:t><![CDATA[ (nombra a alguien o señala un lugar), ]]></a:t>
            </a:r>
            <a:r>
              <a:rPr lang="en-US" b="1" strike="noStrike" sz="2100" spc="0" u="none" cap="none">
                <a:solidFill>
                  <a:srgbClr val="1B2438">
                    <a:alpha val="100000"/>
                  </a:srgbClr>
                </a:solidFill>
                <a:latin typeface="Calibri"/>
              </a:rPr>
              <a:t><![CDATA[describe]]></a:t>
            </a:r>
            <a:r>
              <a:rPr lang="en-US" strike="noStrike" sz="2100" spc="0" u="none" cap="none">
                <a:solidFill>
                  <a:srgbClr val="1B2438">
                    <a:alpha val="100000"/>
                  </a:srgbClr>
                </a:solidFill>
                <a:latin typeface="Calibri"/>
              </a:rPr>
              <a:t><![CDATA[ (explica la obra) o ]]></a:t>
            </a:r>
            <a:r>
              <a:rPr lang="en-US" b="1" strike="noStrike" sz="2100" spc="0" u="none" cap="none">
                <a:solidFill>
                  <a:srgbClr val="1B2438">
                    <a:alpha val="100000"/>
                  </a:srgbClr>
                </a:solidFill>
                <a:latin typeface="Calibri"/>
              </a:rPr>
              <a:t><![CDATA[acompaña]]></a:t>
            </a:r>
            <a:r>
              <a:rPr lang="en-US" strike="noStrike" sz="2100" spc="0" u="none" cap="none">
                <a:solidFill>
                  <a:srgbClr val="1B2438">
                    <a:alpha val="100000"/>
                  </a:srgbClr>
                </a:solidFill>
                <a:latin typeface="Calibri"/>
              </a:rPr>
              <a:t><![CDATA[ (material, marca, fecha relativa). La pregunta no es «¿es importante?», sino «¿permite reconocer a algui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l método de anonimización, paso a pas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1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so 2 · Sustituir.]]></a:t>
            </a:r>
            <a:r>
              <a:rPr lang="en-US" strike="noStrike" sz="2100" spc="0" u="none" cap="none">
                <a:solidFill>
                  <a:srgbClr val="1B2438">
                    <a:alpha val="100000"/>
                  </a:srgbClr>
                </a:solidFill>
                <a:latin typeface="Calibri"/>
              </a:rPr>
              <a:t><![CDATA[ Un nombre de persona se sustituye por su papel. Una dirección, por zona más tamaño. Una fecha exacta, por una banda temporal. Una marca comercial, si es imprescindible para el razonamiento, se describe por su acabado y su uso.]]></a:t>
            </a:r>
          </a:p>
        </p:txBody>
      </p:sp>
      <p:sp>
        <p:nvSpPr>
          <p:cNvPr id="8" name=""/>
          <p:cNvSpPr txBox="1"/>
          <p:nvPr/>
        </p:nvSpPr>
        <p:spPr>
          <a:xfrm>
            <a:off x="514350" y="26098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so 3 · Quitar lo accesorio.]]></a:t>
            </a:r>
            <a:r>
              <a:rPr lang="en-US" strike="noStrike" sz="2100" spc="0" u="none" cap="none">
                <a:solidFill>
                  <a:srgbClr val="1B2438">
                    <a:alpha val="100000"/>
                  </a:srgbClr>
                </a:solidFill>
                <a:latin typeface="Calibri"/>
              </a:rPr>
              <a:t><![CDATA[ Lo que no cambia la decisión no viaja: la marca del vehículo, el nombre de la ferretería, el número de teléfono, la conversación informa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l método de anonimización, paso a pas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1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so 4 · Comprobar.]]></a:t>
            </a:r>
            <a:r>
              <a:rPr lang="en-US" strike="noStrike" sz="2100" spc="0" u="none" cap="none">
                <a:solidFill>
                  <a:srgbClr val="1B2438">
                    <a:alpha val="100000"/>
                  </a:srgbClr>
                </a:solidFill>
                <a:latin typeface="Calibri"/>
              </a:rPr>
              <a:t><![CDATA[ Se relee la ficha buscando combinaciones que permitan reconocer: «comunidad de Marratxí con fachada norte de 120 m» puede bastar. Si aparece una combinación así, se generaliza un nivel más.]]></a:t>
            </a:r>
          </a:p>
        </p:txBody>
      </p:sp>
      <p:sp>
        <p:nvSpPr>
          <p:cNvPr id="8" name=""/>
          <p:cNvSpPr txBox="1"/>
          <p:nvPr/>
        </p:nvSpPr>
        <p:spPr>
          <a:xfrm>
            <a:off x="514350" y="26098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so 5 · Declarar.]]></a:t>
            </a:r>
            <a:r>
              <a:rPr lang="en-US" strike="noStrike" sz="2100" spc="0" u="none" cap="none">
                <a:solidFill>
                  <a:srgbClr val="1B2438">
                    <a:alpha val="100000"/>
                  </a:srgbClr>
                </a:solidFill>
                <a:latin typeface="Calibri"/>
              </a:rPr>
              <a:t><![CDATA[ La ficha lleva escrito que es un supuesto didáctico y qué datos se han sustituido. Una ficha sin esa declaración puede confundirse con un expediente rea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l método de anonimización, paso a paso]]></a:t>
            </a:r>
          </a:p>
        </p:txBody>
      </p:sp>
      <p:pic>
        <p:nvPicPr>
          <p:cNvPr id="3" name="" descr="Secuencia de cinco pasos para anonimizar un caso: listar, sustituir, quitar, comprobar y declarar.">
            <a:hlinkClick r:id="rId3" tooltip="Secuencia de cinco pasos para anonimizar un caso: listar, sustituir, quitar, comprobar y declarar."/>
          </p:cNvPr>
          <p:cNvPicPr>
            <a:picLocks noChangeAspect="1"/>
          </p:cNvPicPr>
          <p:nvPr>
            <p:ph type="pic" idx="1"/>
          </p:nvPr>
        </p:nvPicPr>
        <p:blipFill>
          <a:blip r:embed="rId2"/>
          <a:stretch>
            <a:fillRect/>
          </a:stretch>
        </p:blipFill>
        <p:spPr>
          <a:xfrm>
            <a:off x="2362200" y="1257300"/>
            <a:ext cx="44100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Anonimizar es sustituir con criterio, no tachar sin pens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registrar-un-caso-para-el-banco-sin-exponer-al-cliente"/>
              </a:rPr>
              <a:t><![CDATA[Ver imagen original en el O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1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El método de anonimización, paso a paso · La comprobación de anonimia, en cuatro pregunta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arece algún nombre de persona, comunidad, empresa o loca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1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El método de anonimización, paso a paso · La comprobación de anonimia, en cuatro pregunta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alguna dirección, número de portal, de piso o de habitació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1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El método de anonimización, paso a paso · La comprobación de anonimia, en cuatro pregunta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alguna fecha exacta que pueda cruzarse con otro document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1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El método de anonimización, paso a paso · La comprobación de anonimia, en cuatro preguntas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dría alguien, con estos datos, saber a qué casa o a qué obra se refier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El método de anonimización, paso a pas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lemento según su destino en la ficha anonimizad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escribe en la fich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elimin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sustituy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Nombre y apellidos del presidente de la comunidad.]]></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irección de la fachada en un callejón del centro de Marratxí.]]></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marcal del centro y fachada norte de 120 m lineal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1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Número de portal y piso de la vivienda.]]></a:t>
            </a:r>
          </a:p>
        </p:txBody>
      </p:sp>
      <p:sp>
        <p:nvSpPr>
          <p:cNvPr id="8" name=""/>
          <p:cNvSpPr txBox="1"/>
          <p:nvPr/>
        </p:nvSpPr>
        <p:spPr>
          <a:xfrm>
            <a:off x="514350" y="15811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Mortero de cemento como soporte y pintura acrílica en el estado actual.]]></a:t>
            </a:r>
          </a:p>
        </p:txBody>
      </p:sp>
      <p:sp>
        <p:nvSpPr>
          <p:cNvPr id="9" name=""/>
          <p:cNvSpPr txBox="1"/>
          <p:nvPr/>
        </p:nvSpPr>
        <p:spPr>
          <a:xfrm>
            <a:off x="514350" y="2257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Teléfono particular del presidente.]]></a:t>
            </a:r>
          </a:p>
        </p:txBody>
      </p:sp>
      <p:sp>
        <p:nvSpPr>
          <p:cNvPr id="10"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Otoño de 2025, la segunda vez que se ve el problema.]]></a:t>
            </a:r>
          </a:p>
        </p:txBody>
      </p:sp>
      <p:sp>
        <p:nvSpPr>
          <p:cNvPr id="11" name=""/>
          <p:cNvSpPr txBox="1"/>
          <p:nvPr/>
        </p:nvSpPr>
        <p:spPr>
          <a:xfrm>
            <a:off x="514350" y="2981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Fecha exacta de la junta: 14 de marzo de 2025.]]></a:t>
            </a:r>
          </a:p>
        </p:txBody>
      </p:sp>
      <p:sp>
        <p:nvSpPr>
          <p:cNvPr id="12" name=""/>
          <p:cNvSpPr txBox="1"/>
          <p:nvPr/>
        </p:nvSpPr>
        <p:spPr>
          <a:xfrm>
            <a:off x="514350" y="33432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9. Color de la persiana del vecino que sale en la foto.]]></a:t>
            </a:r>
          </a:p>
        </p:txBody>
      </p:sp>
      <p:sp>
        <p:nvSpPr>
          <p:cNvPr id="13" name=""/>
          <p:cNvSpPr txBox="1"/>
          <p:nvPr/>
        </p:nvSpPr>
        <p:spPr>
          <a:xfrm>
            <a:off x="514350" y="3705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Caso 1 · Comunidad de propietarios en Marratxí: el encargo no es pintar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1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uesto didáctico.]]></a:t>
            </a:r>
            <a:r>
              <a:rPr lang="en-US" strike="noStrike" sz="2100" spc="0" u="none" cap="none">
                <a:solidFill>
                  <a:srgbClr val="1B2438">
                    <a:alpha val="100000"/>
                  </a:srgbClr>
                </a:solidFill>
                <a:latin typeface="Calibri"/>
              </a:rPr>
              <a:t><![CDATA[ Una comunidad de propietarios de una vivienda unifamiliar en la zona de Marratxí, comarca del centro, pide presupuesto para repintar la fachada. En la cara norte hay manchas pardas con un velo blanco y el presupuesto que traen dice, textualmente, «quitar salitre y pintar de blanc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Caso 1 · Comunidad de propietarios en Marratxí: el encargo no es pintar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1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 que llega al mostrador.]]></a:t>
            </a:r>
            <a:r>
              <a:rPr lang="en-US" strike="noStrike" sz="2100" spc="0" u="none" cap="none">
                <a:solidFill>
                  <a:srgbClr val="1B2438">
                    <a:alpha val="100000"/>
                  </a:srgbClr>
                </a:solidFill>
                <a:latin typeface="Calibri"/>
              </a:rPr>
              <a:t><![CDATA[ Un email del presidente de la comunidad con una foto de la fachada tomada desde la carretera; su nombre, su teléfono y la dirección exacta, porque es la primera vez que escriben. La comunidad hizo «unas obras de impermeabilización» hace unos años, pero nadie sabe qué sistema se aplicó ni qué empresa lo hizo. La junta aprobó un presupuesto «para la fachada» sin decidir qué incluye. El presidente asegura que «el problema es el salitre» porque en su familia «siempre sale así».]]></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Caso 1 · Comunidad de propietarios en Marratxí: el encargo no es pintar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1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 que falta.]]></a:t>
            </a:r>
            <a:r>
              <a:rPr lang="en-US" strike="noStrike" sz="2100" spc="0" u="none" cap="none">
                <a:solidFill>
                  <a:srgbClr val="1B2438">
                    <a:alpha val="100000"/>
                  </a:srgbClr>
                </a:solidFill>
                <a:latin typeface="Calibri"/>
              </a:rPr>
              <a:t><![CDATA[ El origen del agua: no se sabe si es condensación, filtración o arrastre de sales del suelo. El estado real del revoco: si está hueco, si se desescama o si conserva sales; una foto tomada desde la carretera no lo enseña. El sistema de impermeabilización existente y su estado. Y el alcance de la orden: la junta aprobó «la fachada», sin decidir si incluye preparación, arreglo de gotereros o solo pintura.]]></a:t>
            </a:r>
          </a:p>
        </p:txBody>
      </p:sp>
      <p:sp>
        <p:nvSpPr>
          <p:cNvPr id="8" name=""/>
          <p:cNvSpPr txBox="1"/>
          <p:nvPr/>
        </p:nvSpPr>
        <p:spPr>
          <a:xfrm>
            <a:off x="514350" y="36004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untos de decisió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Caso 1 · Comunidad de propietarios en Marratxí: el encargo no es pintar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16]]></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cis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car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n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ch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ar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agnós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ume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r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n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terior.]]></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razo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dac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n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ch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ompañ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ch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arec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p>
        </p:txBody>
      </p:sp>
      <p:sp>
        <p:nvSpPr>
          <p:cNvPr id="9" name=""/>
          <p:cNvSpPr txBox="1"/>
          <p:nvPr/>
        </p:nvSpPr>
        <p:spPr>
          <a:xfrm>
            <a:off x="514350" y="28670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8670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í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ermeabiliz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igu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can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rib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por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Error]]></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típic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consecu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ep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to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n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a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n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u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e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un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uel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lam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Caso 1 · Comunidad de propietarios en Marratxí: el encargo no es pintar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16]]></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icial.]]></a:t>
            </a:r>
          </a:p>
        </p:txBody>
      </p:sp>
      <p:sp>
        <p:nvSpPr>
          <p:cNvPr id="9" name=""/>
          <p:cNvSpPr txBox="1"/>
          <p:nvPr/>
        </p:nvSpPr>
        <p:spPr>
          <a:xfrm>
            <a:off x="514350" y="1600200"/>
            <a:ext cx="24765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600200"/>
            <a:ext cx="786765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cisión 2 · ¿Se pide visita antes de presupuestar?]]></a:t>
            </a:r>
            <a:r>
              <a:rPr lang="en-US" strike="noStrike" sz="2100" spc="0" u="none" cap="none">
                <a:solidFill>
                  <a:srgbClr val="1B2438">
                    <a:alpha val="100000"/>
                  </a:srgbClr>
                </a:solidFill>
                <a:latin typeface="Calibri"/>
              </a:rPr>
              <a:t><![CDATA[ Sí. ]]></a:t>
            </a:r>
            <a:r>
              <a:rPr lang="en-US" i="1" strike="noStrike" sz="2100" spc="0" u="none" cap="none">
                <a:solidFill>
                  <a:srgbClr val="1B2438">
                    <a:alpha val="100000"/>
                  </a:srgbClr>
                </a:solidFill>
                <a:latin typeface="Calibri"/>
              </a:rPr>
              <a:t><![CDATA[Respuesta razonada:]]></a:t>
            </a:r>
            <a:r>
              <a:rPr lang="en-US" strike="noStrike" sz="2100" spc="0" u="none" cap="none">
                <a:solidFill>
                  <a:srgbClr val="1B2438">
                    <a:alpha val="100000"/>
                  </a:srgbClr>
                </a:solidFill>
                <a:latin typeface="Calibri"/>
              </a:rPr>
              <a:t><![CDATA[ ninguna de las causas posibles se separa sin ver el revoco y sin medir la humedad, y el sistema existente solo se puede valorar en obra. ]]></a:t>
            </a:r>
            <a:r>
              <a:rPr lang="en-US" i="1" strike="noStrike" sz="2100" spc="0" u="none" cap="none">
                <a:solidFill>
                  <a:srgbClr val="1B2438">
                    <a:alpha val="100000"/>
                  </a:srgbClr>
                </a:solidFill>
                <a:latin typeface="Calibri"/>
              </a:rPr>
              <a:t><![CDATA[Error típico y consecuencia:]]></a:t>
            </a:r>
            <a:r>
              <a:rPr lang="en-US" strike="noStrike" sz="2100" spc="0" u="none" cap="none">
                <a:solidFill>
                  <a:srgbClr val="1B2438">
                    <a:alpha val="100000"/>
                  </a:srgbClr>
                </a:solidFill>
                <a:latin typeface="Calibri"/>
              </a:rPr>
              <a:t><![CDATA[ dar un precio a ciegas a partir de los metros; el presupuesto sale mal, la comunidad lo rechaza y la relación se enfría antes de haber visto el problem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Caso 1 · Comunidad de propietarios en Marratxí: el encargo no es pintar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16]]></a:t>
            </a:r>
          </a:p>
        </p:txBody>
      </p:sp>
      <p:sp>
        <p:nvSpPr>
          <p:cNvPr id="7" name=""/>
          <p:cNvSpPr txBox="1"/>
          <p:nvPr/>
        </p:nvSpPr>
        <p:spPr>
          <a:xfrm>
            <a:off x="514350" y="1219200"/>
            <a:ext cx="24765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cisión 3 · ¿Se escribe «salitre» en la ficha?]]></a:t>
            </a:r>
            <a:r>
              <a:rPr lang="en-US" strike="noStrike" sz="2100" spc="0" u="none" cap="none">
                <a:solidFill>
                  <a:srgbClr val="1B2438">
                    <a:alpha val="100000"/>
                  </a:srgbClr>
                </a:solidFill>
                <a:latin typeface="Calibri"/>
              </a:rPr>
              <a:t><![CDATA[ Se escribe «manchas pardas con velo blanco en la cara norte» como observación y «posible origen salino» como hipótesis, no como causa. ]]></a:t>
            </a:r>
            <a:r>
              <a:rPr lang="en-US" i="1" strike="noStrike" sz="2100" spc="0" u="none" cap="none">
                <a:solidFill>
                  <a:srgbClr val="1B2438">
                    <a:alpha val="100000"/>
                  </a:srgbClr>
                </a:solidFill>
                <a:latin typeface="Calibri"/>
              </a:rPr>
              <a:t><![CDATA[Respuesta razonada:]]></a:t>
            </a:r>
            <a:r>
              <a:rPr lang="en-US" strike="noStrike" sz="2100" spc="0" u="none" cap="none">
                <a:solidFill>
                  <a:srgbClr val="1B2438">
                    <a:alpha val="100000"/>
                  </a:srgbClr>
                </a:solidFill>
                <a:latin typeface="Calibri"/>
              </a:rPr>
              <a:t><![CDATA[ el velo blanco es un síntoma de humedad que migra a la superficie; también puede venir de sales arrastradas del terreno o de la condensación. Declarar la causa antes de medir cierra el caso y dirige la obra al sitio equivocado. ]]></a:t>
            </a:r>
            <a:r>
              <a:rPr lang="en-US" i="1" strike="noStrike" sz="2100" spc="0" u="none" cap="none">
                <a:solidFill>
                  <a:srgbClr val="1B2438">
                    <a:alpha val="100000"/>
                  </a:srgbClr>
                </a:solidFill>
                <a:latin typeface="Calibri"/>
              </a:rPr>
              <a:t><![CDATA[Error típico y consecuencia:]]></a:t>
            </a:r>
            <a:r>
              <a:rPr lang="en-US" strike="noStrike" sz="2100" spc="0" u="none" cap="none">
                <a:solidFill>
                  <a:srgbClr val="1B2438">
                    <a:alpha val="100000"/>
                  </a:srgbClr>
                </a:solidFill>
                <a:latin typeface="Calibri"/>
              </a:rPr>
              <a:t><![CDATA[ apuntar «salitre» en el parte y que nadie vuelva a mirar la humedad; la comunidad gasta en un tratamiento que no toca el orig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Caso 1 · Comunidad de propietarios en Marratxí: el encargo no es pintar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16]]></a:t>
            </a:r>
          </a:p>
        </p:txBody>
      </p:sp>
      <p:sp>
        <p:nvSpPr>
          <p:cNvPr id="7" name=""/>
          <p:cNvSpPr txBox="1"/>
          <p:nvPr/>
        </p:nvSpPr>
        <p:spPr>
          <a:xfrm>
            <a:off x="514350" y="1219200"/>
            <a:ext cx="24765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cisión 4 · ¿Qué se entrega y a quién?]]></a:t>
            </a:r>
            <a:r>
              <a:rPr lang="en-US" strike="noStrike" sz="2100" spc="0" u="none" cap="none">
                <a:solidFill>
                  <a:srgbClr val="1B2438">
                    <a:alpha val="100000"/>
                  </a:srgbClr>
                </a:solidFill>
                <a:latin typeface="Calibri"/>
              </a:rPr>
              <a:t><![CDATA[ Una ficha de caso con zona y tamaño, sistema existente, observación con fotos, hipótesis, datos que faltan y la pregunta que se lleva a dirección técnica. ]]></a:t>
            </a:r>
            <a:r>
              <a:rPr lang="en-US" i="1" strike="noStrike" sz="2100" spc="0" u="none" cap="none">
                <a:solidFill>
                  <a:srgbClr val="1B2438">
                    <a:alpha val="100000"/>
                  </a:srgbClr>
                </a:solidFill>
                <a:latin typeface="Calibri"/>
              </a:rPr>
              <a:t><![CDATA[Respuesta razonada:]]></a:t>
            </a:r>
            <a:r>
              <a:rPr lang="en-US" strike="noStrike" sz="2100" spc="0" u="none" cap="none">
                <a:solidFill>
                  <a:srgbClr val="1B2438">
                    <a:alpha val="100000"/>
                  </a:srgbClr>
                </a:solidFill>
                <a:latin typeface="Calibri"/>
              </a:rPr>
              <a:t><![CDATA[ el siguiente paso es una visita con medición, no una partida de pintura, y esa facultad interna está ]]></a:t>
            </a:r>
            <a:r>
              <a:rPr lang="en-US" b="1" strike="noStrike" sz="2100" spc="0" u="none" cap="none">
                <a:solidFill>
                  <a:srgbClr val="1B2438">
                    <a:alpha val="100000"/>
                  </a:srgbClr>
                </a:solidFill>
                <a:latin typeface="Calibri"/>
              </a:rPr>
              <a:t><![CDATA[pendiente]]></a:t>
            </a:r>
            <a:r>
              <a:rPr lang="en-US" strike="noStrike" sz="2100" spc="0" u="none" cap="none">
                <a:solidFill>
                  <a:srgbClr val="1B2438">
                    <a:alpha val="100000"/>
                  </a:srgbClr>
                </a:solidFill>
                <a:latin typeface="Calibri"/>
              </a:rPr>
              <a:t><![CDATA[ de confirmar. ]]></a:t>
            </a:r>
            <a:r>
              <a:rPr lang="en-US" i="1" strike="noStrike" sz="2100" spc="0" u="none" cap="none">
                <a:solidFill>
                  <a:srgbClr val="1B2438">
                    <a:alpha val="100000"/>
                  </a:srgbClr>
                </a:solidFill>
                <a:latin typeface="Calibri"/>
              </a:rPr>
              <a:t><![CDATA[Error típico y consecuencia:]]></a:t>
            </a:r>
            <a:r>
              <a:rPr lang="en-US" strike="noStrike" sz="2100" spc="0" u="none" cap="none">
                <a:solidFill>
                  <a:srgbClr val="1B2438">
                    <a:alpha val="100000"/>
                  </a:srgbClr>
                </a:solidFill>
                <a:latin typeface="Calibri"/>
              </a:rPr>
              <a:t><![CDATA[ entregar al presidente un presupuesto de pintura que no se puede sostener; la comunidad contrata a otra parte y el caso se pierd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Caso 1 · Comunidad de propietarios en Marratxí: el encargo no es pintar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1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nonimización aplicada a este caso.]]></a:t>
            </a:r>
            <a:r>
              <a:rPr lang="en-US" strike="noStrike" sz="2100" spc="0" u="none" cap="none">
                <a:solidFill>
                  <a:srgbClr val="1B2438">
                    <a:alpha val="100000"/>
                  </a:srgbClr>
                </a:solidFill>
                <a:latin typeface="Calibri"/>
              </a:rPr>
              <a:t><![CDATA[ Se suprimen el nombre del presidente, el nombre de la comunidad, la dirección exacta y el teléfono; se conservan la comarca, la orientación de la fachada y los 120 m lineales como tamaño de obra. La foto no se publica: la ficha la describ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Caso 1 · Comunidad de propietarios en Marratxí: el encargo no es pintar]]></a:t>
            </a:r>
          </a:p>
        </p:txBody>
      </p:sp>
      <p:pic>
        <p:nvPicPr>
          <p:cNvPr id="3" name="" descr="Comparación entre lo que dice el encargo de la comunidad y lo que hay que verificar antes de presupuestar.">
            <a:hlinkClick r:id="rId3" tooltip="Comparación entre lo que dice el encargo de la comunidad y lo que hay que verificar antes de presupuestar."/>
          </p:cNvPr>
          <p:cNvPicPr>
            <a:picLocks noChangeAspect="1"/>
          </p:cNvPicPr>
          <p:nvPr>
            <p:ph type="pic" idx="1"/>
          </p:nvPr>
        </p:nvPicPr>
        <p:blipFill>
          <a:blip r:embed="rId2"/>
          <a:stretch>
            <a:fillRect/>
          </a:stretch>
        </p:blipFill>
        <p:spPr>
          <a:xfrm>
            <a:off x="619125" y="1257300"/>
            <a:ext cx="79057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caso 1 no se resuelve pintando: se resuelve separando la orden del problem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registrar-un-caso-para-el-banco-sin-exponer-al-cliente"/>
              </a:rPr>
              <a:t><![CDATA[Ver imagen original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Caso 1 · Comunidad de propietarios en Marratxí: el encargo no es pinta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afirmación que llega al mostrador con la comprobación que exig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humedad es por salitre»]]></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Hay que pintar la fachada de blanco»]]></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levamos tres años con el mismo problem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última pintura la puso una empresa de fuera»]]></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presupuesto está aprobado por la junt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1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o hemos dicho en la junta y nadie ha venido»]]></a:t>
            </a:r>
          </a:p>
        </p:txBody>
      </p:sp>
      <p:sp>
        <p:nvSpPr>
          <p:cNvPr id="8" name=""/>
          <p:cNvSpPr txBox="1"/>
          <p:nvPr/>
        </p:nvSpPr>
        <p:spPr>
          <a:xfrm>
            <a:off x="514350" y="15716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iagnosticar antes de prescribir el acabado]]></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ijar la banda temporal y cómo evoluciona]]></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aber qué sistema se aplicó y en qué estado está]]></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parar la decisión de la comunidad del alcance de la obra]]></a:t>
            </a:r>
          </a:p>
        </p:txBody>
      </p:sp>
      <p:sp>
        <p:nvSpPr>
          <p:cNvPr id="13"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ocumentar qué se pidió, qué se hizo y qué falta]]></a:t>
            </a:r>
          </a:p>
        </p:txBody>
      </p:sp>
      <p:sp>
        <p:nvSpPr>
          <p:cNvPr id="14" name=""/>
          <p:cNvSpPr txBox="1"/>
          <p:nvPr/>
        </p:nvSpPr>
        <p:spPr>
          <a:xfrm>
            <a:off x="628650" y="36099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Medir la humedad del soporte y localizar el origen del agu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aso 2 · Hotel con mantenimiento continuo y obras por fases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1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uesto didáctico.]]></a:t>
            </a:r>
            <a:r>
              <a:rPr lang="en-US" strike="noStrike" sz="2100" spc="0" u="none" cap="none">
                <a:solidFill>
                  <a:srgbClr val="1B2438">
                    <a:alpha val="100000"/>
                  </a:srgbClr>
                </a:solidFill>
                <a:latin typeface="Calibri"/>
              </a:rPr>
              <a:t><![CDATA[ Un hotel de treinta habitaciones en la zona de la bahía del centro pide «pintar las habitaciones y los pasillos» y lo quiere en dos meses, antes de temporada. El jefe de mantenimiento trae un plano de las zonas a pintar, una lista de las treinta habitaciones con su estado y una nota: «el color tiene que ser el mismo en todas las fases, aunque se pinte a lo largo de tres años». La lista de problemas incluye dos habitaciones con humedad en el techo, un tramo de pasillo con el rodapié desgastado y las escaleras de servicio, que no aparecen en el plan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aso 2 · Hotel con mantenimiento continuo y obras por fases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1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leg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ostr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t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it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tecta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it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cup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ume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can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ite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s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r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obar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val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i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it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can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zo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vis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al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aso 2 · Hotel con mantenimiento continuo y obras por fases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16]]></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rv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r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mpi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zo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l.]]></a:t>
            </a:r>
          </a:p>
        </p:txBody>
      </p:sp>
      <p:sp>
        <p:nvSpPr>
          <p:cNvPr id="8" name=""/>
          <p:cNvSpPr txBox="1"/>
          <p:nvPr/>
        </p:nvSpPr>
        <p:spPr>
          <a:xfrm>
            <a:off x="514350" y="16287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untos de decisió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aso 2 · Hotel con mantenimiento continuo y obras por fases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16]]></a:t>
            </a:r>
          </a:p>
        </p:txBody>
      </p:sp>
      <p:sp>
        <p:nvSpPr>
          <p:cNvPr id="7" name=""/>
          <p:cNvSpPr txBox="1"/>
          <p:nvPr/>
        </p:nvSpPr>
        <p:spPr>
          <a:xfrm>
            <a:off x="514350" y="1219200"/>
            <a:ext cx="24765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cisión 1 · ¿Un encargo o un programa?]]></a:t>
            </a:r>
            <a:r>
              <a:rPr lang="en-US" strike="noStrike" sz="2100" spc="0" u="none" cap="none">
                <a:solidFill>
                  <a:srgbClr val="1B2438">
                    <a:alpha val="100000"/>
                  </a:srgbClr>
                </a:solidFill>
                <a:latin typeface="Calibri"/>
              </a:rPr>
              <a:t><![CDATA[ Es un programa de mantenimiento por fases, no un encargo cerrado. ]]></a:t>
            </a:r>
            <a:r>
              <a:rPr lang="en-US" i="1" strike="noStrike" sz="2100" spc="0" u="none" cap="none">
                <a:solidFill>
                  <a:srgbClr val="1B2438">
                    <a:alpha val="100000"/>
                  </a:srgbClr>
                </a:solidFill>
                <a:latin typeface="Calibri"/>
              </a:rPr>
              <a:t><![CDATA[Respuesta razonada:]]></a:t>
            </a:r>
            <a:r>
              <a:rPr lang="en-US" strike="noStrike" sz="2100" spc="0" u="none" cap="none">
                <a:solidFill>
                  <a:srgbClr val="1B2438">
                    <a:alpha val="100000"/>
                  </a:srgbClr>
                </a:solidFill>
                <a:latin typeface="Calibri"/>
              </a:rPr>
              <a:t><![CDATA[ el hotel no puede pintar todo de golpe y el trabajo se repite durante años; eso cambia lo que hay que fijar por escrito. ]]></a:t>
            </a:r>
            <a:r>
              <a:rPr lang="en-US" i="1" strike="noStrike" sz="2100" spc="0" u="none" cap="none">
                <a:solidFill>
                  <a:srgbClr val="1B2438">
                    <a:alpha val="100000"/>
                  </a:srgbClr>
                </a:solidFill>
                <a:latin typeface="Calibri"/>
              </a:rPr>
              <a:t><![CDATA[Error típico y consecuencia:]]></a:t>
            </a:r>
            <a:r>
              <a:rPr lang="en-US" strike="noStrike" sz="2100" spc="0" u="none" cap="none">
                <a:solidFill>
                  <a:srgbClr val="1B2438">
                    <a:alpha val="100000"/>
                  </a:srgbClr>
                </a:solidFill>
                <a:latin typeface="Calibri"/>
              </a:rPr>
              <a:t><![CDATA[ tratar cada fase como un encargo nuevo e independiente, sin criterio común; cada fase se parece menos a la anterior y la diferencia se atribuye a la mano de obra en lugar de al colo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aso 2 · Hotel con mantenimiento continuo y obras por fases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16]]></a:t>
            </a:r>
          </a:p>
        </p:txBody>
      </p:sp>
      <p:sp>
        <p:nvSpPr>
          <p:cNvPr id="7" name=""/>
          <p:cNvSpPr txBox="1"/>
          <p:nvPr/>
        </p:nvSpPr>
        <p:spPr>
          <a:xfrm>
            <a:off x="514350" y="1219200"/>
            <a:ext cx="24765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cisión 2 · ¿Por dónde empieza?]]></a:t>
            </a:r>
            <a:r>
              <a:rPr lang="en-US" strike="noStrike" sz="2100" spc="0" u="none" cap="none">
                <a:solidFill>
                  <a:srgbClr val="1B2438">
                    <a:alpha val="100000"/>
                  </a:srgbClr>
                </a:solidFill>
                <a:latin typeface="Calibri"/>
              </a:rPr>
              <a:t><![CDATA[ Por el diagnóstico por zonas y por las que tienen incidencia, no por las más vistosas. ]]></a:t>
            </a:r>
            <a:r>
              <a:rPr lang="en-US" i="1" strike="noStrike" sz="2100" spc="0" u="none" cap="none">
                <a:solidFill>
                  <a:srgbClr val="1B2438">
                    <a:alpha val="100000"/>
                  </a:srgbClr>
                </a:solidFill>
                <a:latin typeface="Calibri"/>
              </a:rPr>
              <a:t><![CDATA[Respuesta razonada:]]></a:t>
            </a:r>
            <a:r>
              <a:rPr lang="en-US" strike="noStrike" sz="2100" spc="0" u="none" cap="none">
                <a:solidFill>
                  <a:srgbClr val="1B2438">
                    <a:alpha val="100000"/>
                  </a:srgbClr>
                </a:solidFill>
                <a:latin typeface="Calibri"/>
              </a:rPr>
              <a:t><![CDATA[ la humedad activa se agrava mientras espera y consume el presupuesto de la primera fase. ]]></a:t>
            </a:r>
            <a:r>
              <a:rPr lang="en-US" i="1" strike="noStrike" sz="2100" spc="0" u="none" cap="none">
                <a:solidFill>
                  <a:srgbClr val="1B2438">
                    <a:alpha val="100000"/>
                  </a:srgbClr>
                </a:solidFill>
                <a:latin typeface="Calibri"/>
              </a:rPr>
              <a:t><![CDATA[Error típico y consecuencia:]]></a:t>
            </a:r>
            <a:r>
              <a:rPr lang="en-US" strike="noStrike" sz="2100" spc="0" u="none" cap="none">
                <a:solidFill>
                  <a:srgbClr val="1B2438">
                    <a:alpha val="100000"/>
                  </a:srgbClr>
                </a:solidFill>
                <a:latin typeface="Calibri"/>
              </a:rPr>
              <a:t><![CDATA[ empezar por el pasillo principal para «enseñar el resultado»; las incidencias se quedan sin resolver y la fase siguiente llega con el doble de trabaj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aso 2 · Hotel con mantenimiento continuo y obras por fases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16]]></a:t>
            </a:r>
          </a:p>
        </p:txBody>
      </p:sp>
      <p:sp>
        <p:nvSpPr>
          <p:cNvPr id="7" name=""/>
          <p:cNvSpPr txBox="1"/>
          <p:nvPr/>
        </p:nvSpPr>
        <p:spPr>
          <a:xfrm>
            <a:off x="514350" y="1219200"/>
            <a:ext cx="24765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cisión 3 · ¿Cómo se mantiene el color entre fases?]]></a:t>
            </a:r>
            <a:r>
              <a:rPr lang="en-US" strike="noStrike" sz="2100" spc="0" u="none" cap="none">
                <a:solidFill>
                  <a:srgbClr val="1B2438">
                    <a:alpha val="100000"/>
                  </a:srgbClr>
                </a:solidFill>
                <a:latin typeface="Calibri"/>
              </a:rPr>
              <a:t><![CDATA[ Fijando por escrito la referencia de color y la forma de compararla, no confiando en la memoria ni en el catálogo. ]]></a:t>
            </a:r>
            <a:r>
              <a:rPr lang="en-US" i="1" strike="noStrike" sz="2100" spc="0" u="none" cap="none">
                <a:solidFill>
                  <a:srgbClr val="1B2438">
                    <a:alpha val="100000"/>
                  </a:srgbClr>
                </a:solidFill>
                <a:latin typeface="Calibri"/>
              </a:rPr>
              <a:t><![CDATA[Respuesta razonada:]]></a:t>
            </a:r>
            <a:r>
              <a:rPr lang="en-US" strike="noStrike" sz="2100" spc="0" u="none" cap="none">
                <a:solidFill>
                  <a:srgbClr val="1B2438">
                    <a:alpha val="100000"/>
                  </a:srgbClr>
                </a:solidFill>
                <a:latin typeface="Calibri"/>
              </a:rPr>
              <a:t><![CDATA[ entre la fase 1 y la fase 3 pueden pasar años y cambiar los materiales; sin referencia archivada, la comparación no es posible. ]]></a:t>
            </a:r>
            <a:r>
              <a:rPr lang="en-US" i="1" strike="noStrike" sz="2100" spc="0" u="none" cap="none">
                <a:solidFill>
                  <a:srgbClr val="1B2438">
                    <a:alpha val="100000"/>
                  </a:srgbClr>
                </a:solidFill>
                <a:latin typeface="Calibri"/>
              </a:rPr>
              <a:t><![CDATA[Error típico y consecuencia:]]></a:t>
            </a:r>
            <a:r>
              <a:rPr lang="en-US" strike="noStrike" sz="2100" spc="0" u="none" cap="none">
                <a:solidFill>
                  <a:srgbClr val="1B2438">
                    <a:alpha val="100000"/>
                  </a:srgbClr>
                </a:solidFill>
                <a:latin typeface="Calibri"/>
              </a:rPr>
              <a:t><![CDATA[ decir «el mismo blanco» y dejar la comprobación para el final; en la tercera fase la diferencia se ve, se discute y ya no hay muestra contra la que compara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aso 2 · Hotel con mantenimiento continuo y obras por fases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16]]></a:t>
            </a:r>
          </a:p>
        </p:txBody>
      </p:sp>
      <p:sp>
        <p:nvSpPr>
          <p:cNvPr id="7" name=""/>
          <p:cNvSpPr txBox="1"/>
          <p:nvPr/>
        </p:nvSpPr>
        <p:spPr>
          <a:xfrm>
            <a:off x="514350" y="1219200"/>
            <a:ext cx="24765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cisión 4 · ¿Qué pasa con lo que no está en el encargo?]]></a:t>
            </a:r>
            <a:r>
              <a:rPr lang="en-US" strike="noStrike" sz="2100" spc="0" u="none" cap="none">
                <a:solidFill>
                  <a:srgbClr val="1B2438">
                    <a:alpha val="100000"/>
                  </a:srgbClr>
                </a:solidFill>
                <a:latin typeface="Calibri"/>
              </a:rPr>
              <a:t><![CDATA[ Las zonas no previstas se anotan como alcance a confirmar y no se ejecutan «de paso». ]]></a:t>
            </a:r>
            <a:r>
              <a:rPr lang="en-US" i="1" strike="noStrike" sz="2100" spc="0" u="none" cap="none">
                <a:solidFill>
                  <a:srgbClr val="1B2438">
                    <a:alpha val="100000"/>
                  </a:srgbClr>
                </a:solidFill>
                <a:latin typeface="Calibri"/>
              </a:rPr>
              <a:t><![CDATA[Respuesta razonada:]]></a:t>
            </a:r>
            <a:r>
              <a:rPr lang="en-US" strike="noStrike" sz="2100" spc="0" u="none" cap="none">
                <a:solidFill>
                  <a:srgbClr val="1B2438">
                    <a:alpha val="100000"/>
                  </a:srgbClr>
                </a:solidFill>
                <a:latin typeface="Calibri"/>
              </a:rPr>
              <a:t><![CDATA[ el hotel no puede decidir sobre zonas que no ha puesto en su plan; añadirlas sin criterio desplaza el calendario de la fase. ]]></a:t>
            </a:r>
            <a:r>
              <a:rPr lang="en-US" i="1" strike="noStrike" sz="2100" spc="0" u="none" cap="none">
                <a:solidFill>
                  <a:srgbClr val="1B2438">
                    <a:alpha val="100000"/>
                  </a:srgbClr>
                </a:solidFill>
                <a:latin typeface="Calibri"/>
              </a:rPr>
              <a:t><![CDATA[Error típico y consecuencia:]]></a:t>
            </a:r>
            <a:r>
              <a:rPr lang="en-US" strike="noStrike" sz="2100" spc="0" u="none" cap="none">
                <a:solidFill>
                  <a:srgbClr val="1B2438">
                    <a:alpha val="100000"/>
                  </a:srgbClr>
                </a:solidFill>
                <a:latin typeface="Calibri"/>
              </a:rPr>
              <a:t><![CDATA[ ampliar el alcance sobre la marcha para «no dejar nada suelto»; al final hay más zonas pintadas de las previstas y la fase siguiente se descuadr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aso 2 · Hotel con mantenimiento continuo y obras por fases]]></a:t>
            </a:r>
          </a:p>
        </p:txBody>
      </p:sp>
      <p:pic>
        <p:nvPicPr>
          <p:cNvPr id="3" name="" descr="Flujo de cuatro fases del mantenimiento por fases de un hotel, desde el diagnóstico hasta el control de color.">
            <a:hlinkClick r:id="rId3" tooltip="Flujo de cuatro fases del mantenimiento por fases de un hotel, desde el diagnóstico hasta el control de color."/>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Un hotel no se pinta de una vez: se programa, y cada fase hereda el criterio de la anterio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registrar-un-caso-para-el-banco-sin-exponer-al-cliente"/>
              </a:rPr>
              <a:t><![CDATA[Ver imagen original en el O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Caso 2 · Hotel con mantenimiento continuo y obras por fas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s fases de un programa de mantenimiento por fases en un hotel ocupado.]]></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Fase 1 · Zonas con incidencia: se resuelven primero y se comprueban antes de pintar.]]></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se 2 · Preparación del resto y referencia de color fijada y archivada por escrit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Fase 3 · Pintado por sectores, con la ocupación controlada y sin mezclar fas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16]]></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Fase 4 · Retoques, revisión del color frente a la referencia y cierre documentado de la fase.]]></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iagnóstico por zonas: humedad, desgaste y estado real de cada parte del hotel.]]></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aso 3 · Color especial que no coincide con la muestra aprobad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1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uesto didáctico.]]></a:t>
            </a:r>
            <a:r>
              <a:rPr lang="en-US" strike="noStrike" sz="2100" spc="0" u="none" cap="none">
                <a:solidFill>
                  <a:srgbClr val="1B2438">
                    <a:alpha val="100000"/>
                  </a:srgbClr>
                </a:solidFill>
                <a:latin typeface="Calibri"/>
              </a:rPr>
              <a:t><![CDATA[ Una particular pide un color que no está en catálogo —un verde azulado oscuro, «como el de la foto que me enseñó una amiga»— para el despacho de su vivienda en la zona de la Tienda Este. Se le prepara una muestra sobre cartón y la aprueba en el propio mostrador, a la luz de la tienda, un martes por la mañana. Tres semanas después, el aplicador entrega la habitación con un tono visiblemente distinto y ella vuelve con la foto del móvil.]]></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aso 3 · Color especial que no coincide con la muestra aprobad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1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 que llega al mostrador.]]></a:t>
            </a:r>
            <a:r>
              <a:rPr lang="en-US" strike="noStrike" sz="2100" spc="0" u="none" cap="none">
                <a:solidFill>
                  <a:srgbClr val="1B2438">
                    <a:alpha val="100000"/>
                  </a:srgbClr>
                </a:solidFill>
                <a:latin typeface="Calibri"/>
              </a:rPr>
              <a:t><![CDATA[ La petición de un color especial, una foto impresa como referencia, una muestra de cartón aprobada a la luz de la tienda y ninguna indicación de acabado. ]]></a:t>
            </a:r>
            <a:r>
              <a:rPr lang="en-US" b="1" strike="noStrike" sz="2100" spc="0" u="none" cap="none">
                <a:solidFill>
                  <a:srgbClr val="1B2438">
                    <a:alpha val="100000"/>
                  </a:srgbClr>
                </a:solidFill>
                <a:latin typeface="Calibri"/>
              </a:rPr>
              <a:t><![CDATA[Lo que falta.]]></a:t>
            </a:r>
            <a:r>
              <a:rPr lang="en-US" strike="noStrike" sz="2100" spc="0" u="none" cap="none">
                <a:solidFill>
                  <a:srgbClr val="1B2438">
                    <a:alpha val="100000"/>
                  </a:srgbClr>
                </a:solidFill>
                <a:latin typeface="Calibri"/>
              </a:rPr>
              <a:t><![CDATA[ La referencia del color: una muestra física, sellada y etiquetada con su fecha y su soporte. El acabado deseado. Las condiciones de luz de la habitación, que no son las de la tienda. Si se acepta o no una diferencia de tono entre elementos. Y si el tintado se hace en taller o en la propia obra.]]></a:t>
            </a:r>
          </a:p>
        </p:txBody>
      </p:sp>
      <p:sp>
        <p:nvSpPr>
          <p:cNvPr id="8" name=""/>
          <p:cNvSpPr txBox="1"/>
          <p:nvPr/>
        </p:nvSpPr>
        <p:spPr>
          <a:xfrm>
            <a:off x="514350" y="39338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untos de decisió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aso 3 · Color especial que no coincide con la muestra aprobad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16]]></a:t>
            </a:r>
          </a:p>
        </p:txBody>
      </p:sp>
      <p:sp>
        <p:nvSpPr>
          <p:cNvPr id="7" name=""/>
          <p:cNvSpPr txBox="1"/>
          <p:nvPr/>
        </p:nvSpPr>
        <p:spPr>
          <a:xfrm>
            <a:off x="514350" y="1219200"/>
            <a:ext cx="24765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cisión 1 · ¿Qué es «aprobado»?]]></a:t>
            </a:r>
            <a:r>
              <a:rPr lang="en-US" strike="noStrike" sz="2100" spc="0" u="none" cap="none">
                <a:solidFill>
                  <a:srgbClr val="1B2438">
                    <a:alpha val="100000"/>
                  </a:srgbClr>
                </a:solidFill>
                <a:latin typeface="Calibri"/>
              </a:rPr>
              <a:t><![CDATA[ Lo aprobado es la muestra física, no la foto ni la intención. ]]></a:t>
            </a:r>
            <a:r>
              <a:rPr lang="en-US" i="1" strike="noStrike" sz="2100" spc="0" u="none" cap="none">
                <a:solidFill>
                  <a:srgbClr val="1B2438">
                    <a:alpha val="100000"/>
                  </a:srgbClr>
                </a:solidFill>
                <a:latin typeface="Calibri"/>
              </a:rPr>
              <a:t><![CDATA[Respuesta razonada:]]></a:t>
            </a:r>
            <a:r>
              <a:rPr lang="en-US" strike="noStrike" sz="2100" spc="0" u="none" cap="none">
                <a:solidFill>
                  <a:srgbClr val="1B2438">
                    <a:alpha val="100000"/>
                  </a:srgbClr>
                </a:solidFill>
                <a:latin typeface="Calibri"/>
              </a:rPr>
              <a:t><![CDATA[ la comparación se hace contra un patrón documentado; una fotografía cambia de pantalla a pantalla y de luz a luz. ]]></a:t>
            </a:r>
            <a:r>
              <a:rPr lang="en-US" i="1" strike="noStrike" sz="2100" spc="0" u="none" cap="none">
                <a:solidFill>
                  <a:srgbClr val="1B2438">
                    <a:alpha val="100000"/>
                  </a:srgbClr>
                </a:solidFill>
                <a:latin typeface="Calibri"/>
              </a:rPr>
              <a:t><![CDATA[Error típico y consecuencia:]]></a:t>
            </a:r>
            <a:r>
              <a:rPr lang="en-US" strike="noStrike" sz="2100" spc="0" u="none" cap="none">
                <a:solidFill>
                  <a:srgbClr val="1B2438">
                    <a:alpha val="100000"/>
                  </a:srgbClr>
                </a:solidFill>
                <a:latin typeface="Calibri"/>
              </a:rPr>
              <a:t><![CDATA[ dar por buena la foto impresa como referencia; el trabajo se hace «a ojo» y la diferencia aparece en la entrega, cuando ya no hay forma de discutirl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aso 3 · Color especial que no coincide con la muestra aprobad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16]]></a:t>
            </a:r>
          </a:p>
        </p:txBody>
      </p:sp>
      <p:sp>
        <p:nvSpPr>
          <p:cNvPr id="7" name=""/>
          <p:cNvSpPr txBox="1"/>
          <p:nvPr/>
        </p:nvSpPr>
        <p:spPr>
          <a:xfrm>
            <a:off x="514350" y="1219200"/>
            <a:ext cx="24765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cisión 2 · ¿Se puede seguir?]]></a:t>
            </a:r>
            <a:r>
              <a:rPr lang="en-US" strike="noStrike" sz="2100" spc="0" u="none" cap="none">
                <a:solidFill>
                  <a:srgbClr val="1B2438">
                    <a:alpha val="100000"/>
                  </a:srgbClr>
                </a:solidFill>
                <a:latin typeface="Calibri"/>
              </a:rPr>
              <a:t><![CDATA[ Sí, con la muestra sellada y etiquetada con su referencia y su fecha. Si la partida tintada no coincide con ella, el trabajo se para y se escala. ]]></a:t>
            </a:r>
            <a:r>
              <a:rPr lang="en-US" i="1" strike="noStrike" sz="2100" spc="0" u="none" cap="none">
                <a:solidFill>
                  <a:srgbClr val="1B2438">
                    <a:alpha val="100000"/>
                  </a:srgbClr>
                </a:solidFill>
                <a:latin typeface="Calibri"/>
              </a:rPr>
              <a:t><![CDATA[Respuesta razonada:]]></a:t>
            </a:r>
            <a:r>
              <a:rPr lang="en-US" strike="noStrike" sz="2100" spc="0" u="none" cap="none">
                <a:solidFill>
                  <a:srgbClr val="1B2438">
                    <a:alpha val="100000"/>
                  </a:srgbClr>
                </a:solidFill>
                <a:latin typeface="Calibri"/>
              </a:rPr>
              <a:t><![CDATA[ la coincidencia se decide contra la referencia; sin ella no existe una forma objetiva de decir «es el mismo». ]]></a:t>
            </a:r>
            <a:r>
              <a:rPr lang="en-US" i="1" strike="noStrike" sz="2100" spc="0" u="none" cap="none">
                <a:solidFill>
                  <a:srgbClr val="1B2438">
                    <a:alpha val="100000"/>
                  </a:srgbClr>
                </a:solidFill>
                <a:latin typeface="Calibri"/>
              </a:rPr>
              <a:t><![CDATA[Error típico y consecuencia:]]></a:t>
            </a:r>
            <a:r>
              <a:rPr lang="en-US" strike="noStrike" sz="2100" spc="0" u="none" cap="none">
                <a:solidFill>
                  <a:srgbClr val="1B2438">
                    <a:alpha val="100000"/>
                  </a:srgbClr>
                </a:solidFill>
                <a:latin typeface="Calibri"/>
              </a:rPr>
              <a:t><![CDATA[ aceptar la partida por «es lo mismo» o «es lo que hay»; la clienta ve la diferencia en su pared y el coste del ciclo completo recae sobre la obr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aso 3 · Color especial que no coincide con la muestra aprobad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16]]></a:t>
            </a:r>
          </a:p>
        </p:txBody>
      </p:sp>
      <p:sp>
        <p:nvSpPr>
          <p:cNvPr id="7" name=""/>
          <p:cNvSpPr txBox="1"/>
          <p:nvPr/>
        </p:nvSpPr>
        <p:spPr>
          <a:xfrm>
            <a:off x="514350" y="1219200"/>
            <a:ext cx="24765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cisión 3 · ¿Se mide?]]></a:t>
            </a:r>
            <a:r>
              <a:rPr lang="en-US" strike="noStrike" sz="2100" spc="0" u="none" cap="none">
                <a:solidFill>
                  <a:srgbClr val="1B2438">
                    <a:alpha val="100000"/>
                  </a:srgbClr>
                </a:solidFill>
                <a:latin typeface="Calibri"/>
              </a:rPr>
              <a:t><![CDATA[ Con el instrumental de color del taller, en condiciones comparables, dejando por escrito el resultado. ]]></a:t>
            </a:r>
            <a:r>
              <a:rPr lang="en-US" i="1" strike="noStrike" sz="2100" spc="0" u="none" cap="none">
                <a:solidFill>
                  <a:srgbClr val="1B2438">
                    <a:alpha val="100000"/>
                  </a:srgbClr>
                </a:solidFill>
                <a:latin typeface="Calibri"/>
              </a:rPr>
              <a:t><![CDATA[Respuesta razonada:]]></a:t>
            </a:r>
            <a:r>
              <a:rPr lang="en-US" strike="noStrike" sz="2100" spc="0" u="none" cap="none">
                <a:solidFill>
                  <a:srgbClr val="1B2438">
                    <a:alpha val="100000"/>
                  </a:srgbClr>
                </a:solidFill>
                <a:latin typeface="Calibri"/>
              </a:rPr>
              <a:t><![CDATA[ la medición da un valor comparable; el ojo da una impresión. Las dos sirven, pero solo una se puede archivar y discutir dentro de un año. ]]></a:t>
            </a:r>
            <a:r>
              <a:rPr lang="en-US" i="1" strike="noStrike" sz="2100" spc="0" u="none" cap="none">
                <a:solidFill>
                  <a:srgbClr val="1B2438">
                    <a:alpha val="100000"/>
                  </a:srgbClr>
                </a:solidFill>
                <a:latin typeface="Calibri"/>
              </a:rPr>
              <a:t><![CDATA[Error típico y consecuencia:]]></a:t>
            </a:r>
            <a:r>
              <a:rPr lang="en-US" strike="noStrike" sz="2100" spc="0" u="none" cap="none">
                <a:solidFill>
                  <a:srgbClr val="1B2438">
                    <a:alpha val="100000"/>
                  </a:srgbClr>
                </a:solidFill>
                <a:latin typeface="Calibri"/>
              </a:rPr>
              <a:t><![CDATA[ decidir «a ojo está bien»; nadie podrá repetir la comparación cuando la clienta vuelv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aso 3 · Color especial que no coincide con la muestra aprobad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16]]></a:t>
            </a:r>
          </a:p>
        </p:txBody>
      </p:sp>
      <p:sp>
        <p:nvSpPr>
          <p:cNvPr id="7" name=""/>
          <p:cNvSpPr txBox="1"/>
          <p:nvPr/>
        </p:nvSpPr>
        <p:spPr>
          <a:xfrm>
            <a:off x="514350" y="1219200"/>
            <a:ext cx="24765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cisión 4 · ¿Qué pasa con la luz de la habitación?]]></a:t>
            </a:r>
            <a:r>
              <a:rPr lang="en-US" strike="noStrike" sz="2100" spc="0" u="none" cap="none">
                <a:solidFill>
                  <a:srgbClr val="1B2438">
                    <a:alpha val="100000"/>
                  </a:srgbClr>
                </a:solidFill>
                <a:latin typeface="Calibri"/>
              </a:rPr>
              <a:t><![CDATA[ La diferencia de tono entre la tienda y la habitación se anota como parte del encargo: no es un defecto de la partida, es una condición de la obra. ]]></a:t>
            </a:r>
            <a:r>
              <a:rPr lang="en-US" i="1" strike="noStrike" sz="2100" spc="0" u="none" cap="none">
                <a:solidFill>
                  <a:srgbClr val="1B2438">
                    <a:alpha val="100000"/>
                  </a:srgbClr>
                </a:solidFill>
                <a:latin typeface="Calibri"/>
              </a:rPr>
              <a:t><![CDATA[Respuesta razonada:]]></a:t>
            </a:r>
            <a:r>
              <a:rPr lang="en-US" strike="noStrike" sz="2100" spc="0" u="none" cap="none">
                <a:solidFill>
                  <a:srgbClr val="1B2438">
                    <a:alpha val="100000"/>
                  </a:srgbClr>
                </a:solidFill>
                <a:latin typeface="Calibri"/>
              </a:rPr>
              <a:t><![CDATA[ de lo que se queja la clienta es del resultado en su casa, no en el mostrador. ]]></a:t>
            </a:r>
            <a:r>
              <a:rPr lang="en-US" i="1" strike="noStrike" sz="2100" spc="0" u="none" cap="none">
                <a:solidFill>
                  <a:srgbClr val="1B2438">
                    <a:alpha val="100000"/>
                  </a:srgbClr>
                </a:solidFill>
                <a:latin typeface="Calibri"/>
              </a:rPr>
              <a:t><![CDATA[Error típico y consecuencia:]]></a:t>
            </a:r>
            <a:r>
              <a:rPr lang="en-US" strike="noStrike" sz="2100" spc="0" u="none" cap="none">
                <a:solidFill>
                  <a:srgbClr val="1B2438">
                    <a:alpha val="100000"/>
                  </a:srgbClr>
                </a:solidFill>
                <a:latin typeface="Calibri"/>
              </a:rPr>
              <a:t><![CDATA[ no mencionarlo; la clienta llega pensando que es un fallo de la tintación y se discute con quien no puede resolverlo.]]></a:t>
            </a:r>
          </a:p>
        </p:txBody>
      </p:sp>
      <p:sp>
        <p:nvSpPr>
          <p:cNvPr id="9" name=""/>
          <p:cNvSpPr txBox="1"/>
          <p:nvPr/>
        </p:nvSpPr>
        <p:spPr>
          <a:xfrm>
            <a:off x="514350" y="39052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caso no es un fallo de la tienda: es un fallo de método. La muestra se aprobó sin registrar.]]></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aso 3 · Color especial que no coincide con la muestra aprobada]]></a:t>
            </a:r>
          </a:p>
        </p:txBody>
      </p:sp>
      <p:pic>
        <p:nvPicPr>
          <p:cNvPr id="3" name="" descr="Cuatro tarjetas sobre el caso de color especial: la referencia, la luz, el acabado y el documento.">
            <a:hlinkClick r:id="rId3" tooltip="Cuatro tarjetas sobre el caso de color especial: la referencia, la luz, el acabado y el documento."/>
          </p:cNvPr>
          <p:cNvPicPr>
            <a:picLocks noChangeAspect="1"/>
          </p:cNvPicPr>
          <p:nvPr>
            <p:ph type="pic" idx="1"/>
          </p:nvPr>
        </p:nvPicPr>
        <p:blipFill>
          <a:blip r:embed="rId2"/>
          <a:stretch>
            <a:fillRect/>
          </a:stretch>
        </p:blipFill>
        <p:spPr>
          <a:xfrm>
            <a:off x="628650" y="1257300"/>
            <a:ext cx="78867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Un color especial solo se discute si se ha registrado antes de pint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registrar-un-caso-para-el-banco-sin-exponer-al-cliente"/>
              </a:rPr>
              <a:t><![CDATA[Ver imagen original en el O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Caso 3 · Color especial que no coincide con la muestra aprobada]]></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el encargo de color especial, la ___ física es lo aprobado: sin ella no hay comparación posible. La partida tintada se contrasta contra esa referencia y, si no coincide, ___ el trabajo y se escala. La comprobación queda documentada con el ___ y con las condiciones de luz de la habitación, que no son las de la tienda. Lo que no se sabe se escribe como ___.]]></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aso 4 · Reclamación por una cubierta «impermeable» que sigue gotando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1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uesto didáctico.]]></a:t>
            </a:r>
            <a:r>
              <a:rPr lang="en-US" strike="noStrike" sz="2100" spc="0" u="none" cap="none">
                <a:solidFill>
                  <a:srgbClr val="1B2438">
                    <a:alpha val="100000"/>
                  </a:srgbClr>
                </a:solidFill>
                <a:latin typeface="Calibri"/>
              </a:rPr>
              <a:t><![CDATA[ A finales de otoño, en un bloque de viviendas de la zona de la zona, una vecina llama: le gotea el techo del salón desde hace dos semanas, justo cuando ha llegado el tiempo de lluvia. El año pasado se hizo «impermeabilización de la cubierta» con un contratista que ya no está localizable. En el interior hay manchas de humedad y el agua apareció «en el techo, junto a la ventana». Ella pide que le pinten el techo de blanco y que «le digan a quién reclamar».]]></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aso 4 · Reclamación por una cubierta «impermeable» que sigue gotando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1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 que llega al mostrador.]]></a:t>
            </a:r>
            <a:r>
              <a:rPr lang="en-US" strike="noStrike" sz="2100" spc="0" u="none" cap="none">
                <a:solidFill>
                  <a:srgbClr val="1B2438">
                    <a:alpha val="100000"/>
                  </a:srgbClr>
                </a:solidFill>
                <a:latin typeface="Calibri"/>
              </a:rPr>
              <a:t><![CDATA[ Una llamada con su nombre completo, su dirección exacta y su teléfono; la nota del contrato de impermeabilización del año pasado, que conserva; fotos del techo ya tomadas; la afirmación «la cubierta es impermeable, así que el problema es la pintura»; y la intención de reclamar al contratista anterio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aso 4 · Reclamación por una cubierta «impermeable» que sigue gotando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1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 que falta.]]></a:t>
            </a:r>
            <a:r>
              <a:rPr lang="en-US" strike="noStrike" sz="2100" spc="0" u="none" cap="none">
                <a:solidFill>
                  <a:srgbClr val="1B2438">
                    <a:alpha val="100000"/>
                  </a:srgbClr>
                </a:solidFill>
                <a:latin typeface="Calibri"/>
              </a:rPr>
              <a:t><![CDATA[ Desde cuándo gotea y si coincide con episodios de lluvia. Si el agua entra por la cubierta, por un encuentro, por una bajante o por un elemento de la fachada. El estado de la impermeabilización existente: si está agrietada, perforada o simplemente ha agotado su vida útil, y nadie lo ha revisado. Si hay otros vecinos con el mismo síntoma y si son los mismos puntos. Y qué se ha hecho ya: si han pintado encima, si han puesto un cubo, si han llamado a alguien.]]></a:t>
            </a:r>
          </a:p>
        </p:txBody>
      </p:sp>
      <p:sp>
        <p:nvSpPr>
          <p:cNvPr id="8" name=""/>
          <p:cNvSpPr txBox="1"/>
          <p:nvPr/>
        </p:nvSpPr>
        <p:spPr>
          <a:xfrm>
            <a:off x="514350" y="39338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untos de decisió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aso 4 · Reclamación por una cubierta «impermeable» que sigue gotando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16]]></a:t>
            </a:r>
          </a:p>
        </p:txBody>
      </p:sp>
      <p:sp>
        <p:nvSpPr>
          <p:cNvPr id="7" name=""/>
          <p:cNvSpPr txBox="1"/>
          <p:nvPr/>
        </p:nvSpPr>
        <p:spPr>
          <a:xfrm>
            <a:off x="514350" y="121920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cisión 1 · ¿Es un problema de pintura?]]></a:t>
            </a:r>
            <a:r>
              <a:rPr lang="en-US" strike="noStrike" sz="2100" spc="0" u="none" cap="none">
                <a:solidFill>
                  <a:srgbClr val="1B2438">
                    <a:alpha val="100000"/>
                  </a:srgbClr>
                </a:solidFill>
                <a:latin typeface="Calibri"/>
              </a:rPr>
              <a:t><![CDATA[ No. ]]></a:t>
            </a:r>
            <a:r>
              <a:rPr lang="en-US" i="1" strike="noStrike" sz="2100" spc="0" u="none" cap="none">
                <a:solidFill>
                  <a:srgbClr val="1B2438">
                    <a:alpha val="100000"/>
                  </a:srgbClr>
                </a:solidFill>
                <a:latin typeface="Calibri"/>
              </a:rPr>
              <a:t><![CDATA[Respuesta razonada:]]></a:t>
            </a:r>
            <a:r>
              <a:rPr lang="en-US" strike="noStrike" sz="2100" spc="0" u="none" cap="none">
                <a:solidFill>
                  <a:srgbClr val="1B2438">
                    <a:alpha val="100000"/>
                  </a:srgbClr>
                </a:solidFill>
                <a:latin typeface="Calibri"/>
              </a:rPr>
              <a:t><![CDATA[ el agua entra por un elemento constructivo; la pintura del techo es el síntoma visible, no el origen. ]]></a:t>
            </a:r>
            <a:r>
              <a:rPr lang="en-US" i="1" strike="noStrike" sz="2100" spc="0" u="none" cap="none">
                <a:solidFill>
                  <a:srgbClr val="1B2438">
                    <a:alpha val="100000"/>
                  </a:srgbClr>
                </a:solidFill>
                <a:latin typeface="Calibri"/>
              </a:rPr>
              <a:t><![CDATA[Error típico y consecuencia:]]></a:t>
            </a:r>
            <a:r>
              <a:rPr lang="en-US" strike="noStrike" sz="2100" spc="0" u="none" cap="none">
                <a:solidFill>
                  <a:srgbClr val="1B2438">
                    <a:alpha val="100000"/>
                  </a:srgbClr>
                </a:solidFill>
                <a:latin typeface="Calibri"/>
              </a:rPr>
              <a:t><![CDATA[ pintar el techo de blanco para «tapar» la mancha; la mancha vuelve y el dinero se ha gastado sin tocar el problem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aso 4 · Reclamación por una cubierta «impermeable» que sigue gotando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16]]></a:t>
            </a:r>
          </a:p>
        </p:txBody>
      </p:sp>
      <p:sp>
        <p:nvSpPr>
          <p:cNvPr id="7" name=""/>
          <p:cNvSpPr txBox="1"/>
          <p:nvPr/>
        </p:nvSpPr>
        <p:spPr>
          <a:xfrm>
            <a:off x="514350" y="1219200"/>
            <a:ext cx="24765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cisión 2 · ¿Qué se recoge antes de tocar nada?]]></a:t>
            </a:r>
            <a:r>
              <a:rPr lang="en-US" strike="noStrike" sz="2100" spc="0" u="none" cap="none">
                <a:solidFill>
                  <a:srgbClr val="1B2438">
                    <a:alpha val="100000"/>
                  </a:srgbClr>
                </a:solidFill>
                <a:latin typeface="Calibri"/>
              </a:rPr>
              <a:t><![CDATA[ La secuencia de la ficha: fecha y episodios de lluvia, puntos exactos de goteo, fotos con escala, la nota del contrato y si hay más vecinos con el mismo síntoma. ]]></a:t>
            </a:r>
            <a:r>
              <a:rPr lang="en-US" i="1" strike="noStrike" sz="2100" spc="0" u="none" cap="none">
                <a:solidFill>
                  <a:srgbClr val="1B2438">
                    <a:alpha val="100000"/>
                  </a:srgbClr>
                </a:solidFill>
                <a:latin typeface="Calibri"/>
              </a:rPr>
              <a:t><![CDATA[Respuesta razonada:]]></a:t>
            </a:r>
            <a:r>
              <a:rPr lang="en-US" strike="noStrike" sz="2100" spc="0" u="none" cap="none">
                <a:solidFill>
                  <a:srgbClr val="1B2438">
                    <a:alpha val="100000"/>
                  </a:srgbClr>
                </a:solidFill>
                <a:latin typeface="Calibri"/>
              </a:rPr>
              <a:t><![CDATA[ el goteo es un hecho que desaparece; sin el registro de la lluvia y del punto, en unas semanas no habrá forma de reconstruirlo. ]]></a:t>
            </a:r>
            <a:r>
              <a:rPr lang="en-US" i="1" strike="noStrike" sz="2100" spc="0" u="none" cap="none">
                <a:solidFill>
                  <a:srgbClr val="1B2438">
                    <a:alpha val="100000"/>
                  </a:srgbClr>
                </a:solidFill>
                <a:latin typeface="Calibri"/>
              </a:rPr>
              <a:t><![CDATA[Error típico y consecuencia:]]></a:t>
            </a:r>
            <a:r>
              <a:rPr lang="en-US" strike="noStrike" sz="2100" spc="0" u="none" cap="none">
                <a:solidFill>
                  <a:srgbClr val="1B2438">
                    <a:alpha val="100000"/>
                  </a:srgbClr>
                </a:solidFill>
                <a:latin typeface="Calibri"/>
              </a:rPr>
              <a:t><![CDATA[ limpiar y pintar el techo; se destruye la evidencia y el contratista anterior queda sin ninguna posibilidad de contrast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aso 4 · Reclamación por una cubierta «impermeable» que sigue gotando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16]]></a:t>
            </a:r>
          </a:p>
        </p:txBody>
      </p:sp>
      <p:sp>
        <p:nvSpPr>
          <p:cNvPr id="7" name=""/>
          <p:cNvSpPr txBox="1"/>
          <p:nvPr/>
        </p:nvSpPr>
        <p:spPr>
          <a:xfrm>
            <a:off x="514350" y="1219200"/>
            <a:ext cx="24765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cisión 3 · ¿Se atribuye la causa?]]></a:t>
            </a:r>
            <a:r>
              <a:rPr lang="en-US" strike="noStrike" sz="2100" spc="0" u="none" cap="none">
                <a:solidFill>
                  <a:srgbClr val="1B2438">
                    <a:alpha val="100000"/>
                  </a:srgbClr>
                </a:solidFill>
                <a:latin typeface="Calibri"/>
              </a:rPr>
              <a:t><![CDATA[ No: se registra «goteo en cubierta, origen por determinar» y se contrasta con el edificio (otros vecinos, mismos puntos o puntos distintos). ]]></a:t>
            </a:r>
            <a:r>
              <a:rPr lang="en-US" i="1" strike="noStrike" sz="2100" spc="0" u="none" cap="none">
                <a:solidFill>
                  <a:srgbClr val="1B2438">
                    <a:alpha val="100000"/>
                  </a:srgbClr>
                </a:solidFill>
                <a:latin typeface="Calibri"/>
              </a:rPr>
              <a:t><![CDATA[Respuesta razonada:]]></a:t>
            </a:r>
            <a:r>
              <a:rPr lang="en-US" strike="noStrike" sz="2100" spc="0" u="none" cap="none">
                <a:solidFill>
                  <a:srgbClr val="1B2438">
                    <a:alpha val="100000"/>
                  </a:srgbClr>
                </a:solidFill>
                <a:latin typeface="Calibri"/>
              </a:rPr>
              <a:t><![CDATA[ atribuir sin revisar convierte una observación en una acusación, y además a alguien que ya no está. ]]></a:t>
            </a:r>
            <a:r>
              <a:rPr lang="en-US" i="1" strike="noStrike" sz="2100" spc="0" u="none" cap="none">
                <a:solidFill>
                  <a:srgbClr val="1B2438">
                    <a:alpha val="100000"/>
                  </a:srgbClr>
                </a:solidFill>
                <a:latin typeface="Calibri"/>
              </a:rPr>
              <a:t><![CDATA[Error típico y consecuencia:]]></a:t>
            </a:r>
            <a:r>
              <a:rPr lang="en-US" strike="noStrike" sz="2100" spc="0" u="none" cap="none">
                <a:solidFill>
                  <a:srgbClr val="1B2438">
                    <a:alpha val="100000"/>
                  </a:srgbClr>
                </a:solidFill>
                <a:latin typeface="Calibri"/>
              </a:rPr>
              <a:t><![CDATA[ «esto es de la impermeabilización anterior, que la pagamos y no sirvió»; es una opinión, y además se la hace pagar a quien no está para oírl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aso 4 · Reclamación por una cubierta «impermeable» que sigue gotando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16]]></a:t>
            </a:r>
          </a:p>
        </p:txBody>
      </p:sp>
      <p:sp>
        <p:nvSpPr>
          <p:cNvPr id="7" name=""/>
          <p:cNvSpPr txBox="1"/>
          <p:nvPr/>
        </p:nvSpPr>
        <p:spPr>
          <a:xfrm>
            <a:off x="514350" y="1219200"/>
            <a:ext cx="24765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cisión 4 · ¿Qué se le promete?]]></a:t>
            </a:r>
            <a:r>
              <a:rPr lang="en-US" strike="noStrike" sz="2100" spc="0" u="none" cap="none">
                <a:solidFill>
                  <a:srgbClr val="1B2438">
                    <a:alpha val="100000"/>
                  </a:srgbClr>
                </a:solidFill>
                <a:latin typeface="Calibri"/>
              </a:rPr>
              <a:t><![CDATA[ Proceso: recoger los datos, escalar con la ficha y decir quién responde. No se promete resultado, no se negocia con la aseguradora y no se afirma que la cubierta cumple o no cumple nada. ]]></a:t>
            </a:r>
            <a:r>
              <a:rPr lang="en-US" i="1" strike="noStrike" sz="2100" spc="0" u="none" cap="none">
                <a:solidFill>
                  <a:srgbClr val="1B2438">
                    <a:alpha val="100000"/>
                  </a:srgbClr>
                </a:solidFill>
                <a:latin typeface="Calibri"/>
              </a:rPr>
              <a:t><![CDATA[Respuesta razonada:]]></a:t>
            </a:r>
            <a:r>
              <a:rPr lang="en-US" strike="noStrike" sz="2100" spc="0" u="none" cap="none">
                <a:solidFill>
                  <a:srgbClr val="1B2438">
                    <a:alpha val="100000"/>
                  </a:srgbClr>
                </a:solidFill>
                <a:latin typeface="Calibri"/>
              </a:rPr>
              <a:t><![CDATA[ el origen del goteo, la cobertura del seguro y la responsabilidad son cuestiones que corresponden a otros, y esos criterios son ]]></a:t>
            </a:r>
            <a:r>
              <a:rPr lang="en-US" b="1" strike="noStrike" sz="2100" spc="0" u="none" cap="none">
                <a:solidFill>
                  <a:srgbClr val="1B2438">
                    <a:alpha val="100000"/>
                  </a:srgbClr>
                </a:solidFill>
                <a:latin typeface="Calibri"/>
              </a:rPr>
              <a:t><![CDATA[procedimientos pendientes]]></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Error típico y consecuencia:]]></a:t>
            </a:r>
            <a:r>
              <a:rPr lang="en-US" strike="noStrike" sz="2100" spc="0" u="none" cap="none">
                <a:solidFill>
                  <a:srgbClr val="1B2438">
                    <a:alpha val="100000"/>
                  </a:srgbClr>
                </a:solidFill>
                <a:latin typeface="Calibri"/>
              </a:rPr>
              <a:t><![CDATA[ «esto lo cubre el seguro, no hay que hacer nada» o «quédese tranquila, que se arregla»; son compromisos que no dependen de nadi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aso 4 · Reclamación por una cubierta «impermeable» que sigue gotando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1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nonimización aplicada a este caso.]]></a:t>
            </a:r>
            <a:r>
              <a:rPr lang="en-US" strike="noStrike" sz="2100" spc="0" u="none" cap="none">
                <a:solidFill>
                  <a:srgbClr val="1B2438">
                    <a:alpha val="100000"/>
                  </a:srgbClr>
                </a:solidFill>
                <a:latin typeface="Calibri"/>
              </a:rPr>
              <a:t><![CDATA[ Se suprimen nombre, dirección y teléfono; se conservan la comarca, el tipo de edificio, el punto del goteo y la época. La nota del contrato se describe, no se adjunt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aso 4 · Reclamación por una cubierta «impermeable» que sigue gotando]]></a:t>
            </a:r>
          </a:p>
        </p:txBody>
      </p:sp>
      <p:pic>
        <p:nvPicPr>
          <p:cNvPr id="3" name="" descr="Matriz con cuatro hipótesis de goteo y el dato que apoyaría o descartaría cada una.">
            <a:hlinkClick r:id="rId3" tooltip="Matriz con cuatro hipótesis de goteo y el dato que apoyaría o descartaría cada una."/>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hipótesis se anota como hipótesis: falta el dato que la confirma o la descar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registrar-un-caso-para-el-banco-sin-exponer-al-cliente"/>
              </a:rPr>
              <a:t><![CDATA[Ver imagen original en el O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Caso 4 · Reclamación por una cubierta «impermeable» que sigue gotand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nco frases de la primera conversación del caso 4.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to es un fallo de la cubierta, y eso entra en garantía: hay que volver a pintar el tech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ecesito saber desde cuándo gotea, en qué puntos del techo y si el agua aparece también en los muros.»]]></a:t>
            </a:r>
          </a:p>
        </p:txBody>
      </p:sp>
      <p:sp>
        <p:nvSpPr>
          <p:cNvPr id="11" name=""/>
          <p:cNvSpPr txBox="1"/>
          <p:nvPr/>
        </p:nvSpPr>
        <p:spPr>
          <a:xfrm>
            <a:off x="628650" y="3667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e pongo otra capa de impermeabilizante y se arregla.»]]></a:t>
            </a:r>
          </a:p>
        </p:txBody>
      </p:sp>
      <p:sp>
        <p:nvSpPr>
          <p:cNvPr id="12" name=""/>
          <p:cNvSpPr txBox="1"/>
          <p:nvPr/>
        </p:nvSpPr>
        <p:spPr>
          <a:xfrm>
            <a:off x="628650" y="40290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 el higrómetro de mi coche ya sé que es condensació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16]]></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ropongo documentar el goteo, revisar el encuentro de la cubierta y decidir despué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rrores frecuentes, límites y cuándo escalar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1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uatro casos comparten los mismos errores. No son descuidos: son atajos que ahorran tiempo ahora y lo pagan después.]]></a:t>
            </a:r>
          </a:p>
        </p:txBody>
      </p:sp>
      <p:sp>
        <p:nvSpPr>
          <p:cNvPr id="8" name=""/>
          <p:cNvSpPr txBox="1"/>
          <p:nvPr/>
        </p:nvSpPr>
        <p:spPr>
          <a:xfrm>
            <a:off x="514350" y="22860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fundir el encargo con lo que el cliente dice que quiere.]]></a:t>
            </a:r>
            <a:r>
              <a:rPr lang="en-US" strike="noStrike" sz="2100" spc="0" u="none" cap="none">
                <a:solidFill>
                  <a:srgbClr val="1B2438">
                    <a:alpha val="100000"/>
                  </a:srgbClr>
                </a:solidFill>
                <a:latin typeface="Calibri"/>
              </a:rPr>
              <a:t><![CDATA[ El cliente pide pintura; el encargo puede ser diagnóstico. ]]></a:t>
            </a:r>
            <a:r>
              <a:rPr lang="en-US" i="1" strike="noStrike" sz="2100" spc="0" u="none" cap="none">
                <a:solidFill>
                  <a:srgbClr val="1B2438">
                    <a:alpha val="100000"/>
                  </a:srgbClr>
                </a:solidFill>
                <a:latin typeface="Calibri"/>
              </a:rPr>
              <a:t><![CDATA[Consecuencia:]]></a:t>
            </a:r>
            <a:r>
              <a:rPr lang="en-US" strike="noStrike" sz="2100" spc="0" u="none" cap="none">
                <a:solidFill>
                  <a:srgbClr val="1B2438">
                    <a:alpha val="100000"/>
                  </a:srgbClr>
                </a:solidFill>
                <a:latin typeface="Calibri"/>
              </a:rPr>
              <a:t><![CDATA[ se presupuesta una obra que no resuelve el problema y la segunda visita cuesta más que la primer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rrores frecuentes, límites y cuándo escalar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16]]></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lenar los huecos con lo más probable.]]></a:t>
            </a:r>
            <a:r>
              <a:rPr lang="en-US" strike="noStrike" sz="2100" spc="0" u="none" cap="none">
                <a:solidFill>
                  <a:srgbClr val="1B2438">
                    <a:alpha val="100000"/>
                  </a:srgbClr>
                </a:solidFill>
                <a:latin typeface="Calibri"/>
              </a:rPr>
              <a:t><![CDATA[ «Seguramente es salitre», «seguro que es de la cubierta anterior». ]]></a:t>
            </a:r>
            <a:r>
              <a:rPr lang="en-US" i="1" strike="noStrike" sz="2100" spc="0" u="none" cap="none">
                <a:solidFill>
                  <a:srgbClr val="1B2438">
                    <a:alpha val="100000"/>
                  </a:srgbClr>
                </a:solidFill>
                <a:latin typeface="Calibri"/>
              </a:rPr>
              <a:t><![CDATA[Consecuencia:]]></a:t>
            </a:r>
            <a:r>
              <a:rPr lang="en-US" strike="noStrike" sz="2100" spc="0" u="none" cap="none">
                <a:solidFill>
                  <a:srgbClr val="1B2438">
                    <a:alpha val="100000"/>
                  </a:srgbClr>
                </a:solidFill>
                <a:latin typeface="Calibri"/>
              </a:rPr>
              <a:t><![CDATA[ el caso se cierra con una hipótesis escrita como hecho y nadie puede volver atrás.]]></a:t>
            </a:r>
          </a:p>
        </p:txBody>
      </p:sp>
      <p:sp>
        <p:nvSpPr>
          <p:cNvPr id="9" name=""/>
          <p:cNvSpPr txBox="1"/>
          <p:nvPr/>
        </p:nvSpPr>
        <p:spPr>
          <a:xfrm>
            <a:off x="514350" y="25812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5812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fundir lo urgente con lo importante.]]></a:t>
            </a:r>
            <a:r>
              <a:rPr lang="en-US" strike="noStrike" sz="2100" spc="0" u="none" cap="none">
                <a:solidFill>
                  <a:srgbClr val="1B2438">
                    <a:alpha val="100000"/>
                  </a:srgbClr>
                </a:solidFill>
                <a:latin typeface="Calibri"/>
              </a:rPr>
              <a:t><![CDATA[ «Lo de la cubierta es urgente» lleva a tratar ese caso como el único. ]]></a:t>
            </a:r>
            <a:r>
              <a:rPr lang="en-US" i="1" strike="noStrike" sz="2100" spc="0" u="none" cap="none">
                <a:solidFill>
                  <a:srgbClr val="1B2438">
                    <a:alpha val="100000"/>
                  </a:srgbClr>
                </a:solidFill>
                <a:latin typeface="Calibri"/>
              </a:rPr>
              <a:t><![CDATA[Consecuencia:]]></a:t>
            </a:r>
            <a:r>
              <a:rPr lang="en-US" strike="noStrike" sz="2100" spc="0" u="none" cap="none">
                <a:solidFill>
                  <a:srgbClr val="1B2438">
                    <a:alpha val="100000"/>
                  </a:srgbClr>
                </a:solidFill>
                <a:latin typeface="Calibri"/>
              </a:rPr>
              <a:t><![CDATA[ los demás se apilan sin ficha y nadie sabe qué está pendient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rrores frecuentes, límites y cuándo escalar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16]]></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notar más detalle del necesario.]]></a:t>
            </a:r>
            <a:r>
              <a:rPr lang="en-US" strike="noStrike" sz="2100" spc="0" u="none" cap="none">
                <a:solidFill>
                  <a:srgbClr val="1B2438">
                    <a:alpha val="100000"/>
                  </a:srgbClr>
                </a:solidFill>
                <a:latin typeface="Calibri"/>
              </a:rPr>
              <a:t><![CDATA[ Nombres, direcciones, fechas exactas y fotos de interiores. ]]></a:t>
            </a:r>
            <a:r>
              <a:rPr lang="en-US" i="1" strike="noStrike" sz="2100" spc="0" u="none" cap="none">
                <a:solidFill>
                  <a:srgbClr val="1B2438">
                    <a:alpha val="100000"/>
                  </a:srgbClr>
                </a:solidFill>
                <a:latin typeface="Calibri"/>
              </a:rPr>
              <a:t><![CDATA[Consecuencia:]]></a:t>
            </a:r>
            <a:r>
              <a:rPr lang="en-US" strike="noStrike" sz="2100" spc="0" u="none" cap="none">
                <a:solidFill>
                  <a:srgbClr val="1B2438">
                    <a:alpha val="100000"/>
                  </a:srgbClr>
                </a:solidFill>
                <a:latin typeface="Calibri"/>
              </a:rPr>
              <a:t><![CDATA[ el material que debía servir para practicar acaba siendo un expediente que no se puede usar ni compartir.]]></a:t>
            </a:r>
          </a:p>
        </p:txBody>
      </p:sp>
      <p:sp>
        <p:nvSpPr>
          <p:cNvPr id="9" name=""/>
          <p:cNvSpPr txBox="1"/>
          <p:nvPr/>
        </p:nvSpPr>
        <p:spPr>
          <a:xfrm>
            <a:off x="514350" y="25812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5812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errar en el mostrador para que el cliente se vaya.]]></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Consecuencia:]]></a:t>
            </a:r>
            <a:r>
              <a:rPr lang="en-US" strike="noStrike" sz="2100" spc="0" u="none" cap="none">
                <a:solidFill>
                  <a:srgbClr val="1B2438">
                    <a:alpha val="100000"/>
                  </a:srgbClr>
                </a:solidFill>
                <a:latin typeface="Calibri"/>
              </a:rPr>
              <a:t><![CDATA[ el cliente recibe una respuesta que no se sostiene y vuelve con una reclamación, no con una consult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rrores frecuentes, límites y cuándo escalar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1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ímites de la herramienta.]]></a:t>
            </a:r>
            <a:r>
              <a:rPr lang="en-US" strike="noStrike" sz="2100" spc="0" u="none" cap="none">
                <a:solidFill>
                  <a:srgbClr val="1B2438">
                    <a:alpha val="100000"/>
                  </a:srgbClr>
                </a:solidFill>
                <a:latin typeface="Calibri"/>
              </a:rPr>
              <a:t><![CDATA[ La ficha de caso sirve para ordenar el razonamiento y para practicar. No diagnostica: la causa probable la valida quien tiene la facultad, con la visita y los datos que exija. No sustituye al presupuesto ni al parte de obra, que se emiten con los datos de la obra, no con los de un caso de práctica. Y no certifica competencia observada: esta evaluación en línea acredita que se han entendido las decisiones del método, no que se sepa ejecutar una obra ni manejar un equip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rrores frecuentes, límites y cuándo escalar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1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ndo escalar.]]></a:t>
            </a:r>
            <a:r>
              <a:rPr lang="en-US" strike="noStrike" sz="2100" spc="0" u="none" cap="none">
                <a:solidFill>
                  <a:srgbClr val="1B2438">
                    <a:alpha val="100000"/>
                  </a:srgbClr>
                </a:solidFill>
                <a:latin typeface="Calibri"/>
              </a:rPr>
              <a:t><![CDATA[ Se escala cuando el caso tiene datos y una pregunta concreta: falta un dato que no se puede obtener en el punto de venta, la decisión excede la facultad de quien atiende, el problema afecta a la seguridad o a terceros, se repite en varias unidades, o hay riesgo de perder evidencia. Se escala con ]]></a:t>
            </a:r>
            <a:r>
              <a:rPr lang="en-US" b="1" strike="noStrike" sz="2100" spc="0" u="none" cap="none">
                <a:solidFill>
                  <a:srgbClr val="1B2438">
                    <a:alpha val="100000"/>
                  </a:srgbClr>
                </a:solidFill>
                <a:latin typeface="Calibri"/>
              </a:rPr>
              <a:t><![CDATA[hechos, evidencia, hipótesis y una pregunta]]></a:t>
            </a:r>
            <a:r>
              <a:rPr lang="en-US" strike="noStrike" sz="2100" spc="0" u="none" cap="none">
                <a:solidFill>
                  <a:srgbClr val="1B2438">
                    <a:alpha val="100000"/>
                  </a:srgbClr>
                </a:solidFill>
                <a:latin typeface="Calibri"/>
              </a:rPr>
              <a:t><![CDATA[. Y se escala también cuando la anonimización no se puede garantizar: ese caso no entra en el banco.]]></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rrores frecuentes, límites y cuándo escal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1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rrores frecuentes en el uso de la ficha de caso, con su consecuencia y el sustituto.]]></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16]]></a:t>
            </a:r>
          </a:p>
        </p:txBody>
      </p:sp>
      <p:graphicFrame>
        <p:nvGraphicFramePr>
          <p:cNvPr id="7" name="" descr=""/>
          <p:cNvGraphicFramePr>
            <a:graphicFrameLocks noGrp="1"/>
          </p:cNvGraphicFramePr>
          <p:nvPr/>
        </p:nvGraphicFramePr>
        <p:xfrm>
          <a:off x="514350" y="1257300"/>
          <a:ext cx="8115300" cy="2895600"/>
        </p:xfrm>
        <a:graphic>
          <a:graphicData uri="http://schemas.openxmlformats.org/drawingml/2006/table">
            <a:tbl>
              <a:tblPr firstRow="1" bandRow="1"/>
              <a:tblGrid>
                <a:gridCol w="1933575"/>
                <a:gridCol w="1914525"/>
                <a:gridCol w="2514600"/>
                <a:gridCol w="17526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 típ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apare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secu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su lug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upuestar la pintura sin cau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so 1 · comunidad de propietar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obra no resuelve el problema y vuelve en menos de un 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agnóstico previo y alcance por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r por buena la foto como referencia de c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so 3 · color espe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diferencia aparece en la entrega y no hay con qué comparar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uestra física sellada y etiquet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16]]></a:t>
            </a:r>
          </a:p>
        </p:txBody>
      </p:sp>
      <p:graphicFrame>
        <p:nvGraphicFramePr>
          <p:cNvPr id="7" name="" descr=""/>
          <p:cNvGraphicFramePr>
            <a:graphicFrameLocks noGrp="1"/>
          </p:cNvGraphicFramePr>
          <p:nvPr/>
        </p:nvGraphicFramePr>
        <p:xfrm>
          <a:off x="514350" y="1257300"/>
          <a:ext cx="8115300" cy="2362200"/>
        </p:xfrm>
        <a:graphic>
          <a:graphicData uri="http://schemas.openxmlformats.org/drawingml/2006/table">
            <a:tbl>
              <a:tblPr firstRow="1" bandRow="1"/>
              <a:tblGrid>
                <a:gridCol w="1933575"/>
                <a:gridCol w="1914525"/>
                <a:gridCol w="2514600"/>
                <a:gridCol w="17526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 típ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apare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secu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su lug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piar y pintar antes de documen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so 4 · cubierta que got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destruye la evidencia y no hay reconstrucción pos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ar el goteo antes de tocar n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rmar un color «de memoria» entre fas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so 2 · hotel por fas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la fase 3 no hay referencia con la que compa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 de color archivada y escr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16]]></a:t>
            </a:r>
          </a:p>
        </p:txBody>
      </p:sp>
      <p:graphicFrame>
        <p:nvGraphicFramePr>
          <p:cNvPr id="7" name="" descr=""/>
          <p:cNvGraphicFramePr>
            <a:graphicFrameLocks noGrp="1"/>
          </p:cNvGraphicFramePr>
          <p:nvPr/>
        </p:nvGraphicFramePr>
        <p:xfrm>
          <a:off x="514350" y="1257300"/>
          <a:ext cx="8115300" cy="1666875"/>
        </p:xfrm>
        <a:graphic>
          <a:graphicData uri="http://schemas.openxmlformats.org/drawingml/2006/table">
            <a:tbl>
              <a:tblPr firstRow="1" bandRow="1"/>
              <a:tblGrid>
                <a:gridCol w="1933575"/>
                <a:gridCol w="1914525"/>
                <a:gridCol w="2514600"/>
                <a:gridCol w="17526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 típ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apare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secu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su lug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jar el nombre y la dirección en la fi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dos los ca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aterial de práctica se convierte en un expediente identific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pel, zona, tamaño y banda tempo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Errores frecuentes, límites y cuándo escalar]]></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aso puede conservar el nombre de la comunidad si la dirección exacta se sustituye por el nombre del sector, porque el nombre por sí solo no identifica a nadie.]]></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Actividad práctica: registra un caso nuev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1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mina el bloque registrando un caso. Elige un encargo real ]]></a:t>
            </a:r>
            <a:r>
              <a:rPr lang="en-US" b="1" strike="noStrike" sz="2100" spc="0" u="none" cap="none">
                <a:solidFill>
                  <a:srgbClr val="1B2438">
                    <a:alpha val="100000"/>
                  </a:srgbClr>
                </a:solidFill>
                <a:latin typeface="Calibri"/>
              </a:rPr>
              <a:t><![CDATA[ya cerrado]]></a:t>
            </a:r>
            <a:r>
              <a:rPr lang="en-US" strike="noStrike" sz="2100" spc="0" u="none" cap="none">
                <a:solidFill>
                  <a:srgbClr val="1B2438">
                    <a:alpha val="100000"/>
                  </a:srgbClr>
                </a:solidFill>
                <a:latin typeface="Calibri"/>
              </a:rPr>
              <a:t><![CDATA[ que tengas en la memoria —de un particular, de una comunidad o de un profesional— y conviértelo en un caso de práctica.]]></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glas del ejercicio.]]></a:t>
            </a:r>
            <a:r>
              <a:rPr lang="en-US" strike="noStrike" sz="2100" spc="0" u="none" cap="none">
                <a:solidFill>
                  <a:srgbClr val="1B2438">
                    <a:alpha val="100000"/>
                  </a:srgbClr>
                </a:solidFill>
                <a:latin typeface="Calibri"/>
              </a:rPr>
              <a:t><![CDATA[ No uses un caso abierto: el ejercicio es sobre lo que ya pasó. No copies nombres, direcciones, teléfonos ni fechas exactas. Sustituye por papel, sector, tamaño y fecha aproximada. Si un dato no lo sabes, escribe «no consta» en lugar de suponerlo. Escribe el caso en la ]]></a:t>
            </a:r>
            <a:r>
              <a:rPr lang="en-US" b="1" strike="noStrike" sz="2100" spc="0" u="none" cap="none">
                <a:solidFill>
                  <a:srgbClr val="1B2438">
                    <a:alpha val="100000"/>
                  </a:srgbClr>
                </a:solidFill>
                <a:latin typeface="Calibri"/>
              </a:rPr>
              <a:t><![CDATA[ficha de caso anonimizado]]></a:t>
            </a:r>
            <a:r>
              <a:rPr lang="en-US" strike="noStrike" sz="2100" spc="0" u="none" cap="none">
                <a:solidFill>
                  <a:srgbClr val="1B2438">
                    <a:alpha val="100000"/>
                  </a:srgbClr>
                </a:solidFill>
                <a:latin typeface="Calibri"/>
              </a:rPr>
              <a:t><![CDATA[ del final y entrégalo para su validación.]]></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Actividad práctica: registra un caso nuev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1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se evalúa.]]></a:t>
            </a:r>
            <a:r>
              <a:rPr lang="en-US" strike="noStrike" sz="2100" spc="0" u="none" cap="none">
                <a:solidFill>
                  <a:srgbClr val="1B2438">
                    <a:alpha val="100000"/>
                  </a:srgbClr>
                </a:solidFill>
                <a:latin typeface="Calibri"/>
              </a:rPr>
              <a:t><![CDATA[ La ficha se valora por sus decisiones, no por su extensión: cuatro puntos de decisión con su respuesta razonada, un error típico con su consecuencia y una lista explícita de lo que falta. Si el caso es de un producto o de un color, añade el lote o la referencia de la muestra. Si el caso es de una obra con fases, añade el orden de las fases.]]></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Actividad práctica: registra un caso nuev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1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obre esta evaluación.]]></a:t>
            </a:r>
            <a:r>
              <a:rPr lang="en-US" strike="noStrike" sz="2100" spc="0" u="none" cap="none">
                <a:solidFill>
                  <a:srgbClr val="1B2438">
                    <a:alpha val="100000"/>
                  </a:srgbClr>
                </a:solidFill>
                <a:latin typeface="Calibri"/>
              </a:rPr>
              <a:t><![CDATA[ La lección acredita que sabes razonar las decisiones del método. No acredita competencia observada en obra, manejo de máquina ni conocimiento de producto: eso se valora en el puesto, con la obra delante y el criterio de quien la dirige.]]></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1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Actividad práctica: registra un caso nuevo · Registrar el caso nuevo, en cinco pasos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 encargo ya cerrado y anota qué sabes de memoria, sin buscar nombres ni documentos con datos identificables.]]></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1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Actividad práctica: registra un caso nuevo · Registrar el caso nuevo, en cinco pasos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 los datos en tres listas: identifica, describe y acompañ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1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Actividad práctica: registra un caso nuevo · Registrar el caso nuevo, en cinco pasos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stituye lo que identifica: personas por su papel, direcciones por sector y tamaño, fechas exactas por bandas.]]></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1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Actividad práctica: registra un caso nuevo · Registrar el caso nuevo, en cinco pasos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la ficha: situación, datos que llegan, datos que faltan, puntos de decisión, error típico y consecuencia.]]></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1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Actividad práctica: registra un caso nuevo · Registrar el caso nuevo, en cinco pasos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ega la ficha para que la valide quien designe dirección técnica y decida si el caso entra en el banco.]]></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 Actividad práctica: registra un caso nuev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1, la fachada de la comunidad mide 120 m lineales y la comunidad pide presupuesto para pintar el 60 %. ¿Cuántos metros lineales entran en esa primera fase?]]></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m): ________________]]></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caso anonimiz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1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la plantilla con la que se registra un caso de práctica y con la que se entrega un encargo que necesita decisión. Cada fila separa lo que consta de lo que queda pendiente. Si un campo no se puede completar, se escribe «no consta» y no se rellena con una suposición.]]></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caso anonimiz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1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delo didáctico. La validación de la ficha, el destinatario definitivo y la autorización de difusión los confirma dirección técnica.]]></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16]]></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1914525"/>
                <a:gridCol w="2133600"/>
                <a:gridCol w="2085975"/>
                <a:gridCol w="19812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caso 1)]]></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 inter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digo del caso y fecha de a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so 1 · ficha de prác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un número de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po de c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ticular, comunidad, profesional u hote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unidad de propietar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ribe el papel, no la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ona y tam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ona del litoral mediterráneo y magnitud de la o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arcal del centro · 120 m de fach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calle ni nú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16]]></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1914525"/>
                <a:gridCol w="2133600"/>
                <a:gridCol w="2085975"/>
                <a:gridCol w="19812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caso 1)]]></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tu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ocurre y desde cuá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chas pardas en la cara norte desde el invie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cho observado, no cau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s que lleg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el cliente apo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email y una foto desde la carret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transcribe, no se interpr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s que falt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no se sabe y hay que consegu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rigen del agua y estado del revo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cío declarado, nunca inven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16]]></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914525"/>
                <a:gridCol w="2133600"/>
                <a:gridCol w="2085975"/>
                <a:gridCol w="19812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caso 1)]]></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ntos de dec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tres a cuatro decisiones con su respuesta razon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ncargo no es pintar, sino diagnosti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a uno con su mo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rror típ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tajo más probable y su consecu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upuestar pintura sin causa: vuelve en un 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rror y consecuencia, sin culpar a nadi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onimiz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ha suprimido o sustitu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dirección, teléfono y fechas exac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declara por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16]]></a:t>
            </a:r>
          </a:p>
        </p:txBody>
      </p:sp>
      <p:graphicFrame>
        <p:nvGraphicFramePr>
          <p:cNvPr id="7" name="" descr=""/>
          <p:cNvGraphicFramePr>
            <a:graphicFrameLocks noGrp="1"/>
          </p:cNvGraphicFramePr>
          <p:nvPr/>
        </p:nvGraphicFramePr>
        <p:xfrm>
          <a:off x="514350" y="1257300"/>
          <a:ext cx="8115300" cy="2362200"/>
        </p:xfrm>
        <a:graphic>
          <a:graphicData uri="http://schemas.openxmlformats.org/drawingml/2006/table">
            <a:tbl>
              <a:tblPr firstRow="1" bandRow="1"/>
              <a:tblGrid>
                <a:gridCol w="1914525"/>
                <a:gridCol w="2133600"/>
                <a:gridCol w="2085975"/>
                <a:gridCol w="19812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caso 1)]]></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do y siguiente p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falta y quién respo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sita con medición; decide dirección técn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plazo ni compromiso inven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 quién va la ficha y para qu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 quien designe dirección técnica, para validar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estinatario y su facultad están pendi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caso anonimiza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1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quien valida la ficha: la ficha completa, con los puntos de decisión y lo que falt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quien asuma el caso: la referencia, los datos y la pregunta concret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quien use el caso en formación: solo después de validar la anonimización y con autorización de difusión.]]></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caso anonimiza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16]]></a:t>
            </a:r>
          </a:p>
        </p:txBody>
      </p:sp>
      <p:sp>
        <p:nvSpPr>
          <p:cNvPr id="7" name="" descr=""/>
          <p:cNvSpPr/>
          <p:nvPr/>
        </p:nvSpPr>
        <p:spPr>
          <a:xfrm>
            <a:off x="514350" y="1219200"/>
            <a:ext cx="8115300" cy="23622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ficha es un documento de trabajo interno: no sustituye al presupuesto, ni al parte de obra, ni a la entrega que el cliente pueda pedir. Antes de que un caso real anonimizado se difunda, hay que confirmar quién autoriza esa difusión y si existe un repositorio interno de incidencias donde se depositan las fichas originales: ambas cosas son procedimientos pendientes de la dirección.]]></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el caso y su primera dec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16]]></a:t>
            </a:r>
          </a:p>
        </p:txBody>
      </p:sp>
      <p:graphicFrame>
        <p:nvGraphicFramePr>
          <p:cNvPr id="7" name="" descr=""/>
          <p:cNvGraphicFramePr>
            <a:graphicFrameLocks noGrp="1"/>
          </p:cNvGraphicFramePr>
          <p:nvPr/>
        </p:nvGraphicFramePr>
        <p:xfrm>
          <a:off x="514350" y="1257300"/>
          <a:ext cx="8115300" cy="3114675"/>
        </p:xfrm>
        <a:graphic>
          <a:graphicData uri="http://schemas.openxmlformats.org/drawingml/2006/table">
            <a:tbl>
              <a:tblPr firstRow="1" bandRow="1"/>
              <a:tblGrid>
                <a:gridCol w="3495675"/>
                <a:gridCol w="4619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unidad con manchas en la fach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parar el encargo de pintura del diagnóst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tel con habitaciones ocup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gramar por fases, no de una ve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lor que no coincide con la mues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ar contra la referencia, no contra la memo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bierta que sigue gota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cumentar el goteo antes de tocar n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y dirección en la fi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tituir por papel, sector y tam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el caso y su primera dec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16]]></a:t>
            </a:r>
          </a:p>
        </p:txBody>
      </p:sp>
      <p:graphicFrame>
        <p:nvGraphicFramePr>
          <p:cNvPr id="7" name="" descr=""/>
          <p:cNvGraphicFramePr>
            <a:graphicFrameLocks noGrp="1"/>
          </p:cNvGraphicFramePr>
          <p:nvPr/>
        </p:nvGraphicFramePr>
        <p:xfrm>
          <a:off x="514350" y="1257300"/>
          <a:ext cx="8115300" cy="866775"/>
        </p:xfrm>
        <a:graphic>
          <a:graphicData uri="http://schemas.openxmlformats.org/drawingml/2006/table">
            <a:tbl>
              <a:tblPr firstRow="1" bandRow="1"/>
              <a:tblGrid>
                <a:gridCol w="3495675"/>
                <a:gridCol w="4619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ueco sin res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ribir «no consta» y no supon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el caso y su primera decisión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16]]></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registrar-un-caso-para-el-banco-sin-exponer-al-cliente"/>
              </a:rPr>
              <a:t><![CDATA[Abrir el juego en el OA]]></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ficha de caso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sustituye siempre?]]></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ficha de caso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mbre, dirección, teléfono y fecha exacta: por papel, sector, tamaño y banda temporal.]]></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ficha de caso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conserva siempre?]]></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ficha de caso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Zona, tamaño de obra, tipo de soporte, sistema aplicado, estado y los datos que faltan.]]></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ficha de caso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 punto de decisión?]]></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ficha de caso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elección entre caminos con la respuesta razonada, no solo la opción elegida.]]></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ficha de caso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se anotan los datos que faltan?]]></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ficha de caso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1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un hueco declarado permite preguntar; un hueco rellenado con una suposición no.]]></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ficha de caso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5 / 1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escala?]]></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ficha de caso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6 / 1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falta un dato que no se puede obtener en el puesto, la decisión excede la facultad o hay riesgo para la seguridad o para terceros.]]></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ficha de caso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7 / 1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acredita esta evaluación?]]></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ficha de caso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8 / 1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sabes razonar las decisiones del método; no acredita competencia observada en obra ni manejo de equipos.]]></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sabes registrar y decidir un cas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9 / 1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5]]></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sabes registrar y decidir un cas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0 / 11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abes separar lo que identifica de lo que describe, declarar los datos que faltan, justificar cada decisión y registrar un caso nuevo sin dejar rastro de nadie.]]></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1 a 5. El error más frecuente es rellenar los huecos con lo más probable y cerrar el caso antes de tener los datos.]]></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1 / 11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banco de casos sirve para practicar ]]></a:t>
            </a:r>
            <a:r>
              <a:rPr lang="en-US" b="1" strike="noStrike" sz="2100" spc="0" u="none" cap="none">
                <a:solidFill>
                  <a:srgbClr val="1B2438">
                    <a:alpha val="100000"/>
                  </a:srgbClr>
                </a:solidFill>
                <a:latin typeface="Calibri"/>
              </a:rPr>
              <a:t><![CDATA[decisiones]]></a:t>
            </a:r>
            <a:r>
              <a:rPr lang="en-US" strike="noStrike" sz="2100" spc="0" u="none" cap="none">
                <a:solidFill>
                  <a:srgbClr val="1B2438">
                    <a:alpha val="100000"/>
                  </a:srgbClr>
                </a:solidFill>
                <a:latin typeface="Calibri"/>
              </a:rPr>
              <a:t><![CDATA[, no para archivar clientes. Los cuatro casos de esta lección son ]]></a:t>
            </a:r>
            <a:r>
              <a:rPr lang="en-US" b="1" strike="noStrike" sz="2100" spc="0" u="none" cap="none">
                <a:solidFill>
                  <a:srgbClr val="1B2438">
                    <a:alpha val="100000"/>
                  </a:srgbClr>
                </a:solidFill>
                <a:latin typeface="Calibri"/>
              </a:rPr>
              <a:t><![CDATA[supuestos didácticos]]></a:t>
            </a:r>
            <a:r>
              <a:rPr lang="en-US" strike="noStrike" sz="2100" spc="0" u="none" cap="none">
                <a:solidFill>
                  <a:srgbClr val="1B2438">
                    <a:alpha val="100000"/>
                  </a:srgbClr>
                </a:solidFill>
                <a:latin typeface="Calibri"/>
              </a:rPr>
              <a:t><![CDATA[: situaciones tipo del litoral mediterráneo, con nombres, direcciones, teléfonos y fechas exactas sustituidos por papel, sector, tamaño de obra y banda temporal.]]></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2 / 11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cha de caso anonimizado tiene siempre la misma estructura: lo que llega, lo que falta, los puntos de decisión con su respuesta razonada, el error típico con su consecuencia y el siguiente paso con su responsable. Lo que no se sabe se escribe «no consta»; rellenar un hueco con lo más probable convierte la práctica en una fiction que se toma por un hecho.]]></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3 / 11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uatro encargos se resolvieron por la misma vía: en la comunidad de Marratxí, el encargo no era pintar sino diagnosticar el origen del agua; en el hotel, no era una obra sino un programa por fases con un color que hay que mantener por escrito; en el color especial, no era tintar sino comparar contra una referencia archivada; en la cubierta que gotea, no era pintar el techo sino documentar el goteo antes de tocarlo. En los cuatro, el error típico era el mismo: aceptar el relato como si fuera el encargo.]]></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4 / 11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valuación de esta lección acredita que sabes razonar esas decisiones. No acredita competencia observada en obra, manejo de máquina ni conocimiento de producto: eso se valida en el puesto, con la obra delante y el criterio de quien la dirige. Y quedan pendientes de confirmar por la dirección quién autoriza la difusión de casos reales anonimizados y si existe un repositorio interno de incidencias.]]></a:t>
            </a:r>
          </a:p>
        </p:txBody>
      </p:sp>
      <p:sp>
        <p:nvSpPr>
          <p:cNvPr id="8" name=""/>
          <p:cNvSpPr txBox="1"/>
          <p:nvPr/>
        </p:nvSpPr>
        <p:spPr>
          <a:xfrm>
            <a:off x="514350" y="36004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6004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lamento (UE) 2016/679 (RGPD), artículo 5.1.b sobre minimización de datos (consulta 2026-10): el caso recoge solo lo necesario para enseñar la decisión.]]></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5 / 116]]></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digo Técnico de la Edificación, Documento Básico Higiene Salubridad, capítulo sobre humedad y sales en cerramientos (consulta 2026-10): separa el origen del agua del síntoma que aparece en la fachada.]]></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ISO 13788, cálculo de la temperatura superficial y del punto de rocío (consulta 2026-10): referencia para distinguir condensación de otros orígenes de humedad.]]></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gistrar-un-caso-para-el-banco-sin-exponer-al-cliente"/>
              </a:rPr>
              <a:t><![CDATA[Banco de casos anonimizados: cuatro encargos, cuatro dec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6 / 116]]></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13300 y UNE-EN ISO 18314 / ISO 7724, clasificación de acabados y análisis colorimétrico (consulta 2026-10): vocabulario y método para comparar colores; las fichas técnicas vigentes de los fabricantes prevalecen sobre cualquier resumen intern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2026-10-31T02:41:09Z</dcterms:created>
  <dcterms:modified xsi:type="dcterms:W3CDTF">2026-10-31T02:41:09Z</dcterms:modified>
  <dc:title>Banco de casos anonimizados: cuatro encargos, cuatro decisiones</dc:title>
  <dc:description>Presentación editable del OA «Banco de casos anonimizados: cuatro encargos, cuatro decisiones». Enlace: https://pinturasespecializadas.lumbre.lat/object/registrar-un-caso-para-el-banco-sin-exponer-al-cliente</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