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presProps" Target="presProps.xml"/>
  <Relationship Id="rId123" Type="http://schemas.openxmlformats.org/officeDocument/2006/relationships/viewProps" Target="viewProps.xml"/>
  <Relationship Id="rId1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onocer casos de prescripción especializada»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onocer casos de prescripción especializada»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onocer casos de prescripción especializada»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onocer casos de prescripción especializada»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onocer casos de prescripción especializada»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onocer casos de prescripción especializada»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límite de la competencia: no todo se resuelve con pintura»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límite de la competencia: no todo se resuelve con pintura»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límite de la competencia: no todo se resuelve con pintura»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limi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os encargos que se resuelven con un producto del catálogo y los que necesitan una prescripción o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 la izquierda, lo que se recomienda en el mostrador. A la derecha, lo que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humedades en un sót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 que dic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ngo humedades en el sótano y quiero pintar para que no se ve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humedades en un sót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der una pintura antimoho como si la pintura detuviera el agua. Las humedades en sótano suelen venir de capilaridad o de filtración, y la película solo tapa el síntoma mientras la humedad sigue ent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humedades en un sót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sí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humedades de origen estructural necesitan a un especialista que revise el origen. Lo que sí puedo preparar es el acabado de la pared cuando esté seca: antimoho y lavable, con su ficha y sus condiciones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humedades en un sót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llama a un profesional, se resuelve el origen de la humedad y vuelve al mostrador para el acabado. Y la derivación queda documentada, no perdida en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e la pintura no detiene el agua, que el origen de la humedad hay que verlo, y ofrecer el acabado antimoho y lavable para cuando la superficie esté s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umedad tiene un origen que hay que resolver antes de tratar la superficie. La alternativa defendible es doble: decir con claridad qué no resuelve la pintura y ofrecer el acabado que sí corresponde cuando la superficie esté seca. Prometer una impermeabilización con garantía no le corresponde a un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os casos que la pintura no resuelve y la regla de derivar sin perder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seis pistas que delatan un caso de prescripción» (2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seis pistas que delatan un caso de prescripción» (3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seis pistas que delatan un caso de prescripción» (4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pist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as seis pistas que delatan un caso de prescripción, qué indica cada una y qué hay que hacer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istas y su respuesta. Cada una cambia lo que se hac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liente habla de impermeabilizar y de filtraciones → El problema es de obra y la pintura solo sería la última c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ficha no menciona el uso que pide el cliente → Falta una declaración del fabricante y no se puede de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entro tiene un protocolo de limpieza y desinfección propio → Falta un dato que solo tiene el cliente y que hay que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ncargo es en un aula con niños → El error tiene consecuencias sanitarias o legales, no solo esté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n un lacado brillante de efecto especial → El resultado depende del sistema completo y de la mano de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s seis pistas que delatan un caso de pre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entornos que exigen una prescripción propia» (2 de 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entornos que exigen una prescripción propia» (3 de 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entornos que exigen una prescripción propia» (4 de 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entornos que exigen una prescripción propia» (5 de 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entornos que exigen una prescripción propia» (6 de 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entornos que exigen una prescripción propia» (7 de 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entorn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os siete entornos que exigen prescripción propia, la fuente que los regula y qué hay que mirar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entornos, siete marcos distintos. El mismo producto no se prescribe igual en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cidir si las ampollas de un casco son ósmosis o un problema de preparación. → Requiere prescripción especial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Impermeabilizar una terraza transitable con filtraciones de agua. → Requiere prescripción especial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scribir un acabado para una cocina de hotel con protocolo de desinfección propio. → Requiere prescripción especial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parar la fibra de vidrio de un casco deformado. → Requiere prescripción especial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novar las microfisuras de una fachada que está en buen estado. → Recomendación de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arnizar las barandillas y las mesas de madera de un barco. → Recomendación de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plicar un acabado lavable en los pasillos y las escaleras de una comunidad. → Recomendación de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Tratar moho superficial en un baño de un piso de alquiler. → Recomendación de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3: los casos que la pintura no resuelve y los entornos con prescrip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método: reconocer, documentar y escala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método: reconocer, documentar y escala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método: reconocer, documentar y escala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meto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encadenados: reconocer la pista, documentar lo que pide el cliente, redactar la pregunta concreta, enviar la consulta y escribir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Los dos últimos son los que casi siempre se s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el parte de derivación de un aula de guar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Lo que dic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cesito que las aulas resistan la limpieza con lejía y que el acabado no se despe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el parte de derivación de un aula de guar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Lo que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zona, el producto que hay puesto, con qué se limpia y a qué concentración, la frecuencia y qué se ha probado hasta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el parte de derivación de un aula de guar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La pregunta que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cabado del color X, en acabado Y, resiste la lejía diluida al cinco por ciento en las condiciones de uso del aula y cumple los requisitos de seguridad exigidos a los productos para ni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el parte de derivación de un aula de guar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abricante confirma o descarta ese uso y, si lo descarta, indica las condiciones en las que sí procede. La respuesta se guarda con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el parte de derivación de un aula de guard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recibe una respuesta con fecha y con condiciones. Si el acabado propuesto no procede, se ofrece el que sí procede y se anota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onocer · documentar ·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conocer evita el error de cerrar en mostrador, documentar da sentido a la consulta y escalar con una pregunta concreta es lo que permite obtener una respuesta util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os tres pasos del método y la exigencia de que la pregunta sea cont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Qué se documenta en el parte de derivación»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Qué se documenta en el parte de derivación» (3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par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os seis apartados del parte de derivación, lo que se escribe en cada uno y la pregunta de control que lo ver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apartados. Cada uno con su pregunta de control: si no se puede contestar, falt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asta con escribir «pintura para humedad» en el motivo: el técnico que lo recibe ya lo tra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tivo escrito de forma genérica no permite traducir el caso, y una respuesta que no se escribe se pierde: la próxima recomendación se vuelve a hacer desde cero. Lo que hace falta es la frase del cliente y la respuesta del fabricante,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os seis apartados del parte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ómo se escala de verdad» (2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ómo se escala de verdad» (3 de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escala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pasos desde la detección de la pista hasta la recomendación comunicada al cliente con su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mostrador al cliente y de vuelta. La respuesta escrita es el eslabón que casi siempr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respuesta que no está escrita no existe para el siguiente encargo: nadie podrá saber por qué se eligió ese acabado ni qué condiciones tenía. La respuesta se escribe, se fecha y se archiva con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a consulta con sus datos, la respuesta escrita y el error de escalar sin escrib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marcos de cada entorno y qué hay que mirar» (2 de 5).]]></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marcos de cada entorno y qué hay que mirar» (3 de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marcos de cada entorno y qué hay que mirar» (4 de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marcos de cada entorno y qué hay que mirar» (5 de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marc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que enfrenta, para cada entorno, la fuente que lo regula y la pregunta concreta que esa fuente plant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norma plantea una pregunta. La ficha la contesta para ese producto, o dice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13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al Decreto 742/2013, de 27 de septiembre, por el que se establecen los criterios técnico-sanitarios de las piscinas, se publicó en el Boletín Oficial del Estado el 27 de septiembre de 2013 (BOE-A-2013-105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as fuentes con su referencia exacta y el marco de cada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se responde mientras se espera»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se responde mientras se espera» (3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8-esper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o que se puede hacer y lo que no se puede hacer mientras se espera la respuesta de la consult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ientras se espera, el trabajo continúa. Lo único que no cambia es lo que n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explico que la ficha tiene que declarar ese uso, que la consulta es una pregunta cerrada al fabricante y que mientras llega dejo por escrito lo que ya está decidido, con el acabado pendiente por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gunta es legítima y la respuesta no puede ser un producto parecido. Se explica el método, se deja por escrito el estado y se ofrece alternativa solo si la hay y como provisional. Derivar el caso no es derivar al cliente: es atenderlo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6 y 8: la consulta con su pregunta concreta y lo que se responde mientras s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spuesta con confianza»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la cocina del hotel y el aula de la guardería» (2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la cocina del hotel y el aula de la guardería» (3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jemplo resuelto: la cocina del hotel y el aula de la guardería» (4 de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9-cas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pasos del caso de la cocina del hotel: detectar la pista, documentar el protocolo, formular la pregunta, recibir la respuesta escrita y comunicar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El caso de la guardería sigue el mismo recorrido con otro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jar por escrito el estado de la consulta, separar lo que ya se puede decidir de lo que depende de la respuesta, y ofrecer como alternativa el acabado que sí declare ese uso, si lo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defendible es dejar constancia por escrito y separar lo decidido de lo pendiente. Aplicar un acabado que nadie ha declarado para ese uso y corregir después, si la respuesta lo dice, es repetir el error que la lección quiere evitar: un producto que no se puede defender en el momento en que se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8 y 9: lo que se responde mientras se espera y el ejemplo resuelto de la cocina del hot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Predicción»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límites del mostrador y de esta evaluación» (2 de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Los límites del mostrador y de esta evaluación» (3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ctar la pista y dejar escrito que el caso sale del mostrador. → Documentar la zona, el uso, el motivo del cliente y el dato que falta. → Redactar la pregunta concreta con el producto, el uso y las condiciones. → Enviar la consulta, escribir la respuesta cuando llegue y archivarla con el encargo. → Comunicar al cliente la recomendación con sus condiciones y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ircuito va de la detección a la comunicación, y los dos pasos que se suelen saltar son escribir la respuesta y comunicarla con sus condiciones. Sin ellos, el encargo vuelve a empezar en la siguient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6 y 10: los pasos del método, el circuito de la derivación y los límites de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onocer-casos-de-prescripcion-especializad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Ordenar la secuencia»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ntornos y lo que los de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ntornos y lo que los de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entornos y lo que los del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vender y pr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nder es elegir un producto del catálogo; prescribir es decidir si ese producto puede resolver el caso, y con qué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pasos d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onocer la pista, documentar lo que pide el cliente y escalar con una pregunt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debe ser la pregunta que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pueda contestar con un sí, con un no o con un dato, con el producto, el uso y las condiciones 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artados tiene el parte de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iente y zona, qué pide el cliente, la pista detectada, el dato que falta, la pregunta concreta, y destinatario con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cribe la respuesta d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respuesta que no está escrita se pierde y la siguiente recomendación empieza 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avanzar mientras se esper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firmar por escrito el estado, separar lo decidido de lo pendiente y ofrecer una alternativa provisional si la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hacer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meter plazos y garantías no confirmados, inventar el alcance de una consulta o recomendar un producto que la ficha no declara para es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econoces y derivas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onocer-casos-de-prescripcion-especializada]]></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conoces y derivas bien?» (2 de 3).]]></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conoces y derivas bien?» (3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8).]]></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8).]]></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8).]]></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8).]]></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8).]]></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8).]]></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8 de 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006" r:id="rId1"/>
    <p:sldLayoutId id="2482439007" r:id="rId2"/>
    <p:sldLayoutId id="2482439008" r:id="rId3"/>
    <p:sldLayoutId id="24824390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55b1d98fb2809bf62e5324909959a6c70ea4c62c28240b51.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limites2.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hyperlink" Target="https://pinturasespecializadas.lumbre.lat/object/reconocer-casos-de-prescripcion-especializad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pistas3.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hyperlink" Target="https://pinturasespecializadas.lumbre.lat/object/reconocer-casos-de-prescripcion-especializada"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entornos4.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hyperlink" Target="https://pinturasespecializadas.lumbre.lat/object/reconocer-casos-de-prescripcion-especializad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metodo5.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hyperlink" Target="https://pinturasespecializadas.lumbre.lat/object/reconocer-casos-de-prescripcion-especializada" TargetMode="External"/>
  <Relationship Id="rId5"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parte6.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hyperlink" Target="https://pinturasespecializadas.lumbre.lat/object/reconocer-casos-de-prescripcion-especializada" TargetMode="External"/>
  <Relationship Id="rId5"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escalado7.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hyperlink" Target="https://pinturasespecializadas.lumbre.lat/object/reconocer-casos-de-prescripcion-especializada" TargetMode="External"/>
  <Relationship Id="rId5"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marcos8.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hyperlink" Target="https://pinturasespecializadas.lumbre.lat/object/reconocer-casos-de-prescripcion-especializada" TargetMode="External"/>
  <Relationship Id="rId5"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8-espera9.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hyperlink" Target="https://pinturasespecializadas.lumbre.lat/object/reconocer-casos-de-prescripcion-especializada" TargetMode="External"/>
  <Relationship Id="rId5"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9-caso10.jpg"/>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hyperlink" Target="https://pinturasespecializadas.lumbre.lat/object/reconocer-casos-de-prescripcion-especializada" TargetMode="External"/>
  <Relationship Id="rId5"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hyperlink" Target="https://pinturasespecializadas.lumbre.lat/object/reconocer-casos-de-prescripcion-especializada" TargetMode="External"/>
  <Relationship Id="rId4"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onocer-casos-de-prescripcion-especializada" TargetMode="External"/>
  <Relationship Id="rId3" Type="http://schemas.openxmlformats.org/officeDocument/2006/relationships/notesSlide" Target="../notesSlides/notesSlide11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ono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crip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ecializa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reconocer-casos-de-prescripcion-especializad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casos que no se resuelven en el mostrador porque su uso tiene un marco propio (locales de dirección, sector alimentario, sanitario, piscinas, colegios y guarderías, industria y patrimonio), distinguir las pistas que los delatan de los encargos que sí se pueden recomendar, documentar lo que pide el cliente y escalar con una pregunta concreta al fabricante o al responsable técnico, dejando constancia de la respues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 la ruta náutica. Enseña a reconocer el encargo que no se puede cerrar con un bote, a documentar lo que pide el cliente con sus datos, a escalar con una pregunta que se pueda contestar y a escribir la respuesta para que la recomendación se pueda defender.]]></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cripción · deriva · escalado · ficha técnica · entornos especiales · asesorí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onocer casos de prescripción especializad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ficticio). Un miércoles por la mañana se acumulan en el mostrador del centro tres encargos que no son de ven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onocer casos de prescripción especializad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onsable de mantenimiento de un hotel con piscina y spa pide presupuesto para la cocina y para las zonas de aguas. La directora de una guardería quiere repintar las aulas y pregunta si el producto es apto para niños. Y un jefe de mantenimiento de un taller industrial pide un acabado para un local con polvo y disolventes. A media mañana, además, entra la responsable de una empresa de suministros para el acabado de un despacho de direc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onocer casos de prescripción especializad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dicen «pintura» y ninguno se puede cerrar con un bote. Cada uno tiene un marco distinto: el agua tratada, la seguridad de los niños, el riesgo de incendio y de exposición a agentes químicos, y la mano de obra de un acabado de efecto especial. Todo lo que sigue es un caso inventado para practicar el método; los nombres, las cifras y las referencias son de prácti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onocer casos de prescripción especializad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9]]></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nocer los casos que no se resuelven en el mostrador porque su uso tiene un marco propio (locales de dirección, sector alimentario, sanitario, piscinas, colegios y guarderías, industria y patrimonio), distinguir las pistas que los delatan de los encargos que sí se pueden recomendar, documentar lo que pide el cliente y escalar con una pregunta concreta al fabricante o al responsable técnico, dejando constancia de la respuesta.]]></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la decisión oficial citada, con su referencia exac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onocer casos de prescripción especializad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mostrador; no es, por sí solo, una política de Pinturas Especializada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de confirmar: lo que la empresa todavía no ha documentado y que aparece en el apartado de pendiente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las cifras y los nombres marcados como ficticios sirven para practicar; no son datos de la empresa ni de un cliente re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onocer casos de prescripción especializad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circuito de consulta técnica al fabricante: a quién se escala, en qué formato y con qué plazo de respuesta se puede con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onocer casos de prescripción especializad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9]]></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ista de profesionales de referencia a los que se puede derivar (astilleros, albañiles, impermeabilizadores, aplicadores autorizados) y las condiciones para recomendar a cada uno. El formato del parte de derivación, quién lo firma y dónde se archiva junto con la respuesta del fabricante. El criterio escrito con el que la empresa distingue una fisura superficial de una fisura de obra, y quién puede emitir ese dictamen.]]></a:t>
            </a:r>
          </a:p>
        </p:txBody>
      </p:sp>
      <p:sp>
        <p:nvSpPr>
          <p:cNvPr id="10" name=""/>
          <p:cNvSpPr txBox="1"/>
          <p:nvPr/>
        </p:nvSpPr>
        <p:spPr>
          <a:xfrm>
            <a:off x="685800" y="3419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ondiciones de plazo, precio y garantía que se pueden comprometer en un encargo de prescripción especializada, y quién las autori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límite de la competencia: no todo se resuelve con pintu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ostrador hay dos preguntas que no se contestan igual. «¿Qué producto me llevo?» es una venta. «¿Esto se puede resolver con pintura?» es una prescripción, y la segunda se contesta con el mismo rigor que la primera.]]></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encargos que la pintura no resuelve porque el problema no está en la superficie:]]></a:t>
            </a:r>
          </a:p>
        </p:txBody>
      </p:sp>
      <p:sp>
        <p:nvSpPr>
          <p:cNvPr id="9" name=""/>
          <p:cNvSpPr txBox="1"/>
          <p:nvPr/>
        </p:nvSpPr>
        <p:spPr>
          <a:xfrm>
            <a:off x="514350" y="3343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Ósmosis y deformaciones en el casco de un barco]]></a:t>
            </a:r>
            <a:r>
              <a:rPr lang="en-US" strike="noStrike" sz="2100" spc="0" u="none" cap="none">
                <a:solidFill>
                  <a:srgbClr val="1B2438">
                    <a:alpha val="100000"/>
                  </a:srgbClr>
                </a:solidFill>
                <a:latin typeface="Calibri"/>
              </a:rPr>
              <a:t><![CDATA[: la causa está en el soporte o en la fabricación del casco, y la decisión la toma un astillero, no un mostrad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límite de la competencia: no todo se resuelve con pintu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umedades por capilaridad o por filtración]]></a:t>
            </a:r>
            <a:r>
              <a:rPr lang="en-US" strike="noStrike" sz="2100" spc="0" u="none" cap="none">
                <a:solidFill>
                  <a:srgbClr val="1B2438">
                    <a:alpha val="100000"/>
                  </a:srgbClr>
                </a:solidFill>
                <a:latin typeface="Calibri"/>
              </a:rPr>
              <a:t><![CDATA[: suben desde el suelo o entran por arriba, y necesitan impermeabilización profesional.]]></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suras de obra en fachadas y muros]]></a:t>
            </a:r>
            <a:r>
              <a:rPr lang="en-US" strike="noStrike" sz="2100" spc="0" u="none" cap="none">
                <a:solidFill>
                  <a:srgbClr val="1B2438">
                    <a:alpha val="100000"/>
                  </a:srgbClr>
                </a:solidFill>
                <a:latin typeface="Calibri"/>
              </a:rPr>
              <a:t><![CDATA[: cuando la fisura está abierta, tiene movimiento o deja pasar agua, lo que hay que resolver es la obra.]]></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ermeabilización de terrazas y cubiertas transitables]]></a:t>
            </a:r>
            <a:r>
              <a:rPr lang="en-US" strike="noStrike" sz="2100" spc="0" u="none" cap="none">
                <a:solidFill>
                  <a:srgbClr val="1B2438">
                    <a:alpha val="100000"/>
                  </a:srgbClr>
                </a:solidFill>
                <a:latin typeface="Calibri"/>
              </a:rPr>
              <a:t><![CDATA[: necesitan un sistema completo, no una capa de pint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límite de la competencia: no todo se resuelve con pintu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aración de fibra de vidrio]]></a:t>
            </a:r>
            <a:r>
              <a:rPr lang="en-US" strike="noStrike" sz="2100" spc="0" u="none" cap="none">
                <a:solidFill>
                  <a:srgbClr val="1B2438">
                    <a:alpha val="100000"/>
                  </a:srgbClr>
                </a:solidFill>
                <a:latin typeface="Calibri"/>
              </a:rPr>
              <a:t><![CDATA[: un casco deformado o una rotura de quilla no se arregla con un producto.]]></a:t>
            </a:r>
          </a:p>
        </p:txBody>
      </p:sp>
      <p:sp>
        <p:nvSpPr>
          <p:cNvPr id="9" name=""/>
          <p:cNvSpPr txBox="1"/>
          <p:nvPr/>
        </p:nvSpPr>
        <p:spPr>
          <a:xfrm>
            <a:off x="514350" y="1924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lista larga de encargos que sí se resuelven en el mostrador: la limpieza y el pulido, el barnizado de la madera de a bordo, la renovación de microfisuras con acabado elástico sobre una fachada en buen estado, el tratamiento superficial antimoho en baños y cocinas, el acabado lavable de zonas comunes y la protección anticorrosiva del metal de apoy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límite de la competencia: no todo se resuelve con pintu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se puede escribir en una línea: ]]></a:t>
            </a:r>
            <a:r>
              <a:rPr lang="en-US" b="1" strike="noStrike" sz="2100" spc="0" u="none" cap="none">
                <a:solidFill>
                  <a:srgbClr val="1B2438">
                    <a:alpha val="100000"/>
                  </a:srgbClr>
                </a:solidFill>
                <a:latin typeface="Calibri"/>
              </a:rPr>
              <a:t><![CDATA[si el problema es estructural, deriva; si es superficial o estético, recomiendas tú]]></a:t>
            </a:r>
            <a:r>
              <a:rPr lang="en-US" strike="noStrike" sz="2100" spc="0" u="none" cap="none">
                <a:solidFill>
                  <a:srgbClr val="1B2438">
                    <a:alpha val="100000"/>
                  </a:srgbClr>
                </a:solidFill>
                <a:latin typeface="Calibri"/>
              </a:rPr>
              <a:t><![CDATA[. Y derivar no es perder una venta: es el camino corto para que el cliente vuelva con el acabado, que sí se lo vas a ven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límite de la competencia: no todo se resuelve con pintura]]></a:t>
            </a:r>
          </a:p>
        </p:txBody>
      </p:sp>
      <p:pic>
        <p:nvPicPr>
          <p:cNvPr id="3" name="" descr="Comparación entre los encargos que se resuelven con un producto del catálogo y los que necesitan una prescripción o un profesional.">
            <a:hlinkClick r:id="rId3" tooltip="Comparación entre los encargos que se resuelven con un producto del catálogo y los que necesitan una prescripción o un profesional."/>
          </p:cNvPr>
          <p:cNvPicPr>
            <a:picLocks noChangeAspect="1"/>
          </p:cNvPicPr>
          <p:nvPr>
            <p:ph type="pic" idx="1"/>
          </p:nvPr>
        </p:nvPicPr>
        <p:blipFill>
          <a:blip r:embed="rId2"/>
          <a:stretch>
            <a:fillRect/>
          </a:stretch>
        </p:blipFill>
        <p:spPr>
          <a:xfrm>
            <a:off x="1857375" y="1257300"/>
            <a:ext cx="54292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 la izquierda, lo que se recomienda en el mostrador. A la derecha, lo que se deri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onocer-casos-de-prescripcion-especializad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límite de la competencia: no todo se resuelve con pintura · Ejemplo: humedades en un sótan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ice el clien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humedades en el sótano y quiero pintar para que no se v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límite de la competencia: no todo se resuelve con pintura · Ejemplo: humedades en un sótan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ha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una pintura antimoho como si la pintura detuviera el agua. Las humedades en sótano suelen venir de capilaridad o de filtración, y la película solo tapa el síntoma mientras la humedad sigue entran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límite de la competencia: no todo se resuelve con pintura · Ejemplo: humedades en un sótan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se ha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umedades de origen estructural necesitan a un especialista que revise el origen. Lo que sí puedo preparar es el acabado de la pared cuando esté seca: antimoho y lavable, con su ficha y sus condiciones de u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El límite de la competencia: no todo se resuelve con pintura · Ejemplo: humedades en un sótan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sul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llama a un profesional, se resuelve el origen de la humedad y vuelve al mostrador para el acabado. Y la derivación queda documentada, no perdida en la memo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límite de la competencia: no todo se resuelve con pin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iene humedad en el sótano y pide pintura antimoho «para que no se vea». ¿Qué respuesta es la defendibl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nder la pintura antimoho y explicarle que, si seca bien, la humedad dejará de notarse.]]></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e la pintura no detiene el agua, que el origen de la humedad hay que verlo, y ofrecer el acabado antimoho y lavable para cuando la superficie esté sec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e pintura elástica de fachada, que aguanta mejor la humedad que la interio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r al sótano a revisar el origen de la humedad y cotizar una impermeabilización con garantí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eis pistas que delatan un caso de prescrip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so de prescripción no se reconoce porque sea raro, sino porque deja pistas. Seis son las que se repiten:]]></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describe un sistema, no una superficie.]]></a:t>
            </a:r>
            <a:r>
              <a:rPr lang="en-US" strike="noStrike" sz="2100" spc="0" u="none" cap="none">
                <a:solidFill>
                  <a:srgbClr val="1B2438">
                    <a:alpha val="100000"/>
                  </a:srgbClr>
                </a:solidFill>
                <a:latin typeface="Calibri"/>
              </a:rPr>
              <a:t><![CDATA[ Habla de impermeabilizar, aislar, ventilar, sellar o tapar una entrada de agua. Eso es obra, y la pintura es la última capa de un sistema que no está resuel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eis pistas que delatan un caso de prescrip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uso tiene un marco propio.]]></a:t>
            </a:r>
            <a:r>
              <a:rPr lang="en-US" strike="noStrike" sz="2100" spc="0" u="none" cap="none">
                <a:solidFill>
                  <a:srgbClr val="1B2438">
                    <a:alpha val="100000"/>
                  </a:srgbClr>
                </a:solidFill>
                <a:latin typeface="Calibri"/>
              </a:rPr>
              <a:t><![CDATA[ Una cocina, una piscina, un aula de guardería, una sala hospitalaria, un local con polvo combustible, una fachada protegida. Ese marco cambia lo que hay que mirar en la ficha del producto.]]></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oducto no declara ese uso.]]></a:t>
            </a:r>
            <a:r>
              <a:rPr lang="en-US" strike="noStrike" sz="2100" spc="0" u="none" cap="none">
                <a:solidFill>
                  <a:srgbClr val="1B2438">
                    <a:alpha val="100000"/>
                  </a:srgbClr>
                </a:solidFill>
                <a:latin typeface="Calibri"/>
              </a:rPr>
              <a:t><![CDATA[ Ni la ficha técnica ni la de datos de seguridad mencionan el uso que pide el cliente. Si no lo mencionan, no se deduce: se pregunta al fabrica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eis pistas que delatan un caso de prescrip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ntorno tiene un protocolo que no conocemos.]]></a:t>
            </a:r>
            <a:r>
              <a:rPr lang="en-US" strike="noStrike" sz="2100" spc="0" u="none" cap="none">
                <a:solidFill>
                  <a:srgbClr val="1B2438">
                    <a:alpha val="100000"/>
                  </a:srgbClr>
                </a:solidFill>
                <a:latin typeface="Calibri"/>
              </a:rPr>
              <a:t><![CDATA[ El protocolo de limpieza y desinfección, el tratamiento del agua de la piscina, la temperatura de la sala, el disolvente que se usa en la industria. Sin ese dato, la recomendación es una suposición.]]></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allo tendría consecuencias sanitarias o legales.]]></a:t>
            </a:r>
            <a:r>
              <a:rPr lang="en-US" strike="noStrike" sz="2100" spc="0" u="none" cap="none">
                <a:solidFill>
                  <a:srgbClr val="1B2438">
                    <a:alpha val="100000"/>
                  </a:srgbClr>
                </a:solidFill>
                <a:latin typeface="Calibri"/>
              </a:rPr>
              <a:t><![CDATA[ Una aula con niños, una sala con pacientes, una superficie en contacto con alimentos. Ahí el coste de equivocarse no es un disgusto del cli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eis pistas que delatan un caso de prescrip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den un acabado de efecto especial.]]></a:t>
            </a:r>
            <a:r>
              <a:rPr lang="en-US" strike="noStrike" sz="2100" spc="0" u="none" cap="none">
                <a:solidFill>
                  <a:srgbClr val="1B2438">
                    <a:alpha val="100000"/>
                  </a:srgbClr>
                </a:solidFill>
                <a:latin typeface="Calibri"/>
              </a:rPr>
              <a:t><![CDATA[ Un velo, un lacado brillante, un color que hay que igualar exactamente. El resultado depende del sistema completo y de la mano de obra, no del bote.]]></a:t>
            </a:r>
          </a:p>
        </p:txBody>
      </p:sp>
      <p:sp>
        <p:nvSpPr>
          <p:cNvPr id="9" name=""/>
          <p:cNvSpPr txBox="1"/>
          <p:nvPr/>
        </p:nvSpPr>
        <p:spPr>
          <a:xfrm>
            <a:off x="514350" y="2257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a sola de estas pistas cambia el modo de trabajar. No se cierra la venta en el mostrador: se prepara una consulta. Y una consulta se prepara con un método, no con una buena inten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seis pistas que delatan un caso de prescripción]]></a:t>
            </a:r>
          </a:p>
        </p:txBody>
      </p:sp>
      <p:pic>
        <p:nvPicPr>
          <p:cNvPr id="3" name="" descr="Matriz con las seis pistas que delatan un caso de prescripción, qué indica cada una y qué hay que hacer en el mostrador.">
            <a:hlinkClick r:id="rId3" tooltip="Matriz con las seis pistas que delatan un caso de prescripción, qué indica cada una y qué hay que hacer en el mostrador."/>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istas y su respuesta. Cada una cambia lo que se hace en el mostrad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onocer-casos-de-prescripcion-especializada"/>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s seis pistas que delatan un caso de prescri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sta que aparece en el encargo con lo que realmente indic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habla de impermeabilizar y de filtracione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ficha no menciona el uso que pide el client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entro tiene un protocolo de limpieza y desinfección propi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encargo es en un aula con niño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den un lacado brillante de efecto especi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ta una declaración del fabricante y no se puede deducir]]></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a un dato que solo tiene el cliente y que hay que pedir]]></a:t>
            </a:r>
          </a:p>
        </p:txBody>
      </p:sp>
      <p:sp>
        <p:nvSpPr>
          <p:cNvPr id="10"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rror tiene consecuencias sanitarias o legales, no solo estéticas]]></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ltado depende del sistema completo y de la mano de obra]]></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roblema es de obra y la pintura solo sería la última ca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entornos que exigen una prescripción propi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son los entornos que se repiten en los encargos de este tipo, con lo que hay que mirar en cada uno.]]></a:t>
            </a:r>
          </a:p>
        </p:txBody>
      </p:sp>
      <p:sp>
        <p:nvSpPr>
          <p:cNvPr id="8" name=""/>
          <p:cNvSpPr txBox="1"/>
          <p:nvPr/>
        </p:nvSpPr>
        <p:spPr>
          <a:xfrm>
            <a:off x="514350" y="1952625"/>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cales y despachos de dirección.]]></a:t>
            </a:r>
            <a:r>
              <a:rPr lang="en-US" strike="noStrike" sz="2100" spc="0" u="none" cap="none">
                <a:solidFill>
                  <a:srgbClr val="1B2438">
                    <a:alpha val="100000"/>
                  </a:srgbClr>
                </a:solidFill>
                <a:latin typeface="Calibri"/>
              </a:rPr>
              <a:t><![CDATA[ Aquí no hay una norma especial: el marco es la prescripción técnica del fabricante y la especificación del cliente. Un acabado de efecto especial se define por su sistema (preparación, capas, acabado y curado) y por quién lo aplica. Sin especificación escrita, la recomendación no se puede defend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entornos que exigen una prescripción propi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9]]></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ctor alimentario.]]></a:t>
            </a:r>
            <a:r>
              <a:rPr lang="en-US" strike="noStrike" sz="2100" spc="0" u="none" cap="none">
                <a:solidFill>
                  <a:srgbClr val="1B2438">
                    <a:alpha val="100000"/>
                  </a:srgbClr>
                </a:solidFill>
                <a:latin typeface="Calibri"/>
              </a:rPr>
              <a:t><![CDATA[ Cocinas de hotel, restaurantes y obradores. El punto de partida es el ]]></a:t>
            </a:r>
            <a:r>
              <a:rPr lang="en-US" b="1" strike="noStrike" sz="2100" spc="0" u="none" cap="none">
                <a:solidFill>
                  <a:srgbClr val="1B2438">
                    <a:alpha val="100000"/>
                  </a:srgbClr>
                </a:solidFill>
                <a:latin typeface="Calibri"/>
              </a:rPr>
              <a:t><![CDATA[Reglamento (CE) n.º 1935/2004]]></a:t>
            </a:r>
            <a:r>
              <a:rPr lang="en-US" strike="noStrike" sz="2100" spc="0" u="none" cap="none">
                <a:solidFill>
                  <a:srgbClr val="1B2438">
                    <a:alpha val="100000"/>
                  </a:srgbClr>
                </a:solidFill>
                <a:latin typeface="Calibri"/>
              </a:rPr>
              <a:t><![CDATA[, sobre los materiales y objetos destinados a entrar en contacto con los alimentos, cuyo principio general es que esos materiales no deben ceder componentes que puedan poner en peligro la salud humana. Para el pintor la pregunta es directa: ¿la ficha declara ese u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entornos que exigen una prescripción propi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9]]></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ctor sanitario.]]></a:t>
            </a:r>
            <a:r>
              <a:rPr lang="en-US" strike="noStrike" sz="2100" spc="0" u="none" cap="none">
                <a:solidFill>
                  <a:srgbClr val="1B2438">
                    <a:alpha val="100000"/>
                  </a:srgbClr>
                </a:solidFill>
                <a:latin typeface="Calibri"/>
              </a:rPr>
              <a:t><![CDATA[ Hospitales, clínicas y residencias. Aquí se suma el ]]></a:t>
            </a:r>
            <a:r>
              <a:rPr lang="en-US" b="1" strike="noStrike" sz="2100" spc="0" u="none" cap="none">
                <a:solidFill>
                  <a:srgbClr val="1B2438">
                    <a:alpha val="100000"/>
                  </a:srgbClr>
                </a:solidFill>
                <a:latin typeface="Calibri"/>
              </a:rPr>
              <a:t><![CDATA[Real Decreto 487/2022]]></a:t>
            </a:r>
            <a:r>
              <a:rPr lang="en-US" strike="noStrike" sz="2100" spc="0" u="none" cap="none">
                <a:solidFill>
                  <a:srgbClr val="1B2438">
                    <a:alpha val="100000"/>
                  </a:srgbClr>
                </a:solidFill>
                <a:latin typeface="Calibri"/>
              </a:rPr>
              <a:t><![CDATA[, de 21 de junio, por el que se establecen los requisitos sanitarios para la prevención y el control de la legionelosis, con su lista de instalaciones de riesgo. El protocolo de limpieza y desinfección del centro es el dato que manda: sin él no se puede decir si un acabado resiste el desinfectante que se usa y a qué concentr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entornos que exigen una prescripción propi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scinas.]]></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Real Decreto 742/2013]]></a:t>
            </a:r>
            <a:r>
              <a:rPr lang="en-US" strike="noStrike" sz="2100" spc="0" u="none" cap="none">
                <a:solidFill>
                  <a:srgbClr val="1B2438">
                    <a:alpha val="100000"/>
                  </a:srgbClr>
                </a:solidFill>
                <a:latin typeface="Calibri"/>
              </a:rPr>
              <a:t><![CDATA[, de 27 de septiembre]]></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fija los criterios técnico-sanitarios de las piscinas. En el vaso y en las zonas de agua la prescripción depende del tipo de piscina, del tratamiento del agua y de si la superficie está en inmersión perman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entornos que exigen una prescripción propi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9]]></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egios y guarderías.]]></a:t>
            </a:r>
            <a:r>
              <a:rPr lang="en-US" strike="noStrike" sz="2100" spc="0" u="none" cap="none">
                <a:solidFill>
                  <a:srgbClr val="1B2438">
                    <a:alpha val="100000"/>
                  </a:srgbClr>
                </a:solidFill>
                <a:latin typeface="Calibri"/>
              </a:rPr>
              <a:t><![CDATA[ El producto tiene que ser apto para el uso con niños. Las normas armonizadas para los juguetes son la referencia habitual del sector, entre ellas la ]]></a:t>
            </a:r>
            <a:r>
              <a:rPr lang="en-US" b="1" strike="noStrike" sz="2100" spc="0" u="none" cap="none">
                <a:solidFill>
                  <a:srgbClr val="1B2438">
                    <a:alpha val="100000"/>
                  </a:srgbClr>
                </a:solidFill>
                <a:latin typeface="Calibri"/>
              </a:rPr>
              <a:t><![CDATA[UNE-EN 71-3]]></a:t>
            </a:r>
            <a:r>
              <a:rPr lang="en-US" strike="noStrike" sz="2100" spc="0" u="none" cap="none">
                <a:solidFill>
                  <a:srgbClr val="1B2438">
                    <a:alpha val="100000"/>
                  </a:srgbClr>
                </a:solidFill>
                <a:latin typeface="Calibri"/>
              </a:rPr>
              <a:t><![CDATA[, sobre la migración de elementos, y el ]]></a:t>
            </a:r>
            <a:r>
              <a:rPr lang="en-US" b="1" strike="noStrike" sz="2100" spc="0" u="none" cap="none">
                <a:solidFill>
                  <a:srgbClr val="1B2438">
                    <a:alpha val="100000"/>
                  </a:srgbClr>
                </a:solidFill>
                <a:latin typeface="Calibri"/>
              </a:rPr>
              <a:t><![CDATA[Reglamento (UE) 2023/988]]></a:t>
            </a:r>
            <a:r>
              <a:rPr lang="en-US" strike="noStrike" sz="2100" spc="0" u="none" cap="none">
                <a:solidFill>
                  <a:srgbClr val="1B2438">
                    <a:alpha val="100000"/>
                  </a:srgbClr>
                </a:solidFill>
                <a:latin typeface="Calibri"/>
              </a:rPr>
              <a:t><![CDATA[, de seguridad general de los productos, obliga a que el responsable disponga de documentación técnica. El texto de las normas armonizadas es licenciado y se consulta en su versión oficial: no se cita en una nota de ven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entornos que exigen una prescripción propi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9]]></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dustria.]]></a:t>
            </a:r>
            <a:r>
              <a:rPr lang="en-US" strike="noStrike" sz="2100" spc="0" u="none" cap="none">
                <a:solidFill>
                  <a:srgbClr val="1B2438">
                    <a:alpha val="100000"/>
                  </a:srgbClr>
                </a:solidFill>
                <a:latin typeface="Calibri"/>
              </a:rPr>
              <a:t><![CDATA[ Polvo, disolventes, temperatura y riesgo de incendio. El ]]></a:t>
            </a:r>
            <a:r>
              <a:rPr lang="en-US" b="1" strike="noStrike" sz="2100" spc="0" u="none" cap="none">
                <a:solidFill>
                  <a:srgbClr val="1B2438">
                    <a:alpha val="100000"/>
                  </a:srgbClr>
                </a:solidFill>
                <a:latin typeface="Calibri"/>
              </a:rPr>
              <a:t><![CDATA[Real Decreto 665/1997]]></a:t>
            </a:r>
            <a:r>
              <a:rPr lang="en-US" strike="noStrike" sz="2100" spc="0" u="none" cap="none">
                <a:solidFill>
                  <a:srgbClr val="1B2438">
                    <a:alpha val="100000"/>
                  </a:srgbClr>
                </a:solidFill>
                <a:latin typeface="Calibri"/>
              </a:rPr>
              <a:t><![CDATA[, de 12 de mayo, sobre la protección de los trabajadores contra los riesgos relacionados con la exposición a agentes cancerígenos durante el trabajo, junto con las guías técnicas del INSST, es el marco. La prescripción tiene que incluir la ficha de datos de seguridad y el sistema de aplicación que puede usarse allí.]]></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entornos que exigen una prescripción propi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9]]></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Fachadas protegidas y conjuntos históricos. La ]]></a:t>
            </a:r>
            <a:r>
              <a:rPr lang="en-US" b="1" strike="noStrike" sz="2100" spc="0" u="none" cap="none">
                <a:solidFill>
                  <a:srgbClr val="1B2438">
                    <a:alpha val="100000"/>
                  </a:srgbClr>
                </a:solidFill>
                <a:latin typeface="Calibri"/>
              </a:rPr>
              <a:t><![CDATA[Ley 16/1985]]></a:t>
            </a:r>
            <a:r>
              <a:rPr lang="en-US" strike="noStrike" sz="2100" spc="0" u="none" cap="none">
                <a:solidFill>
                  <a:srgbClr val="1B2438">
                    <a:alpha val="100000"/>
                  </a:srgbClr>
                </a:solidFill>
                <a:latin typeface="Calibri"/>
              </a:rPr>
              <a:t><![CDATA[, de 25 de junio, del Patrimonio Histórico Español, y las normas UNE-EN 15898 (terminología del patrimonio cultural) y UNE-EN 15886 (guías para la conservación) marcan el marco: la intervención sobre la envolvente es una decisión técnica que se toma con la administración competente y respetando los materiales originales, no una elección de mostrad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entornos que exigen una prescripción propia]]></a:t>
            </a:r>
          </a:p>
        </p:txBody>
      </p:sp>
      <p:pic>
        <p:nvPicPr>
          <p:cNvPr id="3" name="" descr="Matriz con los siete entornos que exigen prescripción propia, la fuente que los regula y qué hay que mirar antes de recomendar.">
            <a:hlinkClick r:id="rId3" tooltip="Matriz con los siete entornos que exigen prescripción propia, la fuente que los regula y qué hay que mirar antes de recomendar."/>
          </p:cNvPr>
          <p:cNvPicPr>
            <a:picLocks noChangeAspect="1"/>
          </p:cNvPicPr>
          <p:nvPr>
            <p:ph type="pic" idx="1"/>
          </p:nvPr>
        </p:nvPicPr>
        <p:blipFill>
          <a:blip r:embed="rId2"/>
          <a:stretch>
            <a:fillRect/>
          </a:stretch>
        </p:blipFill>
        <p:spPr>
          <a:xfrm>
            <a:off x="2705100" y="1257300"/>
            <a:ext cx="37338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entornos, siete marcos distintos. El mismo producto no se prescribe igual en tod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onocer-casos-de-prescripcion-especializad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os entornos que exigen una prescripción prop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cargo según se pueda resolver en el mostrador o necesite una prescripción especializa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prescripción especializad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omendación de mostrador]]></a:t>
            </a:r>
          </a:p>
        </p:txBody>
      </p:sp>
      <p:sp>
        <p:nvSpPr>
          <p:cNvPr id="12" name=""/>
          <p:cNvSpPr txBox="1"/>
          <p:nvPr/>
        </p:nvSpPr>
        <p:spPr>
          <a:xfrm>
            <a:off x="514350" y="3305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cidir si las ampollas de un casco son ósmosis o un problema de preparación.]]></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mpermeabilizar una terraza transitable con filtraciones de agu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scribir un acabado para una cocina de hotel con protocolo de desinfección propi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parar la fibra de vidrio de un casco deformado.]]></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novar las microfisuras de una fachada que está en buen estado.]]></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arnizar las barandillas y las mesas de madera de un barco.]]></a:t>
            </a:r>
          </a:p>
        </p:txBody>
      </p:sp>
      <p:sp>
        <p:nvSpPr>
          <p:cNvPr id="11" name=""/>
          <p:cNvSpPr txBox="1"/>
          <p:nvPr/>
        </p:nvSpPr>
        <p:spPr>
          <a:xfrm>
            <a:off x="514350" y="2981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plicar un acabado lavable en los pasillos y las escaleras de una comunidad.]]></a:t>
            </a:r>
          </a:p>
        </p:txBody>
      </p:sp>
      <p:sp>
        <p:nvSpPr>
          <p:cNvPr id="12"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Tratar moho superficial en un baño de un piso de alquiler.]]></a:t>
            </a:r>
          </a:p>
        </p:txBody>
      </p:sp>
      <p:sp>
        <p:nvSpPr>
          <p:cNvPr id="13"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reconocer, documentar y escal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tres pasos y ninguno se salta.]]></a:t>
            </a:r>
          </a:p>
        </p:txBody>
      </p:sp>
      <p:sp>
        <p:nvSpPr>
          <p:cNvPr id="8" name=""/>
          <p:cNvSpPr txBox="1"/>
          <p:nvPr/>
        </p:nvSpPr>
        <p:spPr>
          <a:xfrm>
            <a:off x="514350" y="16287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nocer.]]></a:t>
            </a:r>
            <a:r>
              <a:rPr lang="en-US" strike="noStrike" sz="2100" spc="0" u="none" cap="none">
                <a:solidFill>
                  <a:srgbClr val="1B2438">
                    <a:alpha val="100000"/>
                  </a:srgbClr>
                </a:solidFill>
                <a:latin typeface="Calibri"/>
              </a:rPr>
              <a:t><![CDATA[ Se detecta la pista y se dice por escrito que el caso no se cierra en el mostrador. Reconocer no es negarse: es clasificar el encargo, y clasificarlo es lo que permite seguir atendiéndo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reconocer, documentar y escal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umentar.]]></a:t>
            </a:r>
            <a:r>
              <a:rPr lang="en-US" strike="noStrike" sz="2100" spc="0" u="none" cap="none">
                <a:solidFill>
                  <a:srgbClr val="1B2438">
                    <a:alpha val="100000"/>
                  </a:srgbClr>
                </a:solidFill>
                <a:latin typeface="Calibri"/>
              </a:rPr>
              <a:t><![CDATA[ Se redacta lo que el cliente pide con sus datos: qué superficie, qué ambiente, qué uso, qué problema observa, desde cuándo ocurre, qué se ha probado ya y cómo se limpia y se mantiene ese espacio. Documentar lo que se pide es lo que da sentido a la consulta; una consulta sin datos es una consulta que vuelve sin contestar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reconocer, documentar y escal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alar con una pregunta concreta.]]></a:t>
            </a:r>
            <a:r>
              <a:rPr lang="en-US" strike="noStrike" sz="2100" spc="0" u="none" cap="none">
                <a:solidFill>
                  <a:srgbClr val="1B2438">
                    <a:alpha val="100000"/>
                  </a:srgbClr>
                </a:solidFill>
                <a:latin typeface="Calibri"/>
              </a:rPr>
              <a:t><![CDATA[ No se escala con «¿qué me recomienda?», sino con una pregunta que se pueda contestar con un sí, con un no o con un dato: «¿El acabado X resiste el desinfectante Y a la concentración Z?» o «¿La familia Z tiene declaración de uso en contacto con alimentos?». Si la pregunta todavía no se puede contestar, es que falta un dato, y ese dato se pide al cl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reconocer, documentar y escal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vuelve ]]></a:t>
            </a:r>
            <a:r>
              <a:rPr lang="en-US" b="1" strike="noStrike" sz="2100" spc="0" u="none" cap="none">
                <a:solidFill>
                  <a:srgbClr val="1B2438">
                    <a:alpha val="100000"/>
                  </a:srgbClr>
                </a:solidFill>
                <a:latin typeface="Calibri"/>
              </a:rPr>
              <a:t><![CDATA[por escrito]]></a:t>
            </a:r>
            <a:r>
              <a:rPr lang="en-US" strike="noStrike" sz="2100" spc="0" u="none" cap="none">
                <a:solidFill>
                  <a:srgbClr val="1B2438">
                    <a:alpha val="100000"/>
                  </a:srgbClr>
                </a:solidFill>
                <a:latin typeface="Calibri"/>
              </a:rPr>
              <a:t><![CDATA[ y se incorpora al encargo. A partir de ahí la recomendación es defendible: es la respuesta del fabricante a una pregunta concreta, aplicada a los datos de ese ca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método: reconocer, documentar y escalar]]></a:t>
            </a:r>
          </a:p>
        </p:txBody>
      </p:sp>
      <p:pic>
        <p:nvPicPr>
          <p:cNvPr id="3" name="" descr="Cinco pasos encadenados: reconocer la pista, documentar lo que pide el cliente, redactar la pregunta concreta, enviar la consulta y escribir la respuesta.">
            <a:hlinkClick r:id="rId3" tooltip="Cinco pasos encadenados: reconocer la pista, documentar lo que pide el cliente, redactar la pregunta concreta, enviar la consulta y escribir la respuesta."/>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Los dos últimos son los que casi siempre se salta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onocer-casos-de-prescripcion-especializada"/>
              </a:rPr>
              <a:t><![CDATA[Ver imagen original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reconocer, documentar y escalar · Ejemplo: el parte de derivación de un aula de guarderí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ice el clien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to que las aulas resistan la limpieza con lejía y que el acabado no se despegu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reconocer, documentar y escalar · Ejemplo: el parte de derivación de un aula de guarderí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escrib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ona, el producto que hay puesto, con qué se limpia y a qué concentración, la frecuencia y qué se ha probado hasta aho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reconocer, documentar y escalar · Ejemplo: el parte de derivación de un aula de guarderí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se esca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abado del color X, en acabado Y, resiste la lejía diluida al cinco por ciento en las condiciones de uso del aula y cumple los requisitos de seguridad exigidos a los productos para niñ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reconocer, documentar y escalar · Ejemplo: el parte de derivación de un aula de guarderí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spue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abricante confirma o descarta ese uso y, si lo descarta, indica las condiciones en las que sí procede. La respuesta se guarda con el encarg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método: reconocer, documentar y escalar · Ejemplo: el parte de derivación de un aula de guarderí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sult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recibe una respuesta con fecha y con condiciones. Si el acabado propuesto no procede, se ofrece el que sí procede y se anota el motiv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método: reconocer, documentar y escalar]]></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étodo tiene tres pasos: ___ el caso y decir por escrito que sale del mostrador, ___ lo que pide el cliente con sus datos, y ___ con una pregunta concreta al fabricante o al responsable técnico. La pregunta tiene que poder contestarse con un sí, con un no o con un dato; si todavía no se puede contestar, falta un dato y ese dato se pide al clie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Qué se documenta en el parte de deriv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rte de derivación no es un correo de quien lo escribe. Es un documento corto con apartados fijos, y su valor está en que no dependa de la memoria de quien lo escribió.]]></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iente y zona]]></a:t>
            </a:r>
            <a:r>
              <a:rPr lang="en-US" strike="noStrike" sz="2100" spc="0" u="none" cap="none">
                <a:solidFill>
                  <a:srgbClr val="1B2438">
                    <a:alpha val="100000"/>
                  </a:srgbClr>
                </a:solidFill>
                <a:latin typeface="Calibri"/>
              </a:rPr>
              <a:t><![CDATA[: quién pregunta, qué edificio, qué zona exacta y para qué uso.]]></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ide el cliente]]></a:t>
            </a:r>
            <a:r>
              <a:rPr lang="en-US" strike="noStrike" sz="2100" spc="0" u="none" cap="none">
                <a:solidFill>
                  <a:srgbClr val="1B2438">
                    <a:alpha val="100000"/>
                  </a:srgbClr>
                </a:solidFill>
                <a:latin typeface="Calibri"/>
              </a:rPr>
              <a:t><![CDATA[: con sus palabras, separando lo que quiere (un acabado) del motivo que lo explica (que no se vea, que no se despegue, que no moleste a los huésped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Qué se documenta en el parte de deriv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ista detectada]]></a:t>
            </a:r>
            <a:r>
              <a:rPr lang="en-US" strike="noStrike" sz="2100" spc="0" u="none" cap="none">
                <a:solidFill>
                  <a:srgbClr val="1B2438">
                    <a:alpha val="100000"/>
                  </a:srgbClr>
                </a:solidFill>
                <a:latin typeface="Calibri"/>
              </a:rPr>
              <a:t><![CDATA[: qué lleva este caso al terreno de la prescripción y con qué frase del cliente se ve.]]></a:t>
            </a:r>
          </a:p>
        </p:txBody>
      </p:sp>
      <p:sp>
        <p:nvSpPr>
          <p:cNvPr id="9" name=""/>
          <p:cNvSpPr txBox="1"/>
          <p:nvPr/>
        </p:nvSpPr>
        <p:spPr>
          <a:xfrm>
            <a:off x="514350" y="1924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924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ato que falta]]></a:t>
            </a:r>
            <a:r>
              <a:rPr lang="en-US" strike="noStrike" sz="2100" spc="0" u="none" cap="none">
                <a:solidFill>
                  <a:srgbClr val="1B2438">
                    <a:alpha val="100000"/>
                  </a:srgbClr>
                </a:solidFill>
                <a:latin typeface="Calibri"/>
              </a:rPr>
              <a:t><![CDATA[: el protocolo de limpieza, la concentración, el tratamiento del agua, la temperatura, el tipo de polvo o de disolvente.]]></a:t>
            </a:r>
          </a:p>
        </p:txBody>
      </p:sp>
      <p:sp>
        <p:nvSpPr>
          <p:cNvPr id="11" name=""/>
          <p:cNvSpPr txBox="1"/>
          <p:nvPr/>
        </p:nvSpPr>
        <p:spPr>
          <a:xfrm>
            <a:off x="514350" y="2962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2962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egunta concreta]]></a:t>
            </a:r>
            <a:r>
              <a:rPr lang="en-US" strike="noStrike" sz="2100" spc="0" u="none" cap="none">
                <a:solidFill>
                  <a:srgbClr val="1B2438">
                    <a:alpha val="100000"/>
                  </a:srgbClr>
                </a:solidFill>
                <a:latin typeface="Calibri"/>
              </a:rPr>
              <a:t><![CDATA[: la pregunta que se remite, con el producto y con el uso completos.]]></a:t>
            </a:r>
          </a:p>
        </p:txBody>
      </p:sp>
      <p:sp>
        <p:nvSpPr>
          <p:cNvPr id="13"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4"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tinatario y respuesta]]></a:t>
            </a:r>
            <a:r>
              <a:rPr lang="en-US" strike="noStrike" sz="2100" spc="0" u="none" cap="none">
                <a:solidFill>
                  <a:srgbClr val="1B2438">
                    <a:alpha val="100000"/>
                  </a:srgbClr>
                </a:solidFill>
                <a:latin typeface="Calibri"/>
              </a:rPr>
              <a:t><![CDATA[: a quién se ha enviado, qué ha contestado y con qué fech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Qué se documenta en el parte de deriv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que el parte está bien hecho es sencilla: otra persona, sin haber estado en la conversación, puede remitir la misma pregunta y entender el caso. Si para escribirlo hay que preguntar tres veces por el mismo dato, es que el apartado cuatro estaba vací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Qué se documenta en el parte de derivación]]></a:t>
            </a:r>
          </a:p>
        </p:txBody>
      </p:sp>
      <p:pic>
        <p:nvPicPr>
          <p:cNvPr id="3" name="" descr="Matriz con los seis apartados del parte de derivación, lo que se escribe en cada uno y la pregunta de control que lo verifica.">
            <a:hlinkClick r:id="rId3" tooltip="Matriz con los seis apartados del parte de derivación, lo que se escribe en cada uno y la pregunta de control que lo verific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apartados. Cada uno con su pregunta de control: si no se puede contestar, falta inform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onocer-casos-de-prescripcion-especializada"/>
              </a:rPr>
              <a:t><![CDATA[Ver imagen original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Qué se documenta en el parte de deriv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sobre el parte de derivac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arte separa lo que el cliente quiere (un acabado) del motivo que lo explica (que no se vea, que aguante la lejí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sta con escribir «pintura para humedad» en el motivo: el técnico que lo recibe ya lo traduc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egunta que se escala tiene que poder contestarse con un sí, con un no o con un da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arte se archiva sin la respuesta del fabricante, porque ya se sabe lo que contestó.]]></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dato que falta (protocolo de limpieza, concentración, temperatura) se pide al cliente antes de escal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ómo se escala de ver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una consulta no es echar la pelota fuera: es escalarla bien. La consulta lleva el producto o la familia con su código, el uso completo (dónde, cómo, con qué frecuencia y con qué se limpia), el dato que faltaba y la pregunta con sus condiciones. Y una instrucción más: qué respuesta se necesita y para qué fecha se necesita la ob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ómo se escala de ver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errores al escalar. El primero es ]]></a:t>
            </a:r>
            <a:r>
              <a:rPr lang="en-US" b="1" strike="noStrike" sz="2100" spc="0" u="none" cap="none">
                <a:solidFill>
                  <a:srgbClr val="1B2438">
                    <a:alpha val="100000"/>
                  </a:srgbClr>
                </a:solidFill>
                <a:latin typeface="Calibri"/>
              </a:rPr>
              <a:t><![CDATA[escalar poco]]></a:t>
            </a:r>
            <a:r>
              <a:rPr lang="en-US" strike="noStrike" sz="2100" spc="0" u="none" cap="none">
                <a:solidFill>
                  <a:srgbClr val="1B2438">
                    <a:alpha val="100000"/>
                  </a:srgbClr>
                </a:solidFill>
                <a:latin typeface="Calibri"/>
              </a:rPr>
              <a:t><![CDATA[: «¿qué acabado me pongo para un aula de guardería?» no se puede contestar, porque no dice producto, ni concentración, ni uso. El segundo es ]]></a:t>
            </a:r>
            <a:r>
              <a:rPr lang="en-US" b="1" strike="noStrike" sz="2100" spc="0" u="none" cap="none">
                <a:solidFill>
                  <a:srgbClr val="1B2438">
                    <a:alpha val="100000"/>
                  </a:srgbClr>
                </a:solidFill>
                <a:latin typeface="Calibri"/>
              </a:rPr>
              <a:t><![CDATA[escalar demasiado]]></a:t>
            </a:r>
            <a:r>
              <a:rPr lang="en-US" strike="noStrike" sz="2100" spc="0" u="none" cap="none">
                <a:solidFill>
                  <a:srgbClr val="1B2438">
                    <a:alpha val="100000"/>
                  </a:srgbClr>
                </a:solidFill>
                <a:latin typeface="Calibri"/>
              </a:rPr>
              <a:t><![CDATA[: cuando la consulta llega con cinco páginas de contexto y ninguna pregunta, vuelve sin contestars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tercer error, el más caro: ]]></a:t>
            </a:r>
            <a:r>
              <a:rPr lang="en-US" b="1" strike="noStrike" sz="2100" spc="0" u="none" cap="none">
                <a:solidFill>
                  <a:srgbClr val="1B2438">
                    <a:alpha val="100000"/>
                  </a:srgbClr>
                </a:solidFill>
                <a:latin typeface="Calibri"/>
              </a:rPr>
              <a:t><![CDATA[escalar y no escribir la respuesta]]></a:t>
            </a:r>
            <a:r>
              <a:rPr lang="en-US" strike="noStrike" sz="2100" spc="0" u="none" cap="none">
                <a:solidFill>
                  <a:srgbClr val="1B2438">
                    <a:alpha val="100000"/>
                  </a:srgbClr>
                </a:solidFill>
                <a:latin typeface="Calibri"/>
              </a:rPr>
              <a:t><![CDATA[. Si la respuesta del fabricante no queda escrita junto al encargo, dentro de dos años nadie sabe por qué se eligió ese acabado, y la siguiente recomendación empieza otra vez desde el princip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ómo se escala de ver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se espera, el mostrador no está parado: puede dejar por escrito el estado de la consulta y la fecha en que se espera respuesta, puede separar lo que ya está decidido de lo que depende de la respuesta, y puede ofrecer una alternativa cuando la haya. Lo que no puede es rellenar el silencio con una suposi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ómo se escala de verdad]]></a:t>
            </a:r>
          </a:p>
        </p:txBody>
      </p:sp>
      <p:pic>
        <p:nvPicPr>
          <p:cNvPr id="3" name="" descr="Flujo de cinco pasos desde la detección de la pista hasta la recomendación comunicada al cliente con sus condiciones.">
            <a:hlinkClick r:id="rId3" tooltip="Flujo de cinco pasos desde la detección de la pista hasta la recomendación comunicada al cliente con sus condiciones."/>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mostrador al cliente y de vuelta. La respuesta escrita es el eslabón que casi siempre fal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onocer-casos-de-prescripcion-especializada"/>
              </a:rPr>
              <a:t><![CDATA[Ver imagen original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ómo se escala de verdad]]></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nsulta enviada al fabricante puede darse por cerrada en el mostrador contando con la memoria de quien la envió, siempre que no haya ninguna novedad.]]></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marcos de cada entorno y qué hay que mir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son los marcos de cada entorno, con la referencia exacta. No se reproduce su articulado: se cita la norma que hay que consultar y se dice qué mirar.]]></a:t>
            </a:r>
          </a:p>
        </p:txBody>
      </p:sp>
      <p:sp>
        <p:nvSpPr>
          <p:cNvPr id="8" name=""/>
          <p:cNvSpPr txBox="1"/>
          <p:nvPr/>
        </p:nvSpPr>
        <p:spPr>
          <a:xfrm>
            <a:off x="514350" y="22860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imentario]]></a:t>
            </a:r>
            <a:r>
              <a:rPr lang="en-US" strike="noStrike" sz="2100" spc="0" u="none" cap="none">
                <a:solidFill>
                  <a:srgbClr val="1B2438">
                    <a:alpha val="100000"/>
                  </a:srgbClr>
                </a:solidFill>
                <a:latin typeface="Calibri"/>
              </a:rPr>
              <a:t><![CDATA[: Reglamento (CE) n.º 1935/2004, del Parlamento Europeo y del Consejo, de 27 de octubre de 2004, sobre los materiales y objetos destinados a entrar en contacto con los alimentos (DOUE-L-2004-82656). Principio general del artículo 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marcos de cada entorno y qué hay que mir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nitario]]></a:t>
            </a:r>
            <a:r>
              <a:rPr lang="en-US" strike="noStrike" sz="2100" spc="0" u="none" cap="none">
                <a:solidFill>
                  <a:srgbClr val="1B2438">
                    <a:alpha val="100000"/>
                  </a:srgbClr>
                </a:solidFill>
                <a:latin typeface="Calibri"/>
              </a:rPr>
              <a:t><![CDATA[: Real Decreto 487/2022, de 21 de junio, por el que se establecen los requisitos sanitarios para la prevención y el control de la legionelosis (BOE-A-2022-10297).]]></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scinas]]></a:t>
            </a:r>
            <a:r>
              <a:rPr lang="en-US" strike="noStrike" sz="2100" spc="0" u="none" cap="none">
                <a:solidFill>
                  <a:srgbClr val="1B2438">
                    <a:alpha val="100000"/>
                  </a:srgbClr>
                </a:solidFill>
                <a:latin typeface="Calibri"/>
              </a:rPr>
              <a:t><![CDATA[: Real Decreto 742/2013, de 27 de septiembre, por el que se establecen los criterios técnico-sanitarios de las piscinas (BOE-A-2013-1058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marcos de cada entorno y qué hay que mir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9]]></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egios y guarderías]]></a:t>
            </a:r>
            <a:r>
              <a:rPr lang="en-US" strike="noStrike" sz="2100" spc="0" u="none" cap="none">
                <a:solidFill>
                  <a:srgbClr val="1B2438">
                    <a:alpha val="100000"/>
                  </a:srgbClr>
                </a:solidFill>
                <a:latin typeface="Calibri"/>
              </a:rPr>
              <a:t><![CDATA[: Decisión de Ejecución (UE) 2023/740, de 4 de abril de 2023, relativa a las normas armonizadas para los juguetes establecidas en la Directiva 2009/48/CE (DOUE-L-2023-80498), que recoge en su anexo las referencias de la serie UNE-EN 71, entre ellas la UNE-EN 71-3 sobre la migración de elementos.]]></a:t>
            </a:r>
          </a:p>
        </p:txBody>
      </p:sp>
      <p:sp>
        <p:nvSpPr>
          <p:cNvPr id="9" name=""/>
          <p:cNvSpPr txBox="1"/>
          <p:nvPr/>
        </p:nvSpPr>
        <p:spPr>
          <a:xfrm>
            <a:off x="514350" y="32385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385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dustria]]></a:t>
            </a:r>
            <a:r>
              <a:rPr lang="en-US" strike="noStrike" sz="2100" spc="0" u="none" cap="none">
                <a:solidFill>
                  <a:srgbClr val="1B2438">
                    <a:alpha val="100000"/>
                  </a:srgbClr>
                </a:solidFill>
                <a:latin typeface="Calibri"/>
              </a:rPr>
              <a:t><![CDATA[: Real Decreto 665/1997, de 12 de mayo, sobre la protección de los trabajadores contra los riesgos relacionados con la exposición a agentes cancerígenos durante el trabajo (BOE-A-1997-11145), junto con las guías técnicas del INSS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marcos de cada entorno y qué hay que mir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ductos en general]]></a:t>
            </a:r>
            <a:r>
              <a:rPr lang="en-US" strike="noStrike" sz="2100" spc="0" u="none" cap="none">
                <a:solidFill>
                  <a:srgbClr val="1B2438">
                    <a:alpha val="100000"/>
                  </a:srgbClr>
                </a:solidFill>
                <a:latin typeface="Calibri"/>
              </a:rPr>
              <a:t><![CDATA[: Reglamento (UE) 2023/988, del Parlamento Europeo y del Consejo, de 10 de mayo de 2023, relativo a la seguridad general de los productos (DOUE-L-2023-80684), con sus obligaciones de documentación técnica y de responsable económico en la Unión.]]></a:t>
            </a:r>
          </a:p>
        </p:txBody>
      </p:sp>
      <p:sp>
        <p:nvSpPr>
          <p:cNvPr id="9" name=""/>
          <p:cNvSpPr txBox="1"/>
          <p:nvPr/>
        </p:nvSpPr>
        <p:spPr>
          <a:xfrm>
            <a:off x="514350" y="29146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Ley 16/1985, de 25 de junio, del Patrimonio Histórico Español (BOE-A-1985-12534), y las normas UNE-EN 15898 y UNE-EN 15886, que se consultan en su versión ofici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marcos de cada entorno y qué hay que mir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de método: ]]></a:t>
            </a:r>
            <a:r>
              <a:rPr lang="en-US" b="1" strike="noStrike" sz="2100" spc="0" u="none" cap="none">
                <a:solidFill>
                  <a:srgbClr val="1B2438">
                    <a:alpha val="100000"/>
                  </a:srgbClr>
                </a:solidFill>
                <a:latin typeface="Calibri"/>
              </a:rPr>
              <a:t><![CDATA[la norma dice el marco, la ficha dice lo que el producto puede hacer]]></a:t>
            </a:r>
            <a:r>
              <a:rPr lang="en-US" strike="noStrike" sz="2100" spc="0" u="none" cap="none">
                <a:solidFill>
                  <a:srgbClr val="1B2438">
                    <a:alpha val="100000"/>
                  </a:srgbClr>
                </a:solidFill>
                <a:latin typeface="Calibri"/>
              </a:rPr>
              <a:t><![CDATA[. Los dos se necesitan. Con la norma se sabe qué preguntar; con la ficha se sabe qué se puede ofrecer. Y si la ficha no dice nada del uso que pide el cliente, esa es exactamente la pregunta que hay que escal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marcos de cada entorno y qué hay que mirar]]></a:t>
            </a:r>
          </a:p>
        </p:txBody>
      </p:sp>
      <p:pic>
        <p:nvPicPr>
          <p:cNvPr id="3" name="" descr="Matriz que enfrenta, para cada entorno, la fuente que lo regula y la pregunta concreta que esa fuente plantea.">
            <a:hlinkClick r:id="rId3" tooltip="Matriz que enfrenta, para cada entorno, la fuente que lo regula y la pregunta concreta que esa fuente plante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norma plantea una pregunta. La ficha la contesta para ese producto, o dice que 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onocer-casos-de-prescripcion-especializada"/>
              </a:rPr>
              <a:t><![CDATA[Ver imagen original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os marcos de cada entorno y qué hay que mir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al Decreto 742/2013, de 27 de septiembre, por el que se establecen los criterios técnico-sanitarios de las piscinas, ¿en qué año se publicó?]]></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________________]]></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responde mientras se esp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ulta técnica tarda, y el cliente no siempre entiende que la espera es parte del trabajo. Lo que sí se puede hacer mientras tanto es dejar todo en orden:]]></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irmar por escrito]]></a:t>
            </a:r>
            <a:r>
              <a:rPr lang="en-US" strike="noStrike" sz="2100" spc="0" u="none" cap="none">
                <a:solidFill>
                  <a:srgbClr val="1B2438">
                    <a:alpha val="100000"/>
                  </a:srgbClr>
                </a:solidFill>
                <a:latin typeface="Calibri"/>
              </a:rPr>
              <a:t><![CDATA[ qué se ha pedido, a quién y con qué fecha, y cuándo se espera respuesta.]]></a:t>
            </a:r>
          </a:p>
        </p:txBody>
      </p:sp>
      <p:sp>
        <p:nvSpPr>
          <p:cNvPr id="10" name=""/>
          <p:cNvSpPr txBox="1"/>
          <p:nvPr/>
        </p:nvSpPr>
        <p:spPr>
          <a:xfrm>
            <a:off x="514350" y="2990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parar lo que ya está decidido]]></a:t>
            </a:r>
            <a:r>
              <a:rPr lang="en-US" strike="noStrike" sz="2100" spc="0" u="none" cap="none">
                <a:solidFill>
                  <a:srgbClr val="1B2438">
                    <a:alpha val="100000"/>
                  </a:srgbClr>
                </a:solidFill>
                <a:latin typeface="Calibri"/>
              </a:rPr>
              <a:t><![CDATA[ de lo que depende de la respuesta: la preparación del soporte, la protección de las zonas contiguas y la organización del trabajo pueden avanzar; el acabado, n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responde mientras se esp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 el dato que falta]]></a:t>
            </a:r>
            <a:r>
              <a:rPr lang="en-US" strike="noStrike" sz="2100" spc="0" u="none" cap="none">
                <a:solidFill>
                  <a:srgbClr val="1B2438">
                    <a:alpha val="100000"/>
                  </a:srgbClr>
                </a:solidFill>
                <a:latin typeface="Calibri"/>
              </a:rPr>
              <a:t><![CDATA[ con un mensaje concreto, no con una llamada vaga.]]></a:t>
            </a:r>
          </a:p>
        </p:txBody>
      </p:sp>
      <p:sp>
        <p:nvSpPr>
          <p:cNvPr id="9" name=""/>
          <p:cNvSpPr txBox="1"/>
          <p:nvPr/>
        </p:nvSpPr>
        <p:spPr>
          <a:xfrm>
            <a:off x="514350" y="19240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frecer una alternativa]]></a:t>
            </a:r>
            <a:r>
              <a:rPr lang="en-US" strike="noStrike" sz="2100" spc="0" u="none" cap="none">
                <a:solidFill>
                  <a:srgbClr val="1B2438">
                    <a:alpha val="100000"/>
                  </a:srgbClr>
                </a:solidFill>
                <a:latin typeface="Calibri"/>
              </a:rPr>
              <a:t><![CDATA[ cuando la haya: si la respuesta va a tardar, existen familias que sí cubren el uso y pueden proponerse como paso intermedio, dejando constancia de que son provisionales.]]></a:t>
            </a:r>
          </a:p>
        </p:txBody>
      </p:sp>
      <p:sp>
        <p:nvSpPr>
          <p:cNvPr id="11" name=""/>
          <p:cNvSpPr txBox="1"/>
          <p:nvPr/>
        </p:nvSpPr>
        <p:spPr>
          <a:xfrm>
            <a:off x="514350" y="32861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prometer la fecha de respuesta]]></a:t>
            </a:r>
            <a:r>
              <a:rPr lang="en-US" strike="noStrike" sz="2100" spc="0" u="none" cap="none">
                <a:solidFill>
                  <a:srgbClr val="1B2438">
                    <a:alpha val="100000"/>
                  </a:srgbClr>
                </a:solidFill>
                <a:latin typeface="Calibri"/>
              </a:rPr>
              <a:t><![CDATA[ si no está confirma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responde mientras se esp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límite que conviene no cruzar nunca: mientras se espera, el mostrador no vende un producto «parecido». Recomendar algo parecido es entregar una recomendación que no responde a la pregunta que se ha hecho, y eso es peor que decir «todavía no lo sé, esto es lo que estoy consultan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responde mientras se espera]]></a:t>
            </a:r>
          </a:p>
        </p:txBody>
      </p:sp>
      <p:pic>
        <p:nvPicPr>
          <p:cNvPr id="3" name="" descr="Matriz con lo que se puede hacer y lo que no se puede hacer mientras se espera la respuesta de la consulta técnica.">
            <a:hlinkClick r:id="rId3" tooltip="Matriz con lo que se puede hacer y lo que no se puede hacer mientras se espera la respuesta de la consulta técnic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ientras se espera, el trabajo continúa. Lo único que no cambia es lo que no se sab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onocer-casos-de-prescripcion-especializada"/>
              </a:rPr>
              <a:t><![CDATA[Ver imagen original en el O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o que se responde mientras se espe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irectora de una guardería insiste: «Es solo una pintura para las aulas, no me haga perder el tiempo con papeles». ¿Qué le respond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vendo la plástica lavable de interior, que en un aula aguanta bien y así no perdemos tiempo.]]></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explico que la ficha tiene que declarar ese uso, que la consulta es una pregunta cerrada al fabricante y que mientras llega dejo por escrito lo que ya está decidido, con el acabado pendiente por confirm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go que las aulas se pintan con pintura de exterior, que es la más resistente que tenem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aso el teléfono del fabricante para que lo llame ella directamente y así no me lí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la cocina del hotel y el aula de la guarderí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c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t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f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nf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j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t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nfec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n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la cocina del hotel y el aula de la guarderí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er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nfec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n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fici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end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osi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la cocina del hotel y el aula de la guarderí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ula de la guardería.]]></a:t>
            </a:r>
            <a:r>
              <a:rPr lang="en-US" strike="noStrike" sz="2100" spc="0" u="none" cap="none">
                <a:solidFill>
                  <a:srgbClr val="1B2438">
                    <a:alpha val="100000"/>
                  </a:srgbClr>
                </a:solidFill>
                <a:latin typeface="Calibri"/>
              </a:rPr>
              <a:t><![CDATA[ La directora pide repintar las aulas y pregunta si el producto es apto para niños. Aquí la pista está en la pregunta, no en el encargo. Se documenta qué producto hay puesto, con qué se limpia y a qué concentración, y se escala la consulta al fabricante con dos puntos: si el acabado resiste el protocolo de limpieza del centro y si cumple los requisitos de seguridad exigidos a los productos usados con niños. Y se anota una cosa importante: la respuesta se aplica a ese producto y a ese uso, no a la marca ni a la familia enter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la cocina del hotel y el aula de la guarderí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terminan igual: el cliente recibe una respuesta con fecha y con condiciones, y el acabado queda pendiente hasta que esa respuesta está escrita. Eso es lo que hace que un encargo prescrito no se convierta en una reclama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jemplo resuelto: la cocina del hotel y el aula de la guardería]]></a:t>
            </a:r>
          </a:p>
        </p:txBody>
      </p:sp>
      <p:pic>
        <p:nvPicPr>
          <p:cNvPr id="3" name="" descr="Flujo de cinco pasos del caso de la cocina del hotel: detectar la pista, documentar el protocolo, formular la pregunta, recibir la respuesta escrita y comunicar la recomendación.">
            <a:hlinkClick r:id="rId3" tooltip="Flujo de cinco pasos del caso de la cocina del hotel: detectar la pista, documentar el protocolo, formular la pregunta, recibir la respuesta escrita y comunicar la recomendación."/>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El caso de la guardería sigue el mismo recorrido con otro mar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onocer-casos-de-prescripcion-especializada"/>
              </a:rPr>
              <a:t><![CDATA[Ver imagen original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Ejemplo resuelto: la cocina del hotel y el aula de la guarderí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nsulta de la cocina del hotel tarda una semana. Mientras tanto, el jefe de mantenimiento pide una respuesta ya, porque la obra entra en planning. ¿Qué es lo defendibl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vanzar con el acabado habitual de cocina y corregir si la respuesta dice otra cos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r por escrito el estado de la consulta, separar lo que ya se puede decidir de lo que depende de la respuesta, y ofrecer como alternativa el acabado que sí declare ese uso, si lo hay.]]></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la fecha la decide dirección técnica y que no hay más que hace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sin escribir nada: cuando llegue la respuesta, se verá qué se hac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límites del mostrador y de esta evalu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un método: reconocer las pistas, documentar lo que se pide y escalar con una pregunta concreta, escribiendo la respuesta. La evaluación en línea acredita que se conoce ese método y que se distinguen los entornos que tienen un marco propi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límites del mostrador y de esta evalu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acredita es la competencia para ]]></a:t>
            </a:r>
            <a:r>
              <a:rPr lang="en-US" b="1" strike="noStrike" sz="2100" spc="0" u="none" cap="none">
                <a:solidFill>
                  <a:srgbClr val="1B2438">
                    <a:alpha val="100000"/>
                  </a:srgbClr>
                </a:solidFill>
                <a:latin typeface="Calibri"/>
              </a:rPr>
              <a:t><![CDATA[prescribir]]></a:t>
            </a:r>
            <a:r>
              <a:rPr lang="en-US" strike="noStrike" sz="2100" spc="0" u="none" cap="none">
                <a:solidFill>
                  <a:srgbClr val="1B2438">
                    <a:alpha val="100000"/>
                  </a:srgbClr>
                </a:solidFill>
                <a:latin typeface="Calibri"/>
              </a:rPr>
              <a:t><![CDATA[, es decir, para emitir una prescripción técnica que un aplicador pueda ejecutar sin pedir aclaraciones, ni la competencia para ]]></a:t>
            </a:r>
            <a:r>
              <a:rPr lang="en-US" b="1" strike="noStrike" sz="2100" spc="0" u="none" cap="none">
                <a:solidFill>
                  <a:srgbClr val="1B2438">
                    <a:alpha val="100000"/>
                  </a:srgbClr>
                </a:solidFill>
                <a:latin typeface="Calibri"/>
              </a:rPr>
              <a:t><![CDATA[aplicar]]></a:t>
            </a:r>
            <a:r>
              <a:rPr lang="en-US" strike="noStrike" sz="2100" spc="0" u="none" cap="none">
                <a:solidFill>
                  <a:srgbClr val="1B2438">
                    <a:alpha val="100000"/>
                  </a:srgbClr>
                </a:solidFill>
                <a:latin typeface="Calibri"/>
              </a:rPr>
              <a:t><![CDATA[ un sistema en un local en uso, en una cocina de hotel o en el vaso de una piscina. Eso se verifica con supervisión en el puesto, con la ficha delante, con el producto en la mano y, cuando el caso lo exige, con la autorización del fabricante o del responsable del centr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Los límites del mostrador y de esta evalu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límite del mostrador es el de siempre: lo que se responde con la documentación del producto y con los datos del caso; los plazos, las garantías y los precios los confirma dirección técnica. Y la lista de profesionales de referencia a los que se deriva (astilleros, albañiles, impermeabilizadores, aplicadores autorizados) la tiene que confirmar la empresa: no se inventa un contacto, no se recomienda a nadie sin comprobarlo y no se promete que ese profesional hará un trabajo concret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Los límites del mostrador y de esta evalu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rcuito completo de una derivación con prescripción técnic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ectar la pista y dejar escrito que el caso sale del mostrador.]]></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unicar al cliente la recomendación con sus condiciones y su fech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dactar la pregunta concreta con el producto, el uso y las condicion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viar la consulta, escribir la respuesta cuando llegue y archivarla con el encarg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ocumentar la zona, el uso, el motivo del cliente y el dato que falt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arte de derivación con prescrip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en cuanto se detecta una pista y se rellena antes de escalar la consulta. La columna de ejemplo es ficticia y sirve para ver el nivel de detalle; los datos de cada caso salen de la ficha del producto y de lo que el cliente confirme, y lo que no consta se escribe como pendiente, con su motiv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arte de derivación con prescrip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parte de derivación. Los valores de ejemplo son inventados para practicar y no son datos de la empres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714625"/>
                <a:gridCol w="20097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y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tel, zona de la cocina y uso prev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exactamente y para qué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id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que aguante grasa y lejía, sin que se despe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iere y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714625"/>
                <a:gridCol w="20097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sta detec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con alimentos y protocolo de desinfección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o hace un caso de prescri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qu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infectante, concentración y frecuencia de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esto se puede contestar la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9]]></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390650"/>
                <a:gridCol w="2714625"/>
                <a:gridCol w="200977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ar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gunt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ste ese desinfectante a esa concentración y es apto para ali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testa con un sí, un no o un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abricante o dirección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recib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que se cumplen y condiciones que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escrita y fe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stinatario de la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arte de derivación con prescrip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lo que no está confirmado se escribe «pendiente» con el motivo, y nunca se rellena con suposiciones. Una consulta que no se puede contestar con la información del parte es un dato que falta, no una consult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ntornos y lo que los dela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9]]></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tor alim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con alimentos y limpieza con desinfect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tor sa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ocolo de limpieza y desinfección del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mersión permanente y tratamiento del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egios y guarder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con niños y requisitos de seguridad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ust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vo, disolventes, temperatura e incen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ntornos y lo que los dela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9]]></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es de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de efecto especial y especificación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hada protegida y autorización de la adminis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y hume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blema no está en la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ntornos y lo que los dela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conocer-casos-de-prescripcion-especializada"/>
              </a:rPr>
              <a:t><![CDATA[Abrir el juego en el O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vender y prescribi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1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nder es elegir un producto del catálogo; prescribir es decidir si ese producto puede resolver el caso, y con qué condicione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pasos del métod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2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onocer la pista, documentar lo que pide el cliente y escalar con una pregunta concret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debe ser la pregunta que se escal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3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pueda contestar con un sí, con un no o con un dato, con el producto, el uso y las condiciones completa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artados tiene el parte de derivación?]]></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4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iente y zona, qué pide el cliente, la pista detectada, el dato que falta, la pregunta concreta, y destinatario con la respuest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cribe la respuesta del fabricant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5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respuesta que no está escrita se pierde y la siguiente recomendación empieza de cer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avanzar mientras se espera la respuest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6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firmar por escrito el estado, separar lo decidido de lo pendiente y ofrecer una alternativa provisional si la hay.]]></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hacer el mostrador?]]></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prescripción · Tarjeta 7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meter plazos y garantías no confirmados, inventar el alcance de una consulta o recomendar un producto que la ficha no declara para ese us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conoces y derivas bi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conoces y derivas bi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ción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10]]></a:t>
            </a:r>
          </a:p>
        </p:txBody>
      </p:sp>
      <p:sp>
        <p:nvSpPr>
          <p:cNvPr id="12" name=""/>
          <p:cNvSpPr txBox="1"/>
          <p:nvPr/>
        </p:nvSpPr>
        <p:spPr>
          <a:xfrm>
            <a:off x="514350" y="29813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distinguir los encargos que se recommendan en el mostrador de los que exigen prescripción, reconocer sus pistas, documentar lo que pide el cliente y escalar con una pregunta concreta y una respuesta escrit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conoces y derivas bi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4 y 6. Los errores más frecuentes son vender un producto parecido mientras se espera, escalar con una pregunta que no se puede contestar y no escribir la respuesta del fabricant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un caso de prescripción especializada es reconocer que ]]></a:t>
            </a:r>
            <a:r>
              <a:rPr lang="en-US" b="1" strike="noStrike" sz="2100" spc="0" u="none" cap="none">
                <a:solidFill>
                  <a:srgbClr val="1B2438">
                    <a:alpha val="100000"/>
                  </a:srgbClr>
                </a:solidFill>
                <a:latin typeface="Calibri"/>
              </a:rPr>
              <a:t><![CDATA[el problema no está en la superficie]]></a:t>
            </a:r>
            <a:r>
              <a:rPr lang="en-US" strike="noStrike" sz="2100" spc="0" u="none" cap="none">
                <a:solidFill>
                  <a:srgbClr val="1B2438">
                    <a:alpha val="100000"/>
                  </a:srgbClr>
                </a:solidFill>
                <a:latin typeface="Calibri"/>
              </a:rPr>
              <a:t><![CDATA[. Y hay dos listas que hay que tener separadas: la de los encargos que se recommendan en el mostrador (limpieza, pulido, barnizado, microfisuras de fachada, antimoho de baños, acabado lavable de zonas comunes) y la de los que derivan (ósmosis del casco, humedades por capilaridad o filtración, fisuras de obra, impermeabilización de terrazas, reparación de fibra de vidrio, y todo lo que tiene un marco propio: alimentario, sanitario, piscinas, colegios y guarderías, industria y patrimoni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seis pistas son la brújula.]]></a:t>
            </a:r>
            <a:r>
              <a:rPr lang="en-US" strike="noStrike" sz="2100" spc="0" u="none" cap="none">
                <a:solidFill>
                  <a:srgbClr val="1B2438">
                    <a:alpha val="100000"/>
                  </a:srgbClr>
                </a:solidFill>
                <a:latin typeface="Calibri"/>
              </a:rPr>
              <a:t><![CDATA[ El cliente que describe un sistema, el uso con marco propio, la ficha que no declara el uso, el protocolo del entorno que no conocemos, el fallo con consecuencias sanitarias o legales y el acabado de efecto especial.]]></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étodo es de tres pasos: reconocer, documentar y escalar con una pregunta concreta.]]></a:t>
            </a:r>
            <a:r>
              <a:rPr lang="en-US" strike="noStrike" sz="2100" spc="0" u="none" cap="none">
                <a:solidFill>
                  <a:srgbClr val="1B2438">
                    <a:alpha val="100000"/>
                  </a:srgbClr>
                </a:solidFill>
                <a:latin typeface="Calibri"/>
              </a:rPr>
              <a:t><![CDATA[ La consulta lleva el producto, el uso y las condiciones, y vuelve ]]></a:t>
            </a:r>
            <a:r>
              <a:rPr lang="en-US" b="1" strike="noStrike" sz="2100" spc="0" u="none" cap="none">
                <a:solidFill>
                  <a:srgbClr val="1B2438">
                    <a:alpha val="100000"/>
                  </a:srgbClr>
                </a:solidFill>
                <a:latin typeface="Calibri"/>
              </a:rPr>
              <a:t><![CDATA[escrita]]></a:t>
            </a:r>
            <a:r>
              <a:rPr lang="en-US" strike="noStrike" sz="2100" spc="0" u="none" cap="none">
                <a:solidFill>
                  <a:srgbClr val="1B2438">
                    <a:alpha val="100000"/>
                  </a:srgbClr>
                </a:solidFill>
                <a:latin typeface="Calibri"/>
              </a:rPr>
              <a:t><![CDATA[; sin la respuesta escrita, la siguiente recomendación empieza de cer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norma dice el marco; la ficha dice lo que el producto puede hacer.]]></a:t>
            </a:r>
            <a:r>
              <a:rPr lang="en-US" strike="noStrike" sz="2100" spc="0" u="none" cap="none">
                <a:solidFill>
                  <a:srgbClr val="1B2438">
                    <a:alpha val="100000"/>
                  </a:srgbClr>
                </a:solidFill>
                <a:latin typeface="Calibri"/>
              </a:rPr>
              <a:t><![CDATA[ El Reglamento (CE) 1935/2004 para el contacto con alimentos, el Real Decreto 487/2022 para la legionelosis, el Real Decreto 742/2013 para las piscinas, las normas armonizadas de los juguetes y el Reglamento (UE) 2023/988 para la seguridad general de los productos, y la Ley 16/1985 para el patrimonio.]]></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límites son parte del oficio.]]></a:t>
            </a:r>
            <a:r>
              <a:rPr lang="en-US" strike="noStrike" sz="2100" spc="0" u="none" cap="none">
                <a:solidFill>
                  <a:srgbClr val="1B2438">
                    <a:alpha val="100000"/>
                  </a:srgbClr>
                </a:solidFill>
                <a:latin typeface="Calibri"/>
              </a:rPr>
              <a:t><![CDATA[ Los plazos, las garantías y los precios los confirma dirección técnica, y los profesionales a los que se deriva los tiene que confirmar la empresa. Esta evaluación acredita el conocimiento del método: la competencia para prescribir y para aplicar se verifica con supervisión en el puesto.]]></a:t>
            </a:r>
          </a:p>
        </p:txBody>
      </p:sp>
      <p:sp>
        <p:nvSpPr>
          <p:cNvPr id="8" name=""/>
          <p:cNvSpPr txBox="1"/>
          <p:nvPr/>
        </p:nvSpPr>
        <p:spPr>
          <a:xfrm>
            <a:off x="514350" y="29432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CE) n.º 1935/2004, del Parlamento Europeo y del Consejo, de 27 de octubre de 2004, sobre los materiales y objetos destinados a entrar en contacto con los alimentos (Boletín Oficial del Estado, consulta 2026-10); se cita su principio general y no se reproduce su articulado.]]></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1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487/2022, de 21 de junio, por el que se establecen los requisitos sanitarios para la prevención y el control de la legionelosis, y Real Decreto 742/2013, de 27 de septiembre, por el que se establecen los criterios técnico-sanitarios de las piscinas (Boletín Oficial del Estado, consulta 2026-10).]]></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19]]></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de Ejecución (UE) 2023/740, de 4 de abril de 2023, relativa a las normas armonizadas para los juguetes establecidas en la Directiva 2009/48/CE, y Reglamento (UE) 2023/988, de 10 de mayo de 2023, relativo a la seguridad general de los productos (Boletín Oficial del Estado, consulta 2026-10).]]></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1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16/1985, de 25 de junio, del Patrimonio Histórico Español, y Real Decreto 665/1997, de 12 de mayo, sobre la protección de los trabajadores contra los riesgos relacionados con la exposición a agentes cancerígenos durante el trabajo (Boletín Oficial del Estado, consulta 2026-10).]]></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onocer-casos-de-prescripcion-especializada"/>
              </a:rPr>
              <a:t><![CDATA[Reconocer casos de prescripción especializ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19]]></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71-3 sobre la migración de elementos, UNE-EN 15898 sobre terminología del patrimonio cultural y UNE-EN 15886 sobre conservación del patrimonio cultural: normas armonizadas europeas de texto licenciado, que se consultan en su versión oficial en lugar de citarse en el material de venta (consulta 2026-10); las fichas técnicas y de datos de seguridad de los fabricantes del catálogo de la empresa son la fuente operativa de lo que cada producto puede ha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2026-10-31T04:58:53Z</dcterms:created>
  <dcterms:modified xsi:type="dcterms:W3CDTF">2026-10-31T04:58:53Z</dcterms:modified>
  <dc:title>Reconocer casos de prescripción especializada</dc:title>
  <dc:description>Presentación editable del OA «Reconocer casos de prescripción especializada». Enlace: https://pinturasespecializadas.lumbre.lat/object/reconocer-casos-de-prescripcion-especializada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