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ibir-mercancia-y-gestionar-diferenci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ortada de la Academia de Pinturas Especializadas con el título del objeto sobre fondo azul y franja ocre, y el código JUL-C08-O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Recepción de mercancía: el punto donde la cadena de suministro se encuentra con tu tienda. Portada de identidad de la Academia de Pinturas Especializadas (formación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ibir mercancía y gestionar diferencias»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ibir mercancía y gestionar diferencias»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ibir mercancía y gestionar diferencias» (4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es recibir y por qué se registra»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es recibir y por qué se registra»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flujo de la recepción con ocho pasos: previsión, cotejo, contar, estado, ¿diferencia?, registrar, tratar y colocar, con la regla crítica de no firmar sin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lujo general de una recepción. El paso 5 es la decisión: si hay diferencia, se identifica el tipo ANTES de firmar; si no la hay, se registra conforme y se coloca. El sistema de registro y la ruta de cada incidencia los fija el procedimiento interno de la empresa (pendiente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flujo de una recepción, paso a paso»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flujo de una recepción, paso a paso»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discrepanci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pa de decisiones con seis tipos de diferencia: falta, sobrante, envase dañado, referencia errónea, sustitución no pedida y albarán contra pedido, cada uno con su acción general, más una nota de pendiente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hacer según el tipo de diferencia. Cada recuadro indica el control general que SIEMPRE se hace; la ruta exacta (aceptar con reserva, rechazar, aislar, notificar, quién decide) la fija el procedimiento interno de la empresa y está pendiente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cepción resuelta 1: una falt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Previsión y cot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ga un albarán simulado de un pedido de reposición por PBA. Cotejo referencia a referencia contra el pedido: todas las referencias del albarán están en el pedido. Hasta aquí, identidad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cepción resuelta 1: una falt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Con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lbarán declara 20 cajas de 12 botes de una referencia de ejemplo (240 botes). Cuento los bultos: van 19 cajas completas y una caja con el precinto roto. Abro la caja sospechosa: tiene 8 botes, no 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cepción resuelta 1: una falt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Clasificar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altan 4 botes en la caja abierta y 1 caja completa respecto al albarán. Es una FALTA (cantidad), no un daño ni una referencia errónea. Total: 16 botes de menos sobre los 240 decla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cepción resuelta 1: una falt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Registrar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o en el albarán y en el registro de la casa la cantidad REAL recibida (224 botes) y el tipo de diferencia, con fecha. No firmo «conforme» a secas: firmo con la salvedad de la falta, si el procedimiento lo per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cepción resuelta 1: una falt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Tratamiento según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manda la casa: la falta puede aceptarse y reclamarse al proveedor, o rechazarse en el momento. La ruta exacta y quién autoriza están pendientes de validación de la empresa; yo dejo la diferencia registrada y comunicada por el cauce defi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cepción resuelta 1: una falta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olocar lo confo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19 cajas completas van a su ubicación. La caja con 8 botes queda identificada como recepción con falta hasta cerrar la incidencia, para no mezclarla con existencias corre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cepción resuelta 2: envase dañado y sustitución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Mirar e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 palé de un revestimiento de ejemplo, un bote llega abollado y con una fuga en la tapa; otro viene hinchado. La cantidad de bultos cuadra con el albarán, pero el ESTADO no: es una diferencia de integridad, no de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cepción resuelta 2: envase dañado y sustitución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No firmar conforme por iner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el número de bultos coincida no significa que la recepción esté bien. Un bote con fuga no se vende ni se ubica con el resto. Marco el daño en el albarán y en el registro, con fecha y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cepción resuelta 2: envase dañado y sustitución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Aislar lo dañ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arto los botes dañados del flujo de venta, los identifico como «recepción dañada» y evito que acaben en estantería. Aislar es un control general: protege al cliente y conserva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cepción resuelta 2: envase dañado y sustitución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Detectar la sustit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cotejar, aparece una referencia que NO estaba en el pedido: el proveedor ha sustituido un formato por otro. Una sustitución no pedida es otra diferencia: no la doy por buena por parec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cepción resuelta 2: envase dañado y sustitución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Verificar autorización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o si la sustitución estaba autorizada en el pedido. Si no lo está, la registro como sustitución no solicitada y la dejo aislada junto al daño, a la espera del tratamiento que fije 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cepción resuelta 2: envase dañado y sustitución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omunicar por el cauce defi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o la incidencia por el circuito de la casa (quién decide la devolución o el reemplazo). Ese circuito concreto es una dependencia interna pendiente de validación: el control —registrar, aislar y no vender— sí es 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albarán dice 20 cajas y llegan 19 → Falta (diferencia de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lega una referencia que no estaba en el pedido, parecida a la pedida → Referencia errónea / sustitución no p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bote viene abollado y con fuga en la tapa → Envase dañado (diferencia de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entas y aparecen 3 botes de más sobre el albarán → Sobrante / ex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a caja con caducidad ilegible en un producto con vida útil → Diferencia de lote / cadu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albarán cuadra con el pedido pero no con lo que hay en el palé → Diferencia albarán vs. fís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rresponde a los seis tipos del mapa «Qué hacer según el tipo de diferencia»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ibir-mercancia-y-gestionar-diferenci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Relacion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visión: localizar el pedido y tener el albarán delante → Cotejar el albarán contra el pedido y contar/recontar → Revisar el estado del envase y clasificar la diferencia si la hay → Registrar lo recibido y la diferencia, con fecha → Colocar lo conforme y aislar lo dañado o en d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sabe qué se espera (previsión), se coteja y cuenta, se mira el estado y se clasifica la diferencia, se registra y solo al final se coloca o se aís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gue el flujo de ocho pasos de la figura «Flujo de una recepción de mercan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ibir-mercancia-y-gestionar-diferenci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6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ja abierta: 12 − 8 = 4 botes de menos. Caja que falta: 12 botes. Total: 4 + 12 = 16 botes de menos (recibidos 224). Es una falta, no un daño: se registra la cantidad real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ismo conteo que la recepción resuelta 1 de este objeto; los datos son un supuesto didáctico claramente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ibir-mercancia-y-gestionar-diferencia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té, reconté y registré la cantidad real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1 firma sin contar unidades ni abrir cajas sospechosas. La 3 mezcla un envase dañado con el stock vendible en vez de aislarlo. La 4 aplaza el registro: si no se anota en el momento, la diferencia no es demostrable. La 2 y la 4 (aislar y registrar) son controles corre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Errores frecuentes» y el flujo de registro/aislamiento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ibir-mercancia-y-gestionar-diferenci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gistrar la cantidad real recibida y clasificarlo como falta antes de firmar, y seguir el tratamiento que fije 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stado del precinto y el conteo interno revelan una falta aunque los bultos cuadren: se registra la cantidad real y se clasifica el tipo antes de firmar. Ajustar existencias por tu cuenta u ocultar la diferencia rompe el control; la ruta de tratamiento la fija el procedimiento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cepción resuelta 1 (falta) y la regla crítica del flujo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ibir-mercancia-y-gestionar-diferenci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pción múltiple»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Contar bultos es solo una de las comprobaciones: faltan el cotejo de referencias contra el pedido, el conteo de unidades (abriendo cajas sospechosas) y la revisión del estado del envase. Un palé puede «cuadrar» en bultos y traer faltas internas o botes dañ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Cotejar, contar y mirar el estado» y su tabla de tres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ibir-mercancia-y-gestionar-diferenci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mparar cada referencia del albarán con el pedido → Cotejo docu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brir y verificar una caja con el precinto roto → Con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tectar una fuga o un bote hinchado → Estado d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contrar los bultos antes de firmar → Con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probar que no hay referencias fuera del pedido → Cotejo docu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visar que la tapa y la etiqueta no estén forzadas → Estado d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Las tres comprobaciones de una recepción» de este objeto fija qué mirar en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ibir-mercancia-y-gestionar-diferenci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tu recepción · Memoria: tipo de diferencia y acción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tu recepción · Memoria: tipo de diferencia y acción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mparo en el cot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barán contra pedido: referencia, formato y cantidad pedida. El albarán es una declaración, no la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abro una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precinto está roto, el peso no cuadra o el bulto es sospechoso. Contar bultos no es contar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bote se parece pero no es la referencia pedida. ¿Lo ub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or parecido no vale: es una diferencia de identidad. Se aísla y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Firmo conforme si el palé cuadra en bul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Falta cotejar referencias, contar unidades y mirar el estado. El número de bultos no lo prueba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registra un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el momento, con fecha y cantidad real. Si se aplaza, deja de ser demost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un envase dañ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viso contenido, lo aíslo del stock vendible, lo identifico y lo registro. La ruta final la fija 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e llega un albarán simulado: el pedido marcaba 10 cajas de una referencia de ejemplo, llegan 10 bultos, pero uno es de OTRA referencia parecida y una caja viene abierta con 2 botes de menos. Con los controles de este objeto, describe en tres o cuatro frases qué compruebas, qué tipo de diferencia es cada cosa, qué registras y qué NO haces aunque «el número de bultos cu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recepción en una pantalla con ocho casillas: documento, referencias, cantidades, integridad, lote/caducidad, diferencias, firma y registro, más una nota de cómo us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hecklist de una pantalla para usar durante la jornada. Ocho comprobaciones encadenadas: no se firma hasta pasarlas, y el sistema de registro concreto lo determina la empresa (pendiente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recibir sin cerrar con datos sin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mercancia-y-gestionar-diferencia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recibir sin cerrar con datos sin comproba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24" r:id="rId1"/>
    <p:sldLayoutId id="2482439125" r:id="rId2"/>
    <p:sldLayoutId id="2482439126" r:id="rId3"/>
    <p:sldLayoutId id="248243912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7f4999fd518436b15a3576ea93ebf7e94a7f9d8e25877771.jpg"/>
  <Relationship Id="rId3" Type="http://schemas.openxmlformats.org/officeDocument/2006/relationships/hyperlink" Target="https://pinturasespecializadas.lumbre.lat/object/recibir-mercancia-y-gestionar-diferenci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recibir-mercancia-y-gestionar-diferencias" TargetMode="External"/>
  <Relationship Id="rId4" Type="http://schemas.openxmlformats.org/officeDocument/2006/relationships/hyperlink" Target="https://pinturasespecializadas.lumbre.lat/object/recibir-mercancia-y-gestionar-diferencias"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flujo3.jpg"/>
  <Relationship Id="rId3" Type="http://schemas.openxmlformats.org/officeDocument/2006/relationships/hyperlink" Target="https://pinturasespecializadas.lumbre.lat/object/recibir-mercancia-y-gestionar-diferencias" TargetMode="External"/>
  <Relationship Id="rId4" Type="http://schemas.openxmlformats.org/officeDocument/2006/relationships/hyperlink" Target="https://pinturasespecializadas.lumbre.lat/object/recibir-mercancia-y-gestionar-diferencia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discrepancias6.jpg"/>
  <Relationship Id="rId3" Type="http://schemas.openxmlformats.org/officeDocument/2006/relationships/hyperlink" Target="https://pinturasespecializadas.lumbre.lat/object/recibir-mercancia-y-gestionar-diferencias" TargetMode="External"/>
  <Relationship Id="rId4" Type="http://schemas.openxmlformats.org/officeDocument/2006/relationships/hyperlink" Target="https://pinturasespecializadas.lumbre.lat/object/recibir-mercancia-y-gestionar-diferencias"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hyperlink" Target="https://pinturasespecializadas.lumbre.lat/object/recibir-mercancia-y-gestionar-diferencias"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hecklist8.jpg"/>
  <Relationship Id="rId3" Type="http://schemas.openxmlformats.org/officeDocument/2006/relationships/hyperlink" Target="https://pinturasespecializadas.lumbre.lat/object/recibir-mercancia-y-gestionar-diferencias" TargetMode="External"/>
  <Relationship Id="rId4" Type="http://schemas.openxmlformats.org/officeDocument/2006/relationships/hyperlink" Target="https://pinturasespecializadas.lumbre.lat/object/recibir-mercancia-y-gestionar-diferencias" TargetMode="External"/>
  <Relationship Id="rId5"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mercancia-y-gestionar-diferencia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ib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rcanc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stion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ferenci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recibir-mercancia-y-gestionar-diferencia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tejar un albarán contra el pedido, comprobar cantidades y estado del envase, identificar el tipo de discrepancia (falta, exceso, daño, referencia errónea o sustitución), registrar la recepción y aplicar el tratamiento que fija el procedimiento antes de firmar confor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de formación interna sobre la recepción de mercancía en tienda: para qué sirve el cotejo, cómo se cuentan y recontantan bultos y unidades, cómo se revisa la integridad del envase, cómo se clasifica una diferencia y cómo se registra sin cerrar la recepción con datos sin comprobar. Incluye el flujo completo, un mapa de decisiones por tipo de discrepancia, dos recepciones resueltas y una checklist de una pantalla. La ruta interna concreta queda pendiente de validación de la empres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xistencias · recepción · albarán · discrepancias · cotejo · inventario · almacén · PB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ibir mercancía y gestionar diferencias]]></a:t>
            </a:r>
          </a:p>
        </p:txBody>
      </p:sp>
      <p:pic>
        <p:nvPicPr>
          <p:cNvPr id="3" name="" descr="Portada de la Academia de Pinturas Especializadas con el título del objeto sobre fondo azul y franja ocre, y el código JUL-C08-O05">
            <a:hlinkClick r:id="rId3" tooltip="Portada de la Academia de Pinturas Especializadas con el título del objeto sobre fondo azul y franja ocre, y el código JUL-C08-O05"/>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Recepción de mercancía: el punto donde la cadena de suministro se encuentra con tu tienda. Portada de identidad de la Academia de Pinturas Especializadas (formación inter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cibir-mercancia-y-gestionar-diferencias"/>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ibir mercancía y gestionar diferenci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 el repartidor con un palé, te tiende un papel y te pide una firma. Si firmas sin mirar, acabas de dar por buena una cantidad y un estado que ]]></a:t>
            </a:r>
            <a:r>
              <a:rPr lang="en-US" b="1" strike="noStrike" sz="2100" spc="0" u="none" cap="none">
                <a:solidFill>
                  <a:srgbClr val="1B2438">
                    <a:alpha val="100000"/>
                  </a:srgbClr>
                </a:solidFill>
                <a:latin typeface="Calibri"/>
              </a:rPr>
              <a:t><![CDATA[no has comprobado]]></a:t>
            </a:r>
            <a:r>
              <a:rPr lang="en-US" strike="noStrike" sz="2100" spc="0" u="none" cap="none">
                <a:solidFill>
                  <a:srgbClr val="1B2438">
                    <a:alpha val="100000"/>
                  </a:srgbClr>
                </a:solidFill>
                <a:latin typeface="Calibri"/>
              </a:rPr>
              <a:t><![CDATA[: si faltan botes o viene un envase roto, la reclamación ya no se prueba igual y el descuadre de existencias queda dentro de tu tienda. Recibir bien no es un trámite rápido: es el control que evita el 90 % de las diferencias de inventario que aparecen despué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ibir mercancía y gestionar diferenci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enseña el ]]></a:t>
            </a:r>
            <a:r>
              <a:rPr lang="en-US" b="1" strike="noStrike" sz="2100" spc="0" u="none" cap="none">
                <a:solidFill>
                  <a:srgbClr val="1B2438">
                    <a:alpha val="100000"/>
                  </a:srgbClr>
                </a:solidFill>
                <a:latin typeface="Calibri"/>
              </a:rPr>
              <a:t><![CDATA[procedimiento general de recepción]]></a:t>
            </a:r>
            <a:r>
              <a:rPr lang="en-US" strike="noStrike" sz="2100" spc="0" u="none" cap="none">
                <a:solidFill>
                  <a:srgbClr val="1B2438">
                    <a:alpha val="100000"/>
                  </a:srgbClr>
                </a:solidFill>
                <a:latin typeface="Calibri"/>
              </a:rPr>
              <a:t><![CDATA[: cotejar el documento, contar y recontar, revisar el estado del envase, ]]></a:t>
            </a:r>
            <a:r>
              <a:rPr lang="en-US" b="1" strike="noStrike" sz="2100" spc="0" u="none" cap="none">
                <a:solidFill>
                  <a:srgbClr val="1B2438">
                    <a:alpha val="100000"/>
                  </a:srgbClr>
                </a:solidFill>
                <a:latin typeface="Calibri"/>
              </a:rPr>
              <a:t><![CDATA[identificar el tipo de diferencia]]></a:t>
            </a:r>
            <a:r>
              <a:rPr lang="en-US" strike="noStrike" sz="2100" spc="0" u="none" cap="none">
                <a:solidFill>
                  <a:srgbClr val="1B2438">
                    <a:alpha val="100000"/>
                  </a:srgbClr>
                </a:solidFill>
                <a:latin typeface="Calibri"/>
              </a:rPr>
              <a:t><![CDATA[, registrarla y tratarla según lo que marque la casa. Lo que hace cada tienda concreta con una incidencia (a quién se avisa, en qué pantalla se anota, si se acepta con reserva o se rechaza en el momento) ]]></a:t>
            </a:r>
            <a:r>
              <a:rPr lang="en-US" b="1" strike="noStrike" sz="2100" spc="0" u="none" cap="none">
                <a:solidFill>
                  <a:srgbClr val="1B2438">
                    <a:alpha val="100000"/>
                  </a:srgbClr>
                </a:solidFill>
                <a:latin typeface="Calibri"/>
              </a:rPr>
              <a:t><![CDATA[depende del procedimiento interno de la empresa]]></a:t>
            </a:r>
            <a:r>
              <a:rPr lang="en-US" strike="noStrike" sz="2100" spc="0" u="none" cap="none">
                <a:solidFill>
                  <a:srgbClr val="1B2438">
                    <a:alpha val="100000"/>
                  </a:srgbClr>
                </a:solidFill>
                <a:latin typeface="Calibri"/>
              </a:rPr>
              <a:t><![CDATA[ y está pendiente de validación: aquí se aprende el control, no una ruta inventada.]]></a:t>
            </a:r>
          </a:p>
        </p:txBody>
      </p:sp>
      <p:sp>
        <p:nvSpPr>
          <p:cNvPr id="8" name="" descr=""/>
          <p:cNvSpPr/>
          <p:nvPr/>
        </p:nvSpPr>
        <p:spPr>
          <a:xfrm>
            <a:off x="514350" y="3952875"/>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3933825"/>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firmes conforme lo que no has cotejado, contado ni mir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ibir mercancía y gestionar diferenci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8]]></a:t>
            </a:r>
          </a:p>
        </p:txBody>
      </p:sp>
      <p:sp>
        <p:nvSpPr>
          <p:cNvPr id="7" name="" descr=""/>
          <p:cNvSpPr/>
          <p:nvPr/>
        </p:nvSpPr>
        <p:spPr>
          <a:xfrm>
            <a:off x="514350" y="1238250"/>
            <a:ext cx="38100" cy="4857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Regla de la recepción. Lo que no se comprueba en el muelle se reclama después sin prueba, y el descuadre se queda en tu tien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ibir mercancía y gestionar diferenci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8]]></a:t>
            </a:r>
          </a:p>
        </p:txBody>
      </p:sp>
      <p:sp>
        <p:nvSpPr>
          <p:cNvPr id="7" name="" descr=""/>
          <p:cNvSpPr/>
          <p:nvPr/>
        </p:nvSpPr>
        <p:spPr>
          <a:xfrm>
            <a:off x="514350" y="1219200"/>
            <a:ext cx="8115300" cy="33051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objeto enseña controles generales y verificables de una recepción (cotejo, conteo, estado, clasificación de la diferencia y registro). El ]]></a:t>
            </a:r>
            <a:r>
              <a:rPr lang="en-US" b="1" strike="noStrike" sz="2000" spc="0" u="none" cap="none">
                <a:solidFill>
                  <a:srgbClr val="1B2438">
                    <a:alpha val="100000"/>
                  </a:srgbClr>
                </a:solidFill>
                <a:latin typeface="Calibri"/>
              </a:rPr>
              <a:t><![CDATA[procedimiento concreto de recepción, el sistema de registro y las rutas de incidencia de la empresa]]></a:t>
            </a:r>
            <a:r>
              <a:rPr lang="en-US" strike="noStrike" sz="2000" spc="0" u="none" cap="none">
                <a:solidFill>
                  <a:srgbClr val="1B2438">
                    <a:alpha val="100000"/>
                  </a:srgbClr>
                </a:solidFill>
                <a:latin typeface="Calibri"/>
              </a:rPr>
              <a:t><![CDATA[ (quién autoriza una devolución, cómo se abre una reclamación al proveedor, en qué campo se anota) deben confirmarlos la casa: ver §5.3 del plan. Hasta entonces, se marcan como propuesta pendiente de validación y no se afirma ninguna pantalla ni ningún paso interno como si fuera nor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recibir y por qué se regist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ibir]]></a:t>
            </a:r>
            <a:r>
              <a:rPr lang="en-US" strike="noStrike" sz="2100" spc="0" u="none" cap="none">
                <a:solidFill>
                  <a:srgbClr val="1B2438">
                    <a:alpha val="100000"/>
                  </a:srgbClr>
                </a:solidFill>
                <a:latin typeface="Calibri"/>
              </a:rPr>
              <a:t><![CDATA[ es hacer entrar mercancía en la tienda dejando constancia de ]]></a:t>
            </a:r>
            <a:r>
              <a:rPr lang="en-US" b="1" strike="noStrike" sz="2100" spc="0" u="none" cap="none">
                <a:solidFill>
                  <a:srgbClr val="1B2438">
                    <a:alpha val="100000"/>
                  </a:srgbClr>
                </a:solidFill>
                <a:latin typeface="Calibri"/>
              </a:rPr>
              <a:t><![CDATA[qué ha llegado de verdad]]></a:t>
            </a:r>
            <a:r>
              <a:rPr lang="en-US" strike="noStrike" sz="2100" spc="0" u="none" cap="none">
                <a:solidFill>
                  <a:srgbClr val="1B2438">
                    <a:alpha val="100000"/>
                  </a:srgbClr>
                </a:solidFill>
                <a:latin typeface="Calibri"/>
              </a:rPr>
              <a:t><![CDATA[, no de qué decía el papel. Ese «de verdad» es la diferencia entre una existencia registrada correcta y un descuadre que aparecerá en el próximo recuento. Cuando el albarán y la realidad no coinciden, tienes una ]]></a:t>
            </a:r>
            <a:r>
              <a:rPr lang="en-US" b="1" strike="noStrike" sz="2100" spc="0" u="none" cap="none">
                <a:solidFill>
                  <a:srgbClr val="1B2438">
                    <a:alpha val="100000"/>
                  </a:srgbClr>
                </a:solidFill>
                <a:latin typeface="Calibri"/>
              </a:rPr>
              <a:t><![CDATA[discrepancia]]></a:t>
            </a:r>
            <a:r>
              <a:rPr lang="en-US" strike="noStrike" sz="2100" spc="0" u="none" cap="none">
                <a:solidFill>
                  <a:srgbClr val="1B2438">
                    <a:alpha val="100000"/>
                  </a:srgbClr>
                </a:solidFill>
                <a:latin typeface="Calibri"/>
              </a:rPr>
              <a:t><![CDATA[ (o diferencia): puede ser una falta, un exceso, un envase dañado, una referencia que no es la pedida o una sustitución no solicitada.]]></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seguir, conviene tener claras las palabras que se usan en el muel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recibir y por qué se regist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DO: lo que la casa solicitó (por PBA o al proveedor). Es tu referencia de lo que DEBE lleg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BARÁN: el documento que trae el repartidor y que lista lo que el proveedor dice que ENVÍA. Se coteja contra el pedid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 el código que identifica producto, formato y acabado. Una referencia distinta NO es lo mismo aunque el bote se parezc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CREPANCIA / DIFERENCIA: cualquier desviación entre lo que llega y lo que debía llegar (cantidad, estado o identi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recibir y por qué se regist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8]]></a:t>
            </a:r>
          </a:p>
        </p:txBody>
      </p:sp>
      <p:sp>
        <p:nvSpPr>
          <p:cNvPr id="7" name="" descr=""/>
          <p:cNvSpPr/>
          <p:nvPr/>
        </p:nvSpPr>
        <p:spPr>
          <a:xfrm>
            <a:off x="514350" y="2590800"/>
            <a:ext cx="8115300" cy="18097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2590800"/>
            <a:ext cx="38100" cy="18097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TEJO: comprobar, elemento a elemento, que albarán, pedido y mercancía física coinciden.]]></a:t>
            </a:r>
          </a:p>
        </p:txBody>
      </p:sp>
      <p:sp>
        <p:nvSpPr>
          <p:cNvPr id="11"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O: dejar constancia de la recepción y de la diferencia en el sistema que use la casa, con fecha.]]></a:t>
            </a:r>
          </a:p>
        </p:txBody>
      </p:sp>
      <p:sp>
        <p:nvSpPr>
          <p:cNvPr id="13" name=""/>
          <p:cNvSpPr txBox="1"/>
          <p:nvPr/>
        </p:nvSpPr>
        <p:spPr>
          <a:xfrm>
            <a:off x="685800" y="2667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lbarán no es la verdad, es una declaración]]></a:t>
            </a:r>
          </a:p>
        </p:txBody>
      </p:sp>
      <p:sp>
        <p:nvSpPr>
          <p:cNvPr id="14" name=""/>
          <p:cNvSpPr txBox="1"/>
          <p:nvPr/>
        </p:nvSpPr>
        <p:spPr>
          <a:xfrm>
            <a:off x="685800" y="30765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pel del repartidor dice lo que el proveedor afirma que envía. Tu trabajo es comprobarlo. Un albarán correcto con mercancía incompleta sigue siendo una diferencia: la firma que pongas debe reflejar lo que has contado, no lo que pone el documen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flujo de una recepción, paso a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recepción ordenada sigue el mismo recorrido: saber qué se espera, cotejar el documento contra el pedido, contar, mirar el estado, decidir si hay diferencia, registrar y, solo al final, colocar. La figura lo resume en un vistaz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flujo de una recepción, paso a paso]]></a:t>
            </a:r>
          </a:p>
        </p:txBody>
      </p:sp>
      <p:pic>
        <p:nvPicPr>
          <p:cNvPr id="3" name="" descr="Diagrama de flujo de la recepción con ocho pasos: previsión, cotejo, contar, estado, ¿diferencia?, registrar, tratar y colocar, con la regla crítica de no firmar sin comprobar">
            <a:hlinkClick r:id="rId3" tooltip="Diagrama de flujo de la recepción con ocho pasos: previsión, cotejo, contar, estado, ¿diferencia?, registrar, tratar y colocar, con la regla crítica de no firmar sin comprobar"/>
          </p:cNvPr>
          <p:cNvPicPr>
            <a:picLocks noChangeAspect="1"/>
          </p:cNvPicPr>
          <p:nvPr>
            <p:ph type="pic" idx="1"/>
          </p:nvPr>
        </p:nvPicPr>
        <p:blipFill>
          <a:blip r:embed="rId2"/>
          <a:stretch>
            <a:fillRect/>
          </a:stretch>
        </p:blipFill>
        <p:spPr>
          <a:xfrm>
            <a:off x="3067050" y="1257300"/>
            <a:ext cx="3000375"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lujo general de una recepción. El paso 5 es la decisión: si hay diferencia, se identifica el tipo ANTES de firmar; si no la hay, se registra conforme y se coloca. El sistema de registro y la ruta de cada incidencia los fija el procedimiento interno de la empresa (pendiente de valid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cibir-mercancia-y-gestionar-diferencia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flujo de una recepción, paso a pa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VISIÓN: localiza el pedido y ten el albarán delante. Saber qué llega te dice qué mir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TEJO: compara referencia a referencia el albarán contra el pedido (referencia, formato y cantidad pedid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O: cuenta bultos y, cuando proceda, unidades; recontruenta antes de firmar. Contar no es estima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revisa integridad del envase y del palé: golpes, fugas, botes hinchados, precintos rotos, cajas abiert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flujo de una recepción, paso a pa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FERENCIA?: contrasta lo contado y lo visto con el albarán. Si algo no cuadra, clasifica el tipo antes de decidi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O: anota SIEMPRE lo recibido y, si la hay, la diferencia, con fecha. Sin registro, la recepción no exis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MIENTO: aplica la ruta que fija el procedimiento (aceptar con reserva, rechazar, aislar, notifica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8.]]></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OCAR: lo conforme va a su ubicación; lo dañado o en duda se aísla e identifica para no venderlo por err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flujo de una recepción, paso a pa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8]]></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ontrar cuesta dos minutos; reclamar cuesta día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nteo rápido «a ojo» es la principal fuente de falsas diferencias. Cuenta los bultos enteros, abre y verifica las cajas sospechosas y vuelve a contar antes de firmar. Un recontre en el muelle evita una reclamación sin prueba y un descuadre en el inventar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tejar, contar y mirar el es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comprobaciones distintas y se hacen en este orden. ]]></a:t>
            </a:r>
            <a:r>
              <a:rPr lang="en-US" b="1" strike="noStrike" sz="2100" spc="0" u="none" cap="none">
                <a:solidFill>
                  <a:srgbClr val="1B2438">
                    <a:alpha val="100000"/>
                  </a:srgbClr>
                </a:solidFill>
                <a:latin typeface="Calibri"/>
              </a:rPr>
              <a:t><![CDATA[Cotejar]]></a:t>
            </a:r>
            <a:r>
              <a:rPr lang="en-US" strike="noStrike" sz="2100" spc="0" u="none" cap="none">
                <a:solidFill>
                  <a:srgbClr val="1B2438">
                    <a:alpha val="100000"/>
                  </a:srgbClr>
                </a:solidFill>
                <a:latin typeface="Calibri"/>
              </a:rPr>
              <a:t><![CDATA[ responde a «¿es lo que pedí?». ]]></a:t>
            </a:r>
            <a:r>
              <a:rPr lang="en-US" b="1" strike="noStrike" sz="2100" spc="0" u="none" cap="none">
                <a:solidFill>
                  <a:srgbClr val="1B2438">
                    <a:alpha val="100000"/>
                  </a:srgbClr>
                </a:solidFill>
                <a:latin typeface="Calibri"/>
              </a:rPr>
              <a:t><![CDATA[Contar]]></a:t>
            </a:r>
            <a:r>
              <a:rPr lang="en-US" strike="noStrike" sz="2100" spc="0" u="none" cap="none">
                <a:solidFill>
                  <a:srgbClr val="1B2438">
                    <a:alpha val="100000"/>
                  </a:srgbClr>
                </a:solidFill>
                <a:latin typeface="Calibri"/>
              </a:rPr>
              <a:t><![CDATA[ responde a «¿está toda la cantidad?». ]]></a:t>
            </a:r>
            <a:r>
              <a:rPr lang="en-US" b="1" strike="noStrike" sz="2100" spc="0" u="none" cap="none">
                <a:solidFill>
                  <a:srgbClr val="1B2438">
                    <a:alpha val="100000"/>
                  </a:srgbClr>
                </a:solidFill>
                <a:latin typeface="Calibri"/>
              </a:rPr>
              <a:t><![CDATA[Mirar el estado]]></a:t>
            </a:r>
            <a:r>
              <a:rPr lang="en-US" strike="noStrike" sz="2100" spc="0" u="none" cap="none">
                <a:solidFill>
                  <a:srgbClr val="1B2438">
                    <a:alpha val="100000"/>
                  </a:srgbClr>
                </a:solidFill>
                <a:latin typeface="Calibri"/>
              </a:rPr>
              <a:t><![CDATA[ responde a «¿llega en condiciones de venderse?». Confundirlas produce el error típico: firmar porque «el número de bultos cuadra», sin haber mirado si dentro falta producto o si un bote viene abier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tejar, contar y mirar el es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comprobaciones de una recepción y qué mirar en cada u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8]]></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781175"/>
                <a:gridCol w="2952750"/>
                <a:gridCol w="3381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mpar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ala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tejo documen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vs. pedido: referencia, formato, cantidad p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referencia del albarán que no está en 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cancía física vs. albarán: bultos y un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ltos de menos, caja ligera, precinto roto, pallet in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d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gridad y limpieza del bote y del embal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olpes, fugas, bote hinchado, tapa forzada, caducidad próx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8]]></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1781175"/>
                <a:gridCol w="2952750"/>
                <a:gridCol w="3381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mpar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ala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del bote vs. referencia ano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o formato que se parece pero no es la referencia p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te / cadu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y lote legibles cuando el producto los ten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ucidad muy corta o lote ilegible para un producto con vida ú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tejar, contar y mirar el es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8]]></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arecido no es una referenci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recomienda ni se da por buena una referencia por el color del envase, el nombre comercial o el parecido con otra (límite del plan §7). Si la etiqueta no coincide con la referencia pedida, es una diferencia de identidad: se aísla y se registra, no se ubica «porque se pare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conocer y clasificar la difer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r que «algo no cuadra» no basta: hay que ]]></a:t>
            </a:r>
            <a:r>
              <a:rPr lang="en-US" b="1" strike="noStrike" sz="2100" spc="0" u="none" cap="none">
                <a:solidFill>
                  <a:srgbClr val="1B2438">
                    <a:alpha val="100000"/>
                  </a:srgbClr>
                </a:solidFill>
                <a:latin typeface="Calibri"/>
              </a:rPr>
              <a:t><![CDATA[nombrar el tipo de diferencia]]></a:t>
            </a:r>
            <a:r>
              <a:rPr lang="en-US" strike="noStrike" sz="2100" spc="0" u="none" cap="none">
                <a:solidFill>
                  <a:srgbClr val="1B2438">
                    <a:alpha val="100000"/>
                  </a:srgbClr>
                </a:solidFill>
                <a:latin typeface="Calibri"/>
              </a:rPr>
              <a:t><![CDATA[, porque el tratamiento depende de ello. No es lo mismo una falta (puede aceptarse y reclamarse) que un envase dañado con fuga (se aísla y puede rechazarse en el momento) o una sustitución que nadie pidió (hay que comprobar si estaba autorizada). El mapa siguiente ordena las situaciones más frecuentes y la acción general que corresponde a cada u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conocer y clasificar la diferencia]]></a:t>
            </a:r>
          </a:p>
        </p:txBody>
      </p:sp>
      <p:pic>
        <p:nvPicPr>
          <p:cNvPr id="3" name="" descr="Mapa de decisiones con seis tipos de diferencia: falta, sobrante, envase dañado, referencia errónea, sustitución no pedida y albarán contra pedido, cada uno con su acción general, más una nota de pendiente de validación">
            <a:hlinkClick r:id="rId3" tooltip="Mapa de decisiones con seis tipos de diferencia: falta, sobrante, envase dañado, referencia errónea, sustitución no pedida y albarán contra pedido, cada uno con su acción general, más una nota de pendiente de validación"/>
          </p:cNvPr>
          <p:cNvPicPr>
            <a:picLocks noChangeAspect="1"/>
          </p:cNvPicPr>
          <p:nvPr>
            <p:ph type="pic" idx="1"/>
          </p:nvPr>
        </p:nvPicPr>
        <p:blipFill>
          <a:blip r:embed="rId2"/>
          <a:stretch>
            <a:fillRect/>
          </a:stretch>
        </p:blipFill>
        <p:spPr>
          <a:xfrm>
            <a:off x="3067050" y="1257300"/>
            <a:ext cx="3000375"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hacer según el tipo de diferencia. Cada recuadro indica el control general que SIEMPRE se hace; la ruta exacta (aceptar con reserva, rechazar, aislar, notificar, quién decide) la fija el procedimiento interno de la empresa y está pendiente de valid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cibir-mercancia-y-gestionar-diferencias"/>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Registrar y tratar según proced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no es un paso final opcional: es lo que convierte una sospecha en una diferencia demostrable. Una vez clasificada, se anota ]]></a:t>
            </a:r>
            <a:r>
              <a:rPr lang="en-US" b="1" strike="noStrike" sz="2100" spc="0" u="none" cap="none">
                <a:solidFill>
                  <a:srgbClr val="1B2438">
                    <a:alpha val="100000"/>
                  </a:srgbClr>
                </a:solidFill>
                <a:latin typeface="Calibri"/>
              </a:rPr>
              <a:t><![CDATA[qué referencia, qué cantidad real, qué tipo de diferencia y en qué estado]]></a:t>
            </a:r>
            <a:r>
              <a:rPr lang="en-US" strike="noStrike" sz="2100" spc="0" u="none" cap="none">
                <a:solidFill>
                  <a:srgbClr val="1B2438">
                    <a:alpha val="100000"/>
                  </a:srgbClr>
                </a:solidFill>
                <a:latin typeface="Calibri"/>
              </a:rPr>
              <a:t><![CDATA[, con fecha, y se aplica la ruta que tenga definida la casa. Aquí es donde el procedimiento interno manda: el sistema concreto, el campo donde se abre la incidencia y el circuito de aprobación de una devolución no se improvisan. Lo que sí es universal es el orden: primero comprobar y clasificar, después registrar, y solo entonces firmar o coloc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gistrar y tratar según procedimiento · Recepción resuelta 1: una falta (ejemplo fictici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Previsión y cotej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 un albarán simulado de un pedido de reposición por PBA. Cotejo referencia a referencia contra el pedido: todas las referencias del albarán están en el pedido. Hasta aquí, identidad correc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gistrar y tratar según procedimiento · Recepción resuelta 1: una falta (ejemplo fictici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nte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barán declara 20 cajas de 12 botes de una referencia de ejemplo (240 botes). Cuento los bultos: van 19 cajas completas y una caja con el precinto roto. Abro la caja sospechosa: tiene 8 botes, no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gistrar y tratar según procedimiento · Recepción resuelta 1: una falta (ejemplo fictici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lasificar la difer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ltan 4 botes en la caja abierta y 1 caja completa respecto al albarán. Es una FALTA (cantidad), no un daño ni una referencia errónea. Total: 16 botes de menos sobre los 240 declarad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gistrar y tratar según procedimiento · Recepción resuelta 1: una falta (ejemplo fictici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egistrar antes de firm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o en el albarán y en el registro de la casa la cantidad REAL recibida (224 botes) y el tipo de diferencia, con fecha. No firmo «conforme» a secas: firmo con la salvedad de la falta, si el procedimiento lo permi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gistrar y tratar según procedimiento · Recepción resuelta 1: una falta (ejemplo fictici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ratamiento según procedimien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manda la casa: la falta puede aceptarse y reclamarse al proveedor, o rechazarse en el momento. La ruta exacta y quién autoriza están pendientes de validación de la empresa; yo dejo la diferencia registrada y comunicada por el cauce defini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gistrar y tratar según procedimiento · Recepción resuelta 1: una falta (ejemplo fictici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olocar lo conform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19 cajas completas van a su ubicación. La caja con 8 botes queda identificada como recepción con falta hasta cerrar la incidencia, para no mezclarla con existencias correct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gistrar y tratar según procedimiento · Recepción resuelta 2: envase dañado y sustitución (ejemplo fictici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Mirar el esta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palé de un revestimiento de ejemplo, un bote llega abollado y con una fuga en la tapa; otro viene hinchado. La cantidad de bultos cuadra con el albarán, pero el ESTADO no: es una diferencia de integridad, no de cantid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gistrar y tratar según procedimiento · Recepción resuelta 2: envase dañado y sustitución (ejemplo fictici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No firmar conforme por inerci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número de bultos coincida no significa que la recepción esté bien. Un bote con fuga no se vende ni se ubica con el resto. Marco el daño en el albarán y en el registro, con fecha y referenc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gistrar y tratar según procedimiento · Recepción resuelta 2: envase dañado y sustitución (ejemplo fictici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Aislar lo daña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to los botes dañados del flujo de venta, los identifico como «recepción dañada» y evito que acaben en estantería. Aislar es un control general: protege al cliente y conserva la prueb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gistrar y tratar según procedimiento · Recepción resuelta 2: envase dañado y sustitución (ejemplo fictici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etectar la sustitu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otejar, aparece una referencia que NO estaba en el pedido: el proveedor ha sustituido un formato por otro. Una sustitución no pedida es otra diferencia: no la doy por buena por parecer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gistrar y tratar según procedimiento · Recepción resuelta 2: envase dañado y sustitución (ejemplo fictici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Verificar autorización y registra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o si la sustitución estaba autorizada en el pedido. Si no lo está, la registro como sustitución no solicitada y la dejo aislada junto al daño, a la espera del tratamiento que fije el procedimient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gistrar y tratar según procedimiento · Recepción resuelta 2: envase dañado y sustitución (ejemplo fictici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omunicar por el cauce defini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o la incidencia por el circuito de la casa (quién decide la devolución o el reemplazo). Ese circuito concreto es una dependencia interna pendiente de validación: el control —registrar, aislar y no vender— sí es fir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RMAR CONFORME SIN CONTAR: aceptas la declaración del proveedor como si fuera tu comprobación. Si falta algo, ya no hay prueba. Prevención: cuenta y recontruenta antes de la firm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IARSE POR EL NÚMERO DE BULTOS: el palé «cuadra» pero dentro falta producto o hay un bote abierto. Prevención: abre y verifica las cajas sospechosas (precinto roto, peso rar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R POR PARECIDO: ubicas un formato que se parece pero no es la referencia pedida. Prevención: coteja la etiqueta contra la referencia, no contra el recuer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GISTRAR LA DIFERENCIA: ves la falta pero «luego lo apuntas», y luego no está. Prevención: registra en el momento, con fecha y cantidad real.]]></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ZCLAR LO DAÑADO CON EL STOCK BUENO: un bote con fuga acaba en estantería o en una venta. Prevención: aísla e identifica antes de coloc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AL CLIENTE LO QUE AÚN NO CUADRA: ofrecer una referencia cuya recepción tiene una incidencia abierta. Prevención: hasta cerrar la diferencia, esa mercancía no está disponible con segurida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recep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de recepción con el tipo de diferencia que 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albarán dice 20 cajas y llegan 19]]></a:t>
            </a:r>
          </a:p>
        </p:txBody>
      </p:sp>
      <p:sp>
        <p:nvSpPr>
          <p:cNvPr id="11" name=""/>
          <p:cNvSpPr txBox="1"/>
          <p:nvPr/>
        </p:nvSpPr>
        <p:spPr>
          <a:xfrm>
            <a:off x="514350" y="2619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lega una referencia que no estaba en el pedido, parecida a la pedida]]></a:t>
            </a:r>
          </a:p>
        </p:txBody>
      </p:sp>
      <p:sp>
        <p:nvSpPr>
          <p:cNvPr id="12"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 bote viene abollado y con fuga en la tapa]]></a:t>
            </a:r>
          </a:p>
        </p:txBody>
      </p:sp>
      <p:sp>
        <p:nvSpPr>
          <p:cNvPr id="13" name=""/>
          <p:cNvSpPr txBox="1"/>
          <p:nvPr/>
        </p:nvSpPr>
        <p:spPr>
          <a:xfrm>
            <a:off x="514350" y="3638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uentas y aparecen 3 botes de más sobre el albarán]]></a:t>
            </a:r>
          </a:p>
        </p:txBody>
      </p:sp>
      <p:sp>
        <p:nvSpPr>
          <p:cNvPr id="14" name=""/>
          <p:cNvSpPr txBox="1"/>
          <p:nvPr/>
        </p:nvSpPr>
        <p:spPr>
          <a:xfrm>
            <a:off x="514350" y="3990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a caja con caducidad ilegible en un producto con vida úti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albarán cuadra con el pedido pero no con lo que hay en el palé]]></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ferencia errónea / sustitución no pedid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vase dañado (diferencia de estad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brante / exceso]]></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iferencia de lote / caducidad]]></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iferencia albarán vs. físico]]></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Falta (diferencia de cantida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recep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una recepción desde que llega el repartidor hasta que colocas la mercancí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visión: localizar el pedido y tener el albarán delant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lo recibido y la diferencia, con fech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tejar el albarán contra el pedido y contar/recontar]]></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r el estado del envase y clasificar la diferencia si la hay]]></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locar lo conforme y aislar lo dañado o en du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recepción]]></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barán SIMULADO (datos ficticios): 20 cajas de 12 botes de una referencia de ejemplo = 240 botes. Al contar, una caja con el precinto roto trae 8 botes y falta una caja completa. ¿Cuántos botes faltan respecto al albarán? Responde solo con el número.]]></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botes): ________________]]></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recep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anota estas frases sobre una recepción. Marca las que incumplen el procedimiento de recepció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irmé conforme porque el número de bultos del palé coincidía con el albarán»]]></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té, reconté y registré la cantidad real antes de firmar»]]></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use en estantería un bote abollado con fuga, total, por fuera se ve bi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islé la referencia que no estaba en el pedido y la registré como sustitución no pedida»]]></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falta la apuntaré mañana, ahora no tengo tiemp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recep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lbarán y el pedido coinciden en referencias y cantidades, pero al abrir una caja con el precinto roto faltan botes. ¿Qué es lo primero que proced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irmar conforme porque el número de bultos del palé cuadra con el albarán]]></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la cantidad real recibida y clasificarlo como falta antes de firmar, y seguir el tratamiento que fije el procedimien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poner tú mismo los botes que faltan desde el almacén para que cuadre]]></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a ver si el proveedor se da cuenta y manda los bot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recep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número de bultos del palé coincide con el albarán, la recepción está comprobada y se puede firmar conform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recep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a qué comprobación de la recepción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tejo documental]]></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e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tado del envas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mparar cada referencia del albarán con el pedid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brir y verificar una caja con el precinto ro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tectar una fuga o un bote hinch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contrar los bultos antes de firma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probar que no hay referencias fuera del pedi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visar que la tapa y la etiqueta no estén forzada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recepción · Memoria: tipo de diferencia y acción gener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114675"/>
                <a:gridCol w="5000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la cantidad real y no firmar confo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r, registrar y consultar la vía aprob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ase dañ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contenido, aislar e ident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erró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ubicar, aislar y not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ción no p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 si está autorizada antes de acep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te ileg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ar por buena una caducidad sin le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recepción · Memoria: tipo de diferencia y acción general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recibir-mercancia-y-gestionar-diferencias"/>
              </a:rPr>
              <a:t><![CDATA[Abrir el juego en el O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recepción · Tarjetas rápidas de recepción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mparo en el cotej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recepción · Tarjetas rápidas de recepción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barán contra pedido: referencia, formato y cantidad pedida. El albarán es una declaración, no la verda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recepción · Tarjetas rápidas de recepción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abro una caj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recepción · Tarjetas rápidas de recepción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precinto está roto, el peso no cuadra o el bulto es sospechoso. Contar bultos no es contar unidad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recepción · Tarjetas rápidas de recepción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bote se parece pero no es la referencia pedida. ¿Lo ubic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recepción · Tarjetas rápidas de recepción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or parecido no vale: es una diferencia de identidad. Se aísla y se registr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recepción · Tarjetas rápidas de recepción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Firmo conforme si el palé cuadra en bult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recepción · Tarjetas rápidas de recepción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Falta cotejar referencias, contar unidades y mirar el estado. El número de bultos no lo prueba to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recepción · Tarjetas rápidas de recepción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registra una diferenci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recepción · Tarjetas rápidas de recepción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momento, con fecha y cantidad real. Si se aplaza, deja de ser demostrabl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recepción · Tarjetas rápidas de recepción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un envase daña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recepción · Tarjetas rápidas de recepción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o contenido, lo aíslo del stock vendible, lo identifico y lo registro. La ruta final la fija el procedimien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recepción]]></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e llega un albarán simulado: el pedido marcaba 10 cajas de una referencia de ejemplo, llegan 10 bultos, pero uno es de OTRA referencia parecida y una caja viene abierta con 2 botes de menos. Con los controles de este objeto, describe en tres o cuatro frases qué compruebas, qué tipo de diferencia es cada cosa, qué registras y qué NO haces aunque «el número de bultos cuadr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epara las dos diferencias (una de identidad/referencia y una de cantidad/falta), recuerda aislar lo que no cuadra antes de ubicar, y deja claro que el tratamiento concreto depende del procedimiento de la empresa (pendiente de validación).]]></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la checklist de recep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 esta checklist abierta durante la recepción, no al final. Está pensada para pasarla bulto a bulto y marcar qué casilla no cuadra antes de firmar. Es una ayuda general: el formato oficial y el sistema de registro concretos los fija la cas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la checklist de recepción]]></a:t>
            </a:r>
          </a:p>
        </p:txBody>
      </p:sp>
      <p:pic>
        <p:nvPicPr>
          <p:cNvPr id="3" name="" descr="Checklist de recepción en una pantalla con ocho casillas: documento, referencias, cantidades, integridad, lote/caducidad, diferencias, firma y registro, más una nota de cómo usarla">
            <a:hlinkClick r:id="rId3" tooltip="Checklist de recepción en una pantalla con ocho casillas: documento, referencias, cantidades, integridad, lote/caducidad, diferencias, firma y registro, más una nota de cómo usarla"/>
          </p:cNvPr>
          <p:cNvPicPr>
            <a:picLocks noChangeAspect="1"/>
          </p:cNvPicPr>
          <p:nvPr>
            <p:ph type="pic" idx="1"/>
          </p:nvPr>
        </p:nvPicPr>
        <p:blipFill>
          <a:blip r:embed="rId2"/>
          <a:stretch>
            <a:fillRect/>
          </a:stretch>
        </p:blipFill>
        <p:spPr>
          <a:xfrm>
            <a:off x="3095625" y="1257300"/>
            <a:ext cx="29527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hecklist de una pantalla para usar durante la jornada. Ocho comprobaciones encadenadas: no se firma hasta pasarlas, y el sistema de registro concreto lo determina la empresa (pendiente de valid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cibir-mercancia-y-gestionar-diferencias"/>
              </a:rPr>
              <a:t><![CDATA[Ver imagen original en el O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ibir es comprobar qué ha llegado de verdad, no firmar lo que dice el albarán: el documento es una declaración del proveedor.]]></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comprobaciones distintas y encadenadas: cotejo documental (referencia/formato/cantidad pedida), conteo (bultos y unidades, recontando) y estado del envase.]]></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iferencia se NOMBRA antes de tratarse: falta, exceso, envase dañado, referencia errónea, sustitución no pedida o problema de lote/caducida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gistra en el momento, con fecha y cantidad real; si no se anota, la diferencia deja de ser demostrabl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dañado o en duda se aísla e identifica antes de colocar: no se mezcla con el stock vendible ni se ubica por parecid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tamiento concreto (aceptar con reserva, rechazar, aislar, notificar, quién decide) es una dependencia interna pendiente de validación de la empres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cotejado el albarán contra el pedido referencia a referencia, o solo he mirado el tot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contado y recontado unidades, abriendo las cajas sospechosas, o me he quedado en los bult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revisado el estado del envase (golpes, fugas, precintos, caducidad) o he firmado por inerci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é qué TIPO de diferencia tengo y la he clasificado antes de decidi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registrado la cantidad real y la diferencia con fecha, y he aislado lo que no cuadr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olver una recepción con falta, exceso o envase dañado aplicando el flujo completo sin firmar conforme sin comprob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una diferencia por su tipo y describir el control general que corresponde a cada un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una recepción y su incidencia con fecha y cantidad real, y dejar aislada la mercancía en dud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cibir sin cerrar con datos sin comprob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8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cibir sin cerrar con datos sin comprob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separas cotejo, conteo y estado, nombras cada diferencia y registras antes de firmar. Haz una recepción real con la checklist y apunta qué casilla te dio dudas.]]></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dos cosas: las tres comprobaciones (cotejo, conteo, estado) y que el número de bultos no prueba la recepción. Y recuerda: se registra en el momento y lo dañado se aísl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mercancia-y-gestionar-diferencias"/>
              </a:rPr>
              <a:t><![CDATA[Recibir mercancí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7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Ubicar, rotar y contar material]]></a:t>
            </a:r>
            <a:r>
              <a:rPr lang="en-US" strike="noStrike" sz="2100" spc="0" u="none" cap="none">
                <a:solidFill>
                  <a:srgbClr val="1B2438">
                    <a:alpha val="100000"/>
                  </a:srgbClr>
                </a:solidFill>
                <a:latin typeface="Calibri"/>
              </a:rPr>
              <a:t><![CDATA[ (JUL-C08-O06). Ya sabes hacer entrar la mercancía dejando constancia de lo que de verdad llegó; el siguiente paso es colocarla, rotarla y reconciliar el recuento sin ajustar datos sin permis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2026-10-31T05:00:51Z</dcterms:created>
  <dcterms:modified xsi:type="dcterms:W3CDTF">2026-10-31T05:00:51Z</dcterms:modified>
  <dc:title>Recibir mercancía y gestionar diferencias</dc:title>
  <dc:description>Presentación editable del OA «Recibir mercancía y gestionar diferencias». Enlace: https://pinturasespecializadas.lumbre.lat/object/recibir-mercancia-y-gestionar-diferencias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