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presProps" Target="presProps.xml"/>
  <Relationship Id="rId140" Type="http://schemas.openxmlformats.org/officeDocument/2006/relationships/viewProps" Target="viewProps.xml"/>
  <Relationship Id="rId1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rótulo Atención multicanal, el título Recibir al cliente y entender su necesidad y el código JUL-C02-O01 sobre fondo azul y franja oc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entrevista de acogida es el punto donde se gana o se pierde un encargo, antes de que se hable de producto.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ibir al cliente y entender su necesidad»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cibir al cliente y entender su necesidad»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2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3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4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5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y qué no decide este objeto)» (6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Recibir: los primeros treinta segundos» (2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Recibir: los primeros treinta segundos» (3 de 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Recibir: los primeros treinta segundos» (4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scuchar sin interrumpir: el minuto que ahorra veint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cu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seis recuadros encadenados por flechas: recibir, escuchar, preguntar en abierto, cerrar en concreto, reformular y confirmar el cierre, con una caja roja final que marca el muro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cuencia de entendimiento. Los seis pasos son una secuencia general de trabajo: el orden manda más que la velocidad. Entre el paso 5 y el paso 6 no sale producto, cantidad, precio ni plazo. Los tiempos y el registro concreto de cada paso los fija la empresa (pendiente de validació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secuencia de entendimiento, paso a paso» (2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secuencia de entendimiento, paso a paso» (3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secuencia de entendimiento, paso a paso» (4 de 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guntar en abierto: uso, soporte, plazo y restricciones»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errar en concreto: superficie, sistema actual y disponibilidad»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bierto-concre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pa de cinco filas con una pregunta abierta a la izquierda y el dato concreto que debe quedar a la derecha, unidas por flechas: uso, soporte, estado, plazo y restricciones, con una caja roja de regla al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regunta abierta tiene que terminar en un dato concreto y anotable. Lo que no se cierra con un dato no se rellena con una suposición: es un límite no negociable del plan §7. Las preguntas del diagrama son redacciones propuestas y ficticias, no un guion oficial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errar en concreto: superficie, sistema actual y disponibilidad»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errar en concreto: superficie, sistema actual y disponibilidad»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formular para confirmar»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formular para confirmar»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formular para confirmar»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Urgencia y perfil: se clasifican aparte»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gencia-perfi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dos carriles: arriba tres recuadros de grados de urgencia (se cierra hoy, falta comprobar, hay que derivar) y abajo dos recuadros de perfil (particular y profesional), con una caja roja sobre lo que la urgencia n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grados de urgencia y los dos perfiles son una propuesta didáctica de clasificación. La prioridad real, el tiempo máximo de respuesta y quién autoriza cada compromiso los fija la empresa: es una dependencia interna pendiente (§5.3). La urgencia cambia el orden en que atiendes, nunca lo que puedes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Por teléfono: la misma secuencia sin ver nada» (2 de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Por teléfono: la misma secuencia sin ver nada» (3 de 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Por teléfono: la misma secuencia sin ver nada» (4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l cierre de entendimiento: qué se dice y qué no» (2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l cierre de entendimiento: qué se dice y qué no» (3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El cierre de entendimiento: qué se dice y qué no» (4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Recibir y dejar el relato en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 una clienta (ficticia) con una foto en el móvil: «quiero dos botes del blanco ese para el techo de la cocina, que tiene unas manchas». Hago sitio para el móvil, digo «cuéntame el caso entero» y callo. El relato sigue solo: cocina interior, piso antiguo, se ventila poco, las manchas salieron este invierno cerca de la zona de fuegos, no gotea, y hace años pintó «con algo que compró aquí». No he dicho ni un producto en los primeros noventa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brir sin diri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aperturas, una por bloque (redacciones propuestas): «¿qué quieres conseguir?» → que la mancha no vuelva a asomarse; «¿cómo es esa cocina?» → interior, se cocina mucho, poca ventilación; «¿para cuándo y quién lo hace?» → quiere pintarlo ella un sábado; «¿qué te condiciona?» → no puede dejar de usar la cocina dos días. Apunto sus palabras, no mis con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errar los datos concr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erficie: no la sabe; preguntamos ancho y largo (3,0 × 3,0 → unos 9 m² de techo). Sistema actual: qué hay puesto y si la mancha se lava o se levanta; eso es un dato, no un diagnóstico, y el diagnóstico va al curso C04 con la ficha delante. Disponibilidad: qué puede traer ella la próxima vez (una foto legible del borde de la mancha y las medidas ya apun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Reformular y que corr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 confirmo: techo de cocina de unos nueve metros, manchas junto a los fuegos aparecidas este invierno, lo pintas tú un sábado y necesitas poder cocinar el domingo. ¿Me dejo algo?» Corrige dos cosas: no es su marido quien cocina y el plazo real es la semana que viene, no este sábado. Esos diez segundos han cambiado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Clasificar urgencia y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rfil: particular, sin vocabulario técnico, necesita que le traduzcan el caso y que le digan qué llevar. Urgencia: grado 2 de la propuesta de este objeto —no se cierra aquí porque falta ver el estado del soporte—, no grado 3: no hay daño en curso ni prisa de obra. Nada de esto cambia el trato ni el tiempo que le ded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Cerrar el entendimiento sin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 que me has contado, la pintura no es lo primero: hay que saber por qué salió esa mancha. Tráeme el jueves la foto donde se vea el borde y estas medidas, y te digo si esto se resuelve aquí o si lo vemos con calma. No te voy a vender dos botes ahora mismo.» Se va con el caso entendido, con una tarea concreta y con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1: un particular con el techo de la cocina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NO he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e dicho un producto en los primeros noventa segundos. No he dado por hecho que fuera condensación ni que el techo fuera el mismo material en toda la cocina. No he prometido que un blanco tape esa mancha ni he afirmado ningún rendimiento: eso lo marca la ficha del producto concreto y se comprueba, no se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Reconocer el perfil sin bajar la guar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un pintor (ficticio) con la ropa de trabajo: «cuatro cubos de la blanca de siempre para el portal de una obra, que entro mañana a las siete». Es un cliente con conocimiento y con prisa: si le hago las seis preguntas del particular, me manda a paseo y se va; si le digo «sí» sin cerrar cuatro datos, el error lo pagan él y la tienda. La entrevista se acorta en apoyo, no e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brir en dos preguntas, no en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 siempre, ¿es la de pared lisa de la última factura o el plástico de la escalera?» y «¿el portal está ya enlucido y seco o pintas sobre fresco?». Dos preguntas concretas demuestran que sé de qué hablamos y ahorran las vueltas. Contesta: yeso nuevo de hace tres semanas, quiere acabado mate, va a aplicar él a rod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errar los datos que dec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perficie: portal más escalera, unos 180 m² (me los da él, los anoto tal cual). Sistema actual: yeso nuevo, sin pintura previa. Plazo y aplicador: mañana a primera hora, lo aplica él, necesita el portal cerrado dos días. Restricciones: es una comunidad, hay que avisar a vecinos y no puede soltar olor fuerte. Queda abierto: si la referencia que pide es válida para ese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Reformular en lenguaje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 confirmo: portal y escalera, yeso nuevo de hace tres semanas, unos ciento ochenta metros, lo aplicas tú mañana y cierras dos días. Lo que no te puedo afirmar ahora mismo es la cantidad exacta ni si esa referencia es la que corresponde a un yeso nuevo sin ver su ficha.» No se ofende: le estoy ahorrando una segunda mano y una discusión con el administrador de fin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Urgencia alta, pero no es un cheque en bl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rgencia grado 2 de la propuesta: alta y real. Alta significa que priorizo el trámite y aviso a quien corresponda; no que prescinda de comprobar. «Mañana a las siete» depende de existencias y de preparación de color, dos cosas que todavía no he visto. Nada de afirmar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Cerrar con siguiente acción, no co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o apuntada tu entrevista con la obra y el día; compruebo si queda y si esa referencia vale para yeso nuevo según su ficha, y te lo confirmo yo antes del cierre por el mismo canal. Si no es esa, te digo la que corresponda y decides tú.» Se va con un compromiso mío concreto, no con cuatro cubos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ntrevista resuelta 2: un aplicador con prisa y un dato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En qué se ha parecido y en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gual que con el particular: escuchar, concreto, reformular, cerrar sin soltar producto. Distinto: menos preguntas de apoyo, datos de obra en lugar de datos de uso, y un registro con nombre de cliente y fecha. El perfil cambia el vocabulario y el orden de las preguntas; el muro antes de la recomendación es el mismo para lo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típico: recomendar por prisa o presumir el soporte» (2 de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típico: recomendar por prisa o presumir el soporte» (3 de 4).]]></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típico: recomendar por prisa o presumir el soporte» (4 de 4).]]></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ibir: atender, hacer sitio, marcar cómo se va a trabajar y tener dónde anotar → Escuchar el relato completo sin interrumpir → Preguntar en abierto: uso, soporte, plazo y restricciones → Cerrar en concreto: superficie, sistema actual, aplicador y disponibilidad → Reformular con sus palabras y pedir que el cliente lo corrija → Cerrar la entrevista repitiendo lo entendido, qué falta y la siguient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cibe y se deja el relato entero; después se abre el caso con preguntas abiertas, se cierran los datos concretos, se reformula para que el cliente corrija y solo entonces se cierra la entrevista. Ningún paso intermedio menciona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incide con el diagrama «La secuencia de entendimiento, antes de recomendar» y con su lista d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quieres conseguir con esto?» → Pregunta abierta: busca la situación, no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echo mide tres por tres, más o menos?» → Pregunta concreta: convierte un relato en un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ra, con el blanco ese que tenemos esto te queda perfecto» → Recomendación prematura: el dato decisivo aún n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confirmo: cocina de nueve metros, manchas junto a los fuegos y necesitas cocinar al día siguiente» → Reformulación: el cliente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e piso de los años ochenta será pladur» → Suposición del soporte: prohibida por el plan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te confirmo cantidad hasta ver la ficha; lo miro yo y te llamo antes del cierre» → Cierre con dato abierto, dueño y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eja corresponde a un paso de la secuencia de seis pasos o a uno de los errores frecuent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cuanto dijo blanco le solté el producto, para agi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n tres. Recomendar en cuanto aparece la palabra «blanco» es saltarse el cierre de entendimiento. Deducir el soporte por la antigüedad del piso es una presunción prohibida: el soporte se ve, se trae o se pregunta. Asegurar una hora de preparación sin comprobar existencias y preparación compromete a la tienda con algo que no se ha visto. Las otras tres son los pasos correctos: escuchar entero, reformular hasta que el cliente corrija y cerrar con dato abierto, dueño y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El error típico» y los vetos del cierre de entendimiento de este objeto; límites no negociables del plan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el soporte como dato abierto, decirle cómo se averigua (foto legible, muestra, albarán) y cerrar la entrevista con esa siguiente acción y su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 sé» es información honesta y se registra como dato abierto, con la forma de cerrarlo y un momento. Deducir por la época del piso es presumir el soporte; insistir convierte la entrevista en un interrogatorio y el cliente se cierra; desviar la pregunta deja el caso sin el dato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cerrar en concreto) y la regla de anotar sus palabras y no tu conclusión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acortan las preguntas de apoyo y el vocabulario se cambia por el del oficio, pero el cierre en concreto y la reformulación se mantienen: son justo los que evitan la segunda mano, el producto equivocado y la discusión en la obra. Lo que no se hace con nadie es soltar la recomendación antes de cerrar el ent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trevista resuelta 2 (aplicador con prisa) y el apartado 7 sobre perfil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quieres conseguir con esto?» →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bre qué está eso ahora mismo?» →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te condiciona: olor, ventilación, cerrar la zona?» →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techo mide tres por tres?» → Pregun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e acabado se levanta al rascar el borde?» → Pregun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 aplicas tú o lo aplica un tercero?» → Pregunt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e confirmo: portal y escalera, yeso nuevo, ciento ochenta metros, mañana» → Cierre de ent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Falta la foto legible: tráela el jueves y lo miramos aquí» → Cierre de ent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Lo compruebo yo y te respondo antes del cierre por este canal» → Cierre de ent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5 y 9: las aperturas abren el caso, las concretas lo vuelven dato y el cierre repite, enuncia lo que falta y fija la siguiente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ierto · concreto · reformular · prematur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l procedimiento: escuchar, abrir, concretar, reformular y cerrar. La recomendación prematura es el error que este objeto enseña a evitar, no por timidez comercial sino por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seis pasos de la figura «La secuencia de entendimiento» y su lista ord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9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0 × 3,0 = 9 m². Es el dato de superficie que se anota tal cual, con la fuente («medidas que me da el cliente»). Aquí **no** se calcula cantidad de producto: eso exige el rendimiento que fija la ficha técnica del producto concreto y el número de manos, y se trabaja en el curso C04. Un rendimiento no se recuerda de memoria ni se inventa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 5 de la ficha de entendimiento y el límite del plan §7 sobre no inventar rend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cibir-al-cliente-y-entender-su-necesida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entrevista · Memoria: cada paso con su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entrevista · Memoria: cada paso con su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va primero, la recomendación o el ent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ntendimiento. Antes del cierre de la entrevista no se suelta producto, cantidad, precio, plazo ni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interrumpe a u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ste procedimiento, nunca durante el relato. Escuchar entero cuesta noventa segundos; el dato decisivo suele salir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qué necesitas?» y «¿qué quieres con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imera se contesta con un producto y la segunda con una situación. Toda la entrevista cambia según cuál pregu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liente dice «no sé qué hay puesto». ¿Qué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lo como dato abierto y decir cómo se averigua: foto legible, muestra o albarán anterior. No se deduce por la época del p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reform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e el cliente corrija. Si solo repites, confirmará tu suposición en lugar de rectif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s afirmar siempre, aunque no puedas dar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vas a comprobar tú, quién lo comprueba y cuándo le respondes. Eso es un cierre; lo demás es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 una **simulación de entrevista** con un compañero (o escríbela): un particular llega al mostrador y dice «quiero pintar la escalera del portal de mi comunidad, que está muy perdida, y los vecinos quieren verlo todo mejor». Redacta en cinco o seis líneas: las cuatro preguntas abiertas que harías, los cuatro datos concretos que necesitas cerrar, la reformulación en dos frases y el cierre de entendimiento. **Regla del ejercicio: en ninguna línea puede aparecer un producto, una cantidad, un precio o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i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cha de entendimiento con ocho filas: quién es y a qué se dedica, qué quiere conseguir, soporte, qué hay puesto y en qué estado, superficie, plazo y aplicador, restricciones y qué falta con quién lo comprueba, más una caja roja sobre la última fila obliga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cha de entendimiento de una pantalla, para usar durante la entrevista. Sin la última fila —qué falta, quién lo comprueba y cuándo se responde— la ficha no cierra el caso: solo lo ha ordenado. El formato definitivo lo fija la casa (pendiente de validació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2 de 4).]]></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3 de 4).]]></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revisión y práctica» (4 de 4).]]></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errar la entrevista sin recomendar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cibir-al-cliente-y-entender-su-necesidad]]></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la entrevista sin recomendar antes de tiempo» (2 de 3).]]></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la entrevista sin recomendar antes de tiempo»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31" r:id="rId1"/>
    <p:sldLayoutId id="2482439132" r:id="rId2"/>
    <p:sldLayoutId id="2482439133" r:id="rId3"/>
    <p:sldLayoutId id="24824391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620a5e016d2394b159c8ba982ac1a6c5ba8cbb178289b131.jpg"/>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hyperlink" Target="https://pinturasespecializadas.lumbre.lat/object/recibir-al-cliente-y-entender-su-necesidad"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cuencia6.jpg"/>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hyperlink" Target="https://pinturasespecializadas.lumbre.lat/object/recibir-al-cliente-y-entender-su-necesidad"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bierto-concreto9.jpg"/>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hyperlink" Target="https://pinturasespecializadas.lumbre.lat/object/recibir-al-cliente-y-entender-su-necesidad"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gencia-perfil10.jpg"/>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hyperlink" Target="https://pinturasespecializadas.lumbre.lat/object/recibir-al-cliente-y-entender-su-necesidad" TargetMode="External"/>
  <Relationship Id="rId5"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icha14.jpg"/>
  <Relationship Id="rId3" Type="http://schemas.openxmlformats.org/officeDocument/2006/relationships/hyperlink" Target="https://pinturasespecializadas.lumbre.lat/object/recibir-al-cliente-y-entender-su-necesidad" TargetMode="External"/>
  <Relationship Id="rId4" Type="http://schemas.openxmlformats.org/officeDocument/2006/relationships/hyperlink" Target="https://pinturasespecializadas.lumbre.lat/object/recibir-al-cliente-y-entender-su-necesidad" TargetMode="External"/>
  <Relationship Id="rId5"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cibir-al-cliente-y-entender-su-necesid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ib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e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cibir-al-cliente-y-entender-su-necesidad"/>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la entrevista de acogida —presencial y telefónica— antes de recomendar nada: recibir al cliente, escuchar su relato sin interrumpir, preguntar en abierto (uso, soporte, plazo, restricciones), cerrar cada dato en concreto (superficie, sistema actual, disponibilidad), reformular para confirmar, clasificar urgencia y perfil, y cerrar repitiendo lo entendido y la siguiente a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entrevista de acogida en el mostrador y por teléfono: los primeros treinta segundos, escuchar sin interrumpir, preguntas abiertas y concretas, reformulación, urgencia y perfil profesional o particular, y cierre del entendimiento sin recomendar prematuramente. Incluye dos entrevistas resueltas, la ficha de una pantalla y los pendientes de validación interna. Todos los diálogos son ejemplos propuestos y fictic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ostrador · entrevista · escucha · preguntas · reformulación · urgencia · perfil · teléfo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al cliente y entender su necesidad]]></a:t>
            </a:r>
          </a:p>
        </p:txBody>
      </p:sp>
      <p:pic>
        <p:nvPicPr>
          <p:cNvPr id="3" name="" descr="Portada de la Academia de Pinturas Especializadas con el rótulo Atención multicanal, el título Recibir al cliente y entender su necesidad y el código JUL-C02-O01 sobre fondo azul y franja ocre">
            <a:hlinkClick r:id="rId3" tooltip="Portada de la Academia de Pinturas Especializadas con el rótulo Atención multicanal, el título Recibir al cliente y entender su necesidad y el código JUL-C02-O01 sobre fondo azul y franja ocre"/>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entrevista de acogida es el punto donde se gana o se pierde un encargo, antes de que se hable de producto.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al-cliente-y-entender-su-necesidad"/>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al cliente y entender su neces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una clienta al mostrador con una foto en el móvil y suelta: ]]></a:t>
            </a:r>
            <a:r>
              <a:rPr lang="en-US" b="1" strike="noStrike" sz="2100" spc="0" u="none" cap="none">
                <a:solidFill>
                  <a:srgbClr val="1B2438">
                    <a:alpha val="100000"/>
                  </a:srgbClr>
                </a:solidFill>
                <a:latin typeface="Calibri"/>
              </a:rPr>
              <a:t><![CDATA[«quiero dos botes del blanco ese de siempre para el techo de la cocina, que tiene unas manchas»]]></a:t>
            </a:r>
            <a:r>
              <a:rPr lang="en-US" strike="noStrike" sz="2100" spc="0" u="none" cap="none">
                <a:solidFill>
                  <a:srgbClr val="1B2438">
                    <a:alpha val="100000"/>
                  </a:srgbClr>
                </a:solidFill>
                <a:latin typeface="Calibri"/>
              </a:rPr>
              <a:t><![CDATA[. Tienes delante tres cosas a la vez: una persona con poco tiempo, un problema sin entender y una tentación muy grande —el blanco que sale todas las semanas— que puedes soltar en cinco segundos. Soltarlo es justo el error que este objeto enseña a evitar: ]]></a:t>
            </a:r>
            <a:r>
              <a:rPr lang="en-US" b="1" strike="noStrike" sz="2100" spc="0" u="none" cap="none">
                <a:solidFill>
                  <a:srgbClr val="1B2438">
                    <a:alpha val="100000"/>
                  </a:srgbClr>
                </a:solidFill>
                <a:latin typeface="Calibri"/>
              </a:rPr>
              <a:t><![CDATA[recomendar antes de entender]]></a:t>
            </a:r>
            <a:r>
              <a:rPr lang="en-US" strike="noStrike" sz="2100" spc="0" u="none" cap="none">
                <a:solidFill>
                  <a:srgbClr val="1B2438">
                    <a:alpha val="100000"/>
                  </a:srgbClr>
                </a:solidFill>
                <a:latin typeface="Calibri"/>
              </a:rPr>
              <a:t><![CDA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al cliente y entender su neces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as manchas vienen de cómo se ventila esa cocina, pintarlas con «un blanco cualquiera» no es una solución: es una segunda mano dentro de seis meses y una clienta que no vuelve. Y le pasa lo mismo al pintor que pide «cuatro cubos de la de siempre» para un portal recién enlucido: la prisa no le exime a él de cerrar cuatro datos, pero a ti tampo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cibir al cliente y entender su neces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enseña la ]]></a:t>
            </a:r>
            <a:r>
              <a:rPr lang="en-US" b="1" strike="noStrike" sz="2100" spc="0" u="none" cap="none">
                <a:solidFill>
                  <a:srgbClr val="1B2438">
                    <a:alpha val="100000"/>
                  </a:srgbClr>
                </a:solidFill>
                <a:latin typeface="Calibri"/>
              </a:rPr>
              <a:t><![CDATA[secuencia de entendimiento]]></a:t>
            </a:r>
            <a:r>
              <a:rPr lang="en-US" strike="noStrike" sz="2100" spc="0" u="none" cap="none">
                <a:solidFill>
                  <a:srgbClr val="1B2438">
                    <a:alpha val="100000"/>
                  </a:srgbClr>
                </a:solidFill>
                <a:latin typeface="Calibri"/>
              </a:rPr>
              <a:t><![CDATA[ —recibir, escuchar, preguntar en abierto, cerrar en concreto, reformular y cerrar la entrevista— y el muro que la separa de la recomendación. Todos los diálogos están escritos como ]]></a:t>
            </a:r>
            <a:r>
              <a:rPr lang="en-US" b="1" strike="noStrike" sz="2100" spc="0" u="none" cap="none">
                <a:solidFill>
                  <a:srgbClr val="1B2438">
                    <a:alpha val="100000"/>
                  </a:srgbClr>
                </a:solidFill>
                <a:latin typeface="Calibri"/>
              </a:rPr>
              <a:t><![CDATA[ejemplos propuestos y ficticios]]></a:t>
            </a:r>
            <a:r>
              <a:rPr lang="en-US" strike="noStrike" sz="2100" spc="0" u="none" cap="none">
                <a:solidFill>
                  <a:srgbClr val="1B2438">
                    <a:alpha val="100000"/>
                  </a:srgbClr>
                </a:solidFill>
                <a:latin typeface="Calibri"/>
              </a:rPr>
              <a:t><![CDATA[: no son guion oficial de la casa ni casos reales de clientes.]]></a:t>
            </a:r>
          </a:p>
        </p:txBody>
      </p:sp>
      <p:sp>
        <p:nvSpPr>
          <p:cNvPr id="8" name="" descr=""/>
          <p:cNvSpPr/>
          <p:nvPr/>
        </p:nvSpPr>
        <p:spPr>
          <a:xfrm>
            <a:off x="514350" y="328612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26707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imero se entiende y después se recomienda. En ese orden, y nunca al revés.]]></a:t>
            </a:r>
          </a:p>
        </p:txBody>
      </p:sp>
      <p:sp>
        <p:nvSpPr>
          <p:cNvPr id="10" name="" descr=""/>
          <p:cNvSpPr/>
          <p:nvPr/>
        </p:nvSpPr>
        <p:spPr>
          <a:xfrm>
            <a:off x="514350" y="40576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40386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la entrevista de acogida. Lo que se suelta antes de entender se paga en retrabajo, en devolución y en la confianza del cl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a la persona en los primeros treinta segundos: atender, liberar lo que trae, decir cómo se va a trabajar y tener dónde anotar.]]></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un relato completo sin interrumpir y sin estar preparando la respuesta mientras el cliente habl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en abierto lo que abre el caso (uso, soporte, plazo, restricciones) y cerrarlo en datos concretos y comprobables (superficie, sistema actual, disponibilid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el caso en dos o tres frases, con las palabras del cliente, y pedirle que lo corrij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a urgencia del caso y el perfil del cliente sin convertir ninguno de los dos en una etiqueta ni en una sospech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la entrevista de entendimiento repitiendo lo entendido, lo que falta y la siguiente acción con dueño, sin haber recomendado producto antes de ese ci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rrequisitos:]]></a:t>
            </a:r>
            <a:r>
              <a:rPr lang="en-US" strike="noStrike" sz="2100" spc="0" u="none" cap="none">
                <a:solidFill>
                  <a:srgbClr val="1B2438">
                    <a:alpha val="100000"/>
                  </a:srgbClr>
                </a:solidFill>
                <a:latin typeface="Calibri"/>
              </a:rPr>
              <a:t><![CDATA[ ninguno. Es el primer objeto del curso C02 y de la ruta de incorporación común: se empieza por aquí porque todo lo demás —la ficha técnica, el color, el pedido, la reclamación— se apoya en una entrevista bien cerrad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decide este objeto]]></a:t>
            </a:r>
            <a:r>
              <a:rPr lang="en-US" strike="noStrike" sz="2100" spc="0" u="none" cap="none">
                <a:solidFill>
                  <a:srgbClr val="1B2438">
                    <a:alpha val="100000"/>
                  </a:srgbClr>
                </a:solidFill>
                <a:latin typeface="Calibri"/>
              </a:rPr>
              <a:t><![CDATA[ (plan §7 y §5.3): no fija guion comercial oficial de la casa, ni tiempo máximo de espera o de respuesta, ni quién atiende cada turno, ni a quién se deriva un caso técnico, ni el impreso o sistema donde queda la entrevista, ni las facultades para reservar, descontar o garantizar una entrega. Nada de eso se improvisa en un mostra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ón con sus hermanos de curso:]]></a:t>
            </a:r>
            <a:r>
              <a:rPr lang="en-US" strike="noStrike" sz="2100" spc="0" u="none" cap="none">
                <a:solidFill>
                  <a:srgbClr val="1B2438">
                    <a:alpha val="100000"/>
                  </a:srgbClr>
                </a:solidFill>
                <a:latin typeface="Calibri"/>
              </a:rPr>
              <a:t><![CDATA[ la misma secuencia aplicada al canal escrito se trabaja en el OA del mismo curso ]]></a:t>
            </a:r>
            <a:r>
              <a:rPr lang="en-US" i="1" strike="noStrike" sz="2100" spc="0" u="none" cap="none">
                <a:solidFill>
                  <a:srgbClr val="1B2438">
                    <a:alpha val="100000"/>
                  </a:srgbClr>
                </a:solidFill>
                <a:latin typeface="Calibri"/>
              </a:rPr>
              <a:t><![CDATA[Atender por WhatsApp sin perder el encargo]]></a:t>
            </a:r>
            <a:r>
              <a:rPr lang="en-US" strike="noStrike" sz="2100" spc="0" u="none" cap="none">
                <a:solidFill>
                  <a:srgbClr val="1B2438">
                    <a:alpha val="100000"/>
                  </a:srgbClr>
                </a:solidFill>
                <a:latin typeface="Calibri"/>
              </a:rPr>
              <a:t><![CDATA[; la toma de datos por voz y su registro, en ]]></a:t>
            </a:r>
            <a:r>
              <a:rPr lang="en-US" i="1" strike="noStrike" sz="2100" spc="0" u="none" cap="none">
                <a:solidFill>
                  <a:srgbClr val="1B2438">
                    <a:alpha val="100000"/>
                  </a:srgbClr>
                </a:solidFill>
                <a:latin typeface="Calibri"/>
              </a:rPr>
              <a:t><![CDATA[Atender por teléfono sin perder datos]]></a:t>
            </a:r>
            <a:r>
              <a:rPr lang="en-US" strike="noStrike" sz="2100" spc="0" u="none" cap="none">
                <a:solidFill>
                  <a:srgbClr val="1B2438">
                    <a:alpha val="100000"/>
                  </a:srgbClr>
                </a:solidFill>
                <a:latin typeface="Calibri"/>
              </a:rPr>
              <a:t><![CDATA[; y la gestión de la espera cuando hay cinco personas y tres mensajes a la vez, en ]]></a:t>
            </a:r>
            <a:r>
              <a:rPr lang="en-US" i="1" strike="noStrike" sz="2100" spc="0" u="none" cap="none">
                <a:solidFill>
                  <a:srgbClr val="1B2438">
                    <a:alpha val="100000"/>
                  </a:srgbClr>
                </a:solidFill>
                <a:latin typeface="Calibri"/>
              </a:rPr>
              <a:t><![CDATA[Priorizar mostrador y canales a distancia]]></a:t>
            </a:r>
            <a:r>
              <a:rPr lang="en-US" strike="noStrike" sz="2100" spc="0" u="none" cap="none">
                <a:solidFill>
                  <a:srgbClr val="1B2438">
                    <a:alpha val="100000"/>
                  </a:srgbClr>
                </a:solidFill>
                <a:latin typeface="Calibri"/>
              </a:rPr>
              <a:t><![CDATA[. Aquí se aprende la entrevista; allí, el canal.]]></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15-18 minutos de lectura y ejercicios, más la práctica observada (dos entrevistas reales bajo supervisión), que se evalúa apar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6]]></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cu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ner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vi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og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f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ui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riteri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og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st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z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esor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ie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r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r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y qué no decide este objet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36]]></a:t>
            </a:r>
          </a:p>
        </p:txBody>
      </p:sp>
      <p:sp>
        <p:nvSpPr>
          <p:cNvPr id="7" name="" descr=""/>
          <p:cNvSpPr/>
          <p:nvPr/>
        </p:nvSpPr>
        <p:spPr>
          <a:xfrm>
            <a:off x="514350" y="1219200"/>
            <a:ext cx="8115300" cy="25812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st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mp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áxi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p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misi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is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v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p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d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uar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rob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r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a]]></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u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cibir: los primeros treinta segund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no es un saludo por educación: es poner la entrevista en condiciones de funcionar. En esos treinta segundos se deciden tres cosas que después cuestan mucho recuperar: si el cliente va a ]]></a:t>
            </a:r>
            <a:r>
              <a:rPr lang="en-US" b="1" strike="noStrike" sz="2100" spc="0" u="none" cap="none">
                <a:solidFill>
                  <a:srgbClr val="1B2438">
                    <a:alpha val="100000"/>
                  </a:srgbClr>
                </a:solidFill>
                <a:latin typeface="Calibri"/>
              </a:rPr>
              <a:t><![CDATA[contarse entero]]></a:t>
            </a:r>
            <a:r>
              <a:rPr lang="en-US" strike="noStrike" sz="2100" spc="0" u="none" cap="none">
                <a:solidFill>
                  <a:srgbClr val="1B2438">
                    <a:alpha val="100000"/>
                  </a:srgbClr>
                </a:solidFill>
                <a:latin typeface="Calibri"/>
              </a:rPr>
              <a:t><![CDATA[ o va a soltar tres datos y marcharse; si va a ]]></a:t>
            </a:r>
            <a:r>
              <a:rPr lang="en-US" b="1" strike="noStrike" sz="2100" spc="0" u="none" cap="none">
                <a:solidFill>
                  <a:srgbClr val="1B2438">
                    <a:alpha val="100000"/>
                  </a:srgbClr>
                </a:solidFill>
                <a:latin typeface="Calibri"/>
              </a:rPr>
              <a:t><![CDATA[admitir que no sabe]]></a:t>
            </a:r>
            <a:r>
              <a:rPr lang="en-US" strike="noStrike" sz="2100" spc="0" u="none" cap="none">
                <a:solidFill>
                  <a:srgbClr val="1B2438">
                    <a:alpha val="100000"/>
                  </a:srgbClr>
                </a:solidFill>
                <a:latin typeface="Calibri"/>
              </a:rPr>
              <a:t><![CDATA[ de pintura o va a fingir que sabe para no quedar mal; y si tú vas a ]]></a:t>
            </a:r>
            <a:r>
              <a:rPr lang="en-US" b="1"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o vas a estar buscando en la cabeza qué vender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cibir: los primeros treinta segund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operativo es sencillo y cabe en cualquier mostrador: atender a quien acaba de llegar aunque tengas una tarea a medias, hacer sitio para lo que trae, decirle en una frase cómo vas a trabajar con él y tener a mano dónde anotar. Y una cosa que no se hace: ]]></a:t>
            </a:r>
            <a:r>
              <a:rPr lang="en-US" b="1" strike="noStrike" sz="2100" spc="0" u="none" cap="none">
                <a:solidFill>
                  <a:srgbClr val="1B2438">
                    <a:alpha val="100000"/>
                  </a:srgbClr>
                </a:solidFill>
                <a:latin typeface="Calibri"/>
              </a:rPr>
              <a:t><![CDATA[prometer plazos, disponibilidad o la atención de alguien que no has comprobado]]></a:t>
            </a:r>
            <a:r>
              <a:rPr lang="en-US" strike="noStrike" sz="2100" spc="0" u="none" cap="none">
                <a:solidFill>
                  <a:srgbClr val="1B2438">
                    <a:alpha val="100000"/>
                  </a:srgbClr>
                </a:solidFill>
                <a:latin typeface="Calibri"/>
              </a:rPr>
              <a:t><![CDATA[. Eso no es acogida, es un compromiso ajen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ICIÓN: cara a cara, sin dar la espalda a media conversación y sin continuar la tarea anterior como si estuvieras disponi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cibir: los primeros treinta segund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l cliente trae una foto, un rodillo usado, un trozo de pared, un envase semivacío. Ese objeto es la fuente de datos: tómalo, míralo y devuélvele en voz alta lo que v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O: «cuéntame el caso entero y luego vemos qué hace falta». Invita al relato completo y te autoriza a preguntar despué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LENCIO: deja los tres primeros segundos sin rellenar. Casi nadie se los espera y casi todo el mundo los aprovecha para dar el dato que faltab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Recibir: los primeros treinta segund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36]]></a:t>
            </a:r>
          </a:p>
        </p:txBody>
      </p:sp>
      <p:sp>
        <p:nvSpPr>
          <p:cNvPr id="7" name="" descr=""/>
          <p:cNvSpPr/>
          <p:nvPr/>
        </p:nvSpPr>
        <p:spPr>
          <a:xfrm>
            <a:off x="514350" y="1866900"/>
            <a:ext cx="8115300" cy="24384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A: ten a mano dónde escribir. La memoria del mostrador no es un registro, y lo que no se anota se discute.]]></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abre el cas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quieres conseguir con esto?» rinde mucho más que «¿qué necesitas?». «Necesidad» se contesta con un producto («dos botes de blanco») y «conseguir» se contesta con una situación («que la cocina no parezca húmeda cuando la ventilan»). Toda la entrevista cambia según cuál de las dos preguntes, y el cliente lo nota en el to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sin interrumpir: el minuto que ahorra vei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mpulso de interrumpir casi nunca es mala educación: es exceso de confianza. Te huele el caso a los veinte segundos, crees que ya tienes la solución y cortas para no hacerle perder el tiempo al cliente. El resultado es siempre el mismo: ]]></a:t>
            </a:r>
            <a:r>
              <a:rPr lang="en-US" b="1" strike="noStrike" sz="2100" spc="0" u="none" cap="none">
                <a:solidFill>
                  <a:srgbClr val="1B2438">
                    <a:alpha val="100000"/>
                  </a:srgbClr>
                </a:solidFill>
                <a:latin typeface="Calibri"/>
              </a:rPr>
              <a:t><![CDATA[el dato decisivo estaba en la frase que has cortado]]></a:t>
            </a:r>
            <a:r>
              <a:rPr lang="en-US" strike="noStrike" sz="2100" spc="0" u="none" cap="none">
                <a:solidFill>
                  <a:srgbClr val="1B2438">
                    <a:alpha val="100000"/>
                  </a:srgbClr>
                </a:solidFill>
                <a:latin typeface="Calibri"/>
              </a:rPr>
              <a:t><![CDATA[. El «es un portal de una comunidad, lo aprueba el presidente» o el «mi madre cocina todos los días ahí» cambian el caso entero y suelen salir al final del relato, si dejas que lleg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sin interrumpir: el minuto que ahorra vei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entero cuesta entre sesenta y noventa segundos. Interrumpir ahorra ese minuto y cuesta después una venta mal hecha, un envase abierto que ya no se puede devolver o un cliente repitiendo su historia por tercera vez porque nadie la recogió. Por eso aquí escuchar no es una actitud amable: es ]]></a:t>
            </a:r>
            <a:r>
              <a:rPr lang="en-US" b="1" strike="noStrike" sz="2100" spc="0" u="none" cap="none">
                <a:solidFill>
                  <a:srgbClr val="1B2438">
                    <a:alpha val="100000"/>
                  </a:srgbClr>
                </a:solidFill>
                <a:latin typeface="Calibri"/>
              </a:rPr>
              <a:t><![CDATA[la primera fase de un procedimiento]]></a:t>
            </a:r>
            <a:r>
              <a:rPr lang="en-US" strike="noStrike" sz="2100" spc="0" u="none" cap="none">
                <a:solidFill>
                  <a:srgbClr val="1B2438">
                    <a:alpha val="100000"/>
                  </a:srgbClr>
                </a:solidFill>
                <a:latin typeface="Calibri"/>
              </a:rPr>
              <a:t><![CDATA[, con señales observables que se pueden entren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sin interrumpir: el minuto que ahorra vei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de que estás escuchando y señales de que solo estás esperando tu tur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3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933700"/>
                <a:gridCol w="2533650"/>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cuch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peras tu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untas palabras literales del cliente («manchas junto a los fue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sas mentalmente qué producto of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 de elección se queda en tu cabeza y no en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s que termine aunque se rep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lantas la conclusión y corriges sobre la mar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faltaba se lo lleva él al sa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36]]></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933700"/>
                <a:gridCol w="2533650"/>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cuch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peras tu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por el hecho («¿eso está también en el dorm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s por el producto («¿lo quieres mate o 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ierra un acabado sobre un problema sin ent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ular es lo último, cuando el relato ter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mes a mitad de frase para poder hab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deja de contarte cosas por no repeti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36]]></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933700"/>
                <a:gridCol w="2533650"/>
                <a:gridCol w="2647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cuch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ando esperas tu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leras el «no sé» y lo anotas como dato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lenas su «no sé» con tu su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gnorancia honesta se convierte en un dato fal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scuchar sin interrumpir: el minuto que ahorra vei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36]]></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sus palabras, no tu conclus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literal lo que el cliente dice («manchas junto a los fuegos», «lo del garaje de antes»), no tu traducción («humedad», «pintura plástica»). Al reformular, las palabras que devuelves son las suyas: si has traducido demasiado pronto, el cliente confirmará tu suposición en lugar de corregirla, y tú habrás «entendido» algo que nadie dij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secuencia de entendimiento, paso a paso]]></a:t>
            </a:r>
          </a:p>
        </p:txBody>
      </p:sp>
      <p:pic>
        <p:nvPicPr>
          <p:cNvPr id="3" name="" descr="Diagrama de seis recuadros encadenados por flechas: recibir, escuchar, preguntar en abierto, cerrar en concreto, reformular y confirmar el cierre, con una caja roja final que marca el muro antes de recomendar">
            <a:hlinkClick r:id="rId3" tooltip="Diagrama de seis recuadros encadenados por flechas: recibir, escuchar, preguntar en abierto, cerrar en concreto, reformular y confirmar el cierre, con una caja roja final que marca el muro antes de recomendar"/>
          </p:cNvPr>
          <p:cNvPicPr>
            <a:picLocks noChangeAspect="1"/>
          </p:cNvPicPr>
          <p:nvPr>
            <p:ph type="pic" idx="1"/>
          </p:nvPr>
        </p:nvPicPr>
        <p:blipFill>
          <a:blip r:embed="rId2"/>
          <a:stretch>
            <a:fillRect/>
          </a:stretch>
        </p:blipFill>
        <p:spPr>
          <a:xfrm>
            <a:off x="3209925" y="1257300"/>
            <a:ext cx="27241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cuencia de entendimiento. Los seis pasos son una secuencia general de trabajo: el orden manda más que la velocidad. Entre el paso 5 y el paso 6 no sale producto, cantidad, precio ni plazo. Los tiempos y el registro concreto de cada paso los fija la empresa (pendiente de validación,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al-cliente-y-entender-su-necesidad"/>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secuencia de entendimiento, paso a pa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pasos no son una sugerencia de estilo: son el orden en que la información se vuelve útil. Abrir preguntas sin haber escuchado produce un interrogatorio. Cerrar datos sin haber abierto el caso produce un formulario relleno a medias. Reformular sin datos concretos produce un eco bonito y falso. Y los tres conducen al mismo sitio: una recomendación que suena segura y no se sostie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secuencia de entendimiento, paso a pa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tiene además una lógica de conversación: primero se ]]></a:t>
            </a:r>
            <a:r>
              <a:rPr lang="en-US" b="1"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el cliente acepta hablar), luego se ]]></a:t>
            </a:r>
            <a:r>
              <a:rPr lang="en-US" b="1"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él pone el caso), después se ]]></a:t>
            </a:r>
            <a:r>
              <a:rPr lang="en-US" b="1"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tú amplías lo que él ha dicho), luego se ]]></a:t>
            </a:r>
            <a:r>
              <a:rPr lang="en-US" b="1"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lo que era relato se vuelve dato), después se ]]></a:t>
            </a:r>
            <a:r>
              <a:rPr lang="en-US" b="1" strike="noStrike" sz="2100" spc="0" u="none" cap="none">
                <a:solidFill>
                  <a:srgbClr val="1B2438">
                    <a:alpha val="100000"/>
                  </a:srgbClr>
                </a:solidFill>
                <a:latin typeface="Calibri"/>
              </a:rPr>
              <a:t><![CDATA[reformula]]></a:t>
            </a:r>
            <a:r>
              <a:rPr lang="en-US" strike="noStrike" sz="2100" spc="0" u="none" cap="none">
                <a:solidFill>
                  <a:srgbClr val="1B2438">
                    <a:alpha val="100000"/>
                  </a:srgbClr>
                </a:solidFill>
                <a:latin typeface="Calibri"/>
              </a:rPr>
              <a:t><![CDATA[ (los dos miráis el mismo caso) y solo entonces se ]]></a:t>
            </a:r>
            <a:r>
              <a:rPr lang="en-US" b="1"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el entendimiento. Saltarse un paso no ahorra tiempo: cambia el sitio donde aparece el error.]]></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IR: atender, hacer sitio, marcar cómo se va a trabajar y tener dónde ano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secuencia de entendimiento, paso a pa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relato completo, sin interrupciones y sin preparar la respu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EN ABIERTO: uso, soporte, plazo y restricciones, en preguntas que abren el cas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N CONCRETO: superficie, sistema actual, aplicador, plazo y disponibilidad en datos comprobabl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dos o tres frases con sus palabras y una pregunta abierta de correc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secuencia de entendimiento, paso a pa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L ENTENDIMIENTO: qué se ha entendido, qué falta, quién lo comprueba y cuándo se responde. Y aquí se para la recomend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guntar en abierto: uso, soporte, plazo y restric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3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eguntas abiertas sirven para que el cliente ponga el caso en su propio lenguaje. Se hacen ]]></a:t>
            </a: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de escuchar y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de cualquier cifra. Cuatro aperturas cubren casi todo en una tienda de pinturas: el ]]></a:t>
            </a:r>
            <a:r>
              <a:rPr lang="en-US" b="1"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qué estancia o elemento, si es interior o exterior, quién lo va a usar y qué quiere conseguir), el ]]></a:t>
            </a: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sobre qué está eso ahora mismo: pared, techo, madera, metal, azulejo, suelo, fachada), el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para cuándo, con qué margen y quién lo va a aplicar) y las ]]></a:t>
            </a:r>
            <a:r>
              <a:rPr lang="en-US" b="1" strike="noStrike" sz="2100" spc="0" u="none" cap="none">
                <a:solidFill>
                  <a:srgbClr val="1B2438">
                    <a:alpha val="100000"/>
                  </a:srgbClr>
                </a:solidFill>
                <a:latin typeface="Calibri"/>
              </a:rPr>
              <a:t><![CDATA[restricciones]]></a:t>
            </a:r>
            <a:r>
              <a:rPr lang="en-US" strike="noStrike" sz="2100" spc="0" u="none" cap="none">
                <a:solidFill>
                  <a:srgbClr val="1B2438">
                    <a:alpha val="100000"/>
                  </a:srgbClr>
                </a:solidFill>
                <a:latin typeface="Calibri"/>
              </a:rPr>
              <a:t><![CDATA[ (todo lo que recorta opciones antes de hablar de producto: ventilación, olor, si se puede cerrar el uso, acceso, altura, exposición al sol o al m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guntar en abierto: uso, soporte, plazo y restric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pertura bien hecha no busca un dato: busca el marco en el que ese dato va a significar algo. Por eso «¿qué quieres conseguir?» vale más que «¿qué necesitas?», y por eso «¿sobre qué está ahora?» vale más que «¿qué pintura quie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guntar en abierto: uso, soporte, plazo y restric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aperturas y lo que cada una abre (preguntas propuestas, fictici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3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3114675"/>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er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tal como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bre que un dato no a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eres conseguir con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ultado que espera, no el producto que cree que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eso que quieres pintar, ¿qué hay ahora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real y si hay que partir de cero o repi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está comportando ahora: se despega, mancha, 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caso es un acabado o hay algo activo de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36]]></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914525"/>
                <a:gridCol w="3114675"/>
                <a:gridCol w="3086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er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tal como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bre que un dato no abr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 lo necesitas y quién lo va a apl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margen es real, si hay obra parada y quién lo tr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condiciona: olor, ventilación, poder cerrar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opciones que se caen antes de comparar ning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guntar en abierto: uso, soporte, plazo y restric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36]]></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aperturas, no cuarent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brir el caso no es entrevistar como un formulario. Pregunta por lo que cambia la decisión, deja respirar entre bloques y avisa de lo que haces: «te voy preguntando cuatro cosas para no equivocarme». El cliente que entiende para qué preguntas contesta mejor y más largo; el que no lo entiende, se cansa y empieza a acor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n concreto: superficie, sistema actual y disponibili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se gana o se pierde la entrevista. Un caso puede estar perfectamente escuchado y abierto y seguir sin un solo dato comprobable. ]]></a:t>
            </a:r>
            <a:r>
              <a:rPr lang="en-US" b="1" strike="noStrike" sz="2100" spc="0" u="none" cap="none">
                <a:solidFill>
                  <a:srgbClr val="1B2438">
                    <a:alpha val="100000"/>
                  </a:srgbClr>
                </a:solidFill>
                <a:latin typeface="Calibri"/>
              </a:rPr>
              <a:t><![CDATA[Cerrar en concreto]]></a:t>
            </a:r>
            <a:r>
              <a:rPr lang="en-US" strike="noStrike" sz="2100" spc="0" u="none" cap="none">
                <a:solidFill>
                  <a:srgbClr val="1B2438">
                    <a:alpha val="100000"/>
                  </a:srgbClr>
                </a:solidFill>
                <a:latin typeface="Calibri"/>
              </a:rPr>
              <a:t><![CDATA[ es convertir el relato en magnitudes y estados que otra persona pueda leer sin haberte oído: cuántos metros, sobre qué material, con qué acabado puesto, en qué estado, para qué día, quién lo aplica y con qué limitacion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n concreto: superficie, sistema actual y disponibili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3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atos son los que más se quedan abiertos en el mostrador de una tienda de pinturas. La ]]></a:t>
            </a:r>
            <a:r>
              <a:rPr lang="en-US" b="1"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el cliente casi nunca la sabe, así que se pregunta por medidas y se anota cómo se van a averiguar. El ]]></a:t>
            </a:r>
            <a:r>
              <a:rPr lang="en-US" b="1" strike="noStrike" sz="2100" spc="0" u="none" cap="none">
                <a:solidFill>
                  <a:srgbClr val="1B2438">
                    <a:alpha val="100000"/>
                  </a:srgbClr>
                </a:solidFill>
                <a:latin typeface="Calibri"/>
              </a:rPr>
              <a:t><![CDATA[sistema actual]]></a:t>
            </a:r>
            <a:r>
              <a:rPr lang="en-US" strike="noStrike" sz="2100" spc="0" u="none" cap="none">
                <a:solidFill>
                  <a:srgbClr val="1B2438">
                    <a:alpha val="100000"/>
                  </a:srgbClr>
                </a:solidFill>
                <a:latin typeface="Calibri"/>
              </a:rPr>
              <a:t><![CDATA[: qué hay puesto ahora y cómo se comporta; no es lo mismo repintar sobre un acabado viejo que partir de un soporte nuevo, y eso ]]></a:t>
            </a:r>
            <a:r>
              <a:rPr lang="en-US" b="1" strike="noStrike" sz="2100" spc="0" u="none" cap="none">
                <a:solidFill>
                  <a:srgbClr val="1B2438">
                    <a:alpha val="100000"/>
                  </a:srgbClr>
                </a:solidFill>
                <a:latin typeface="Calibri"/>
              </a:rPr>
              <a:t><![CDATA[no se deduce por la antigüedad del piso ni por el color del envase]]></a:t>
            </a:r>
            <a:r>
              <a:rPr lang="en-US" strike="noStrike" sz="2100" spc="0" u="none" cap="none">
                <a:solidFill>
                  <a:srgbClr val="1B2438">
                    <a:alpha val="100000"/>
                  </a:srgbClr>
                </a:solidFill>
                <a:latin typeface="Calibri"/>
              </a:rPr>
              <a:t><![CDATA[ (plan §7). La ]]></a:t>
            </a:r>
            <a:r>
              <a:rPr lang="en-US" b="1"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qué puede traer mañana el cliente —una foto legible, una muestra, un albarán anterior, las medidas— y qué tienes que comprobar tú en las fuentes operativ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n concreto: superficie, sistema actual y disponibilidad]]></a:t>
            </a:r>
          </a:p>
        </p:txBody>
      </p:sp>
      <p:pic>
        <p:nvPicPr>
          <p:cNvPr id="3" name="" descr="Mapa de cinco filas con una pregunta abierta a la izquierda y el dato concreto que debe quedar a la derecha, unidas por flechas: uso, soporte, estado, plazo y restricciones, con una caja roja de regla al pie">
            <a:hlinkClick r:id="rId3" tooltip="Mapa de cinco filas con una pregunta abierta a la izquierda y el dato concreto que debe quedar a la derecha, unidas por flechas: uso, soporte, estado, plazo y restricciones, con una caja roja de regla al pie"/>
          </p:cNvPr>
          <p:cNvPicPr>
            <a:picLocks noChangeAspect="1"/>
          </p:cNvPicPr>
          <p:nvPr>
            <p:ph type="pic" idx="1"/>
          </p:nvPr>
        </p:nvPicPr>
        <p:blipFill>
          <a:blip r:embed="rId2"/>
          <a:stretch>
            <a:fillRect/>
          </a:stretch>
        </p:blipFill>
        <p:spPr>
          <a:xfrm>
            <a:off x="3238500" y="1257300"/>
            <a:ext cx="26670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regunta abierta tiene que terminar en un dato concreto y anotable. Lo que no se cierra con un dato no se rellena con una suposición: es un límite no negociable del plan §7. Las preguntas del diagrama son redacciones propuestas y ficticias, no un guion oficial de la ca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al-cliente-y-entender-su-necesidad"/>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n concreto: superficie, sistema actual y disponibilid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O Y RESULTADO: qué se quiere conseguir y en las palabras del cliente, no traducido todavía a familia de produ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ORTE: material y elemento concretos. Si no se ve ni se trae, se pide la foto legible o la muestra físic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STEMA ACTUAL: qué hay puesto y cómo se comporta. Se describe, no se diagnostica: el diagnóstico se trabaja en el curso C04.]]></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medidas con los huecos descontados. Si el cliente no las sabe, se anota cómo se van a obte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n concreto: superficie, sistema actual y disponibilid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Y APLICADOR: día, franja, quién trabaja y si hay que cerrar el uso, desalojar o coordinar con otros ofici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RICCIONES: ventilación, olor, personas, horario, acceso, altura, exposición. Recortan opciones antes de hablar de product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EDENTES: qué se usó antes, con qué resultado y si hay albarán, factura o referencia a la que mir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n concreto: superficie, sistema actual y disponibilid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FALTA: el dato abierto, quién lo comprueba y cuándo se da la respuesta. Este es el último campo de la ficha y el más olvid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formular para confirm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es decir en dos o tres frases lo que has entendido ]]></a:t>
            </a:r>
            <a:r>
              <a:rPr lang="en-US" b="1" strike="noStrike" sz="2100" spc="0" u="none" cap="none">
                <a:solidFill>
                  <a:srgbClr val="1B2438">
                    <a:alpha val="100000"/>
                  </a:srgbClr>
                </a:solidFill>
                <a:latin typeface="Calibri"/>
              </a:rPr>
              <a:t><![CDATA[con las palabras del cliente]]></a:t>
            </a:r>
            <a:r>
              <a:rPr lang="en-US" strike="noStrike" sz="2100" spc="0" u="none" cap="none">
                <a:solidFill>
                  <a:srgbClr val="1B2438">
                    <a:alpha val="100000"/>
                  </a:srgbClr>
                </a:solidFill>
                <a:latin typeface="Calibri"/>
              </a:rPr>
              <a:t><![CDATA[ y pedirle que lo corrija. Es el paso más barato de todo el procedimiento y el que casi nadie hace: cuesta diez segundos y es la única comprobación de que lo que tú tienes en la cabeza coincide con lo que él ha querido deci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formular para confirm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no es repetir. Un eco («techo, cocina, blanco») no aporta nada y suena a trámite. Una reformulación añade estructura y se expone a ser corregida: «techo de cocina de unos nueve metros, con manchas junto a la zona de fuegos que salieron este invierno, y necesitas poder cocinar al día siguiente de pintarlo. ¿Me dejo algo?». En ese ejemplo lo normal es que el cliente te corrija dos cosas: el plazo real y quién usa la cocina. Ahí está el valor del paso, no en quedar bien.]]></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E ENTENDIDO: el caso en tres datos, con sus palabras, dicho en voz alta. Sirve para que lo corri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formular para confirm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CLARO: el hueco que queda y de quién depende. «No sé si eso que mancha es humedad o condensación, y eso no lo puedo afirmar yo aquí.»]]></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VOY A HACER Y CUÁNDO: la siguiente acción con dueño y momento, no con tu buen ánimo. «Lo compruebo yo y te respondo antes del cier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formular para confirm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36]]></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formular a un profesional se hace en lenguaje de obr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un aplicador con prisa la reformulación es una frase y sin explicarle lo que ya sabe: «te confirmo: portal y escalera, yeso nuevo de hace tres semanas, unos ciento ochenta metros, lo aplicas tú y entras mañana». Si le explicas qué es un soporte, pierdes la entrevista; si no le confirmas los datos de obra, pierde él la jornada. El cierre de entendimiento es el mismo; lo que cambia es el vocabulario y el número de preguntas de apoy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rgencia y perfil: se clasifican apa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rgencia y perfil son dos clasificaciones distintas que se confunden todo el tiempo. La ]]></a:t>
            </a:r>
            <a:r>
              <a:rPr lang="en-US" b="1"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es del caso: si se puede cerrar ahora mismo, si depende de una comprobación o si excede lo que en el mostrador se puede afirmar y hay que derivarlo. El ]]></a:t>
            </a:r>
            <a:r>
              <a:rPr lang="en-US" b="1" strike="noStrike" sz="2100" spc="0" u="none" cap="none">
                <a:solidFill>
                  <a:srgbClr val="1B2438">
                    <a:alpha val="100000"/>
                  </a:srgbClr>
                </a:solidFill>
                <a:latin typeface="Calibri"/>
              </a:rPr>
              <a:t><![CDATA[perfil]]></a:t>
            </a:r>
            <a:r>
              <a:rPr lang="en-US" strike="noStrike" sz="2100" spc="0" u="none" cap="none">
                <a:solidFill>
                  <a:srgbClr val="1B2438">
                    <a:alpha val="100000"/>
                  </a:srgbClr>
                </a:solidFill>
                <a:latin typeface="Calibri"/>
              </a:rPr>
              <a:t><![CDATA[ es del lenguaje y del registro: si quien tienes delante parte de un problema (lo habitual en un particular) o de una referencia y un plazo (lo habitual en un pintor o aplicador). Ninguna de las dos cambia el respeto ni la profundidad de la entrevis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rgencia y perfil: se clasifican apa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mal la urgencia produce dos daños: tratar como urgente lo que solo necesitaba dos minutos de escucha —y perder a un cliente que esperaba interés— o tratar como tranquilo lo que es un problema en curso —y que vuelva con la mancha crecida. Clasificar mal el perfil produce el daño clásico: explicarle a un profesional lo que sabe o hacerle a un particular las cinco preguntas que solo contestaría un aplicado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rgencia y perfil: se clasifican aparte]]></a:t>
            </a:r>
          </a:p>
        </p:txBody>
      </p:sp>
      <p:pic>
        <p:nvPicPr>
          <p:cNvPr id="3" name="" descr="Diagrama con dos carriles: arriba tres recuadros de grados de urgencia (se cierra hoy, falta comprobar, hay que derivar) y abajo dos recuadros de perfil (particular y profesional), con una caja roja sobre lo que la urgencia no autoriza">
            <a:hlinkClick r:id="rId3" tooltip="Diagrama con dos carriles: arriba tres recuadros de grados de urgencia (se cierra hoy, falta comprobar, hay que derivar) y abajo dos recuadros de perfil (particular y profesional), con una caja roja sobre lo que la urgencia no autoriza"/>
          </p:cNvPr>
          <p:cNvPicPr>
            <a:picLocks noChangeAspect="1"/>
          </p:cNvPicPr>
          <p:nvPr>
            <p:ph type="pic" idx="1"/>
          </p:nvPr>
        </p:nvPicPr>
        <p:blipFill>
          <a:blip r:embed="rId2"/>
          <a:stretch>
            <a:fillRect/>
          </a:stretch>
        </p:blipFill>
        <p:spPr>
          <a:xfrm>
            <a:off x="3209925" y="1257300"/>
            <a:ext cx="27241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grados de urgencia y los dos perfiles son una propuesta didáctica de clasificación. La prioridad real, el tiempo máximo de respuesta y quién autoriza cada compromiso los fija la empresa: es una dependencia interna pendiente (§5.3). La urgencia cambia el orden en que atiendes, nunca lo que puedes afirm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al-cliente-y-entender-su-necesidad"/>
              </a:rPr>
              <a:t><![CDATA[Ver imagen original en el O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rgencia y perfil: se clasifican apa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observables en el mostrador y su lectura (supuestos fictici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3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943225"/>
                <a:gridCol w="2419350"/>
                <a:gridCol w="2752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observ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te equivo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el blanco de siempre» y trae un albarán o una foto le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n historial y con referencia com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le de cero lo que ya consta y hacerle perder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 medir, no sabe qué hay puesto y pide «lo que sea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cular que necesita que le traduzcas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tarle tres familias técnicas y que se vaya sin compr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 el reloj, menciona un día concreto y una dirección de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real: el caso sube de grado de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mitarlo como uno más y que pierda su jornada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36]]></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943225"/>
                <a:gridCol w="2419350"/>
                <a:gridCol w="2752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observ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iesgo si te equivo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 de manchas que crecen, de goteo o de un vecino afe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un problema en curso, no solo un rep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der pintura y que el daño siga creciendo mientras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precio, reserva o descuento antes de tener el producto defi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un dato y hay una expectativa que gestio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eterte con algo que no te correspon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Urgencia y perfil: se clasifican apa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36]]></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e objeto no te faculta a afirm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 plazos de entrega ni de preparación, ni reservas, ni descuentos, ni devoluciones, ni «te lo dejo preparado», ni disponibilidad de un producto que no has visto: el plan §7 lo deja claro y ninguna prisa del cliente lo cambia. Lo que ]]></a:t>
            </a:r>
            <a:r>
              <a:rPr lang="en-US" b="1"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puedes decir siempre es qué vas a comprobar, quién lo va a comprobar y cuándo le respondes. La política concreta —quién puede prometer qué en cada tienda— es una dependencia interna pendiente de validación (§5.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or teléfono: la misma secuencia sin ver na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léfono la secuencia es la misma y se pierden dos cosas: no ves el soporte y no ves la cara del cliente cuando duda. Se compensa con tres ajustes. ]]></a:t>
            </a:r>
            <a:r>
              <a:rPr lang="en-US" b="1" strike="noStrike" sz="2100" spc="0" u="none" cap="none">
                <a:solidFill>
                  <a:srgbClr val="1B2438">
                    <a:alpha val="100000"/>
                  </a:srgbClr>
                </a:solidFill>
                <a:latin typeface="Calibri"/>
              </a:rPr>
              <a:t><![CDATA[Identificar antes de hablar]]></a:t>
            </a:r>
            <a:r>
              <a:rPr lang="en-US" strike="noStrike" sz="2100" spc="0" u="none" cap="none">
                <a:solidFill>
                  <a:srgbClr val="1B2438">
                    <a:alpha val="100000"/>
                  </a:srgbClr>
                </a:solidFill>
                <a:latin typeface="Calibri"/>
              </a:rPr>
              <a:t><![CDATA[: quién llama, desde qué canal y con qué asunto, para no empezar de cero si ya había algo abierto. ]]></a:t>
            </a:r>
            <a:r>
              <a:rPr lang="en-US" b="1" strike="noStrike" sz="2100" spc="0" u="none" cap="none">
                <a:solidFill>
                  <a:srgbClr val="1B2438">
                    <a:alpha val="100000"/>
                  </a:srgbClr>
                </a:solidFill>
                <a:latin typeface="Calibri"/>
              </a:rPr>
              <a:t><![CDATA[Verbalizar lo que no puedes ver]]></a:t>
            </a:r>
            <a:r>
              <a:rPr lang="en-US" strike="noStrike" sz="2100" spc="0" u="none" cap="none">
                <a:solidFill>
                  <a:srgbClr val="1B2438">
                    <a:alpha val="100000"/>
                  </a:srgbClr>
                </a:solidFill>
                <a:latin typeface="Calibri"/>
              </a:rPr>
              <a:t><![CDATA[: «eso no lo veo, te lo leo yo y me lo corriges». ]]></a:t>
            </a:r>
            <a:r>
              <a:rPr lang="en-US" b="1" strike="noStrike" sz="2100" spc="0" u="none" cap="none">
                <a:solidFill>
                  <a:srgbClr val="1B2438">
                    <a:alpha val="100000"/>
                  </a:srgbClr>
                </a:solidFill>
                <a:latin typeface="Calibri"/>
              </a:rPr>
              <a:t><![CDATA[Pedir lo que se puede traer]]></a:t>
            </a:r>
            <a:r>
              <a:rPr lang="en-US" strike="noStrike" sz="2100" spc="0" u="none" cap="none">
                <a:solidFill>
                  <a:srgbClr val="1B2438">
                    <a:alpha val="100000"/>
                  </a:srgbClr>
                </a:solidFill>
                <a:latin typeface="Calibri"/>
              </a:rPr>
              <a:t><![CDATA[: una foto legible, una muestra del tamaño de una tarjeta, el albarán anterior, y concretar cuándo la tra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or teléfono: la misma secuencia sin ver na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sa que el teléfono hace obligatoria: ]]></a:t>
            </a:r>
            <a:r>
              <a:rPr lang="en-US" b="1" strike="noStrike" sz="2100" spc="0" u="none" cap="none">
                <a:solidFill>
                  <a:srgbClr val="1B2438">
                    <a:alpha val="100000"/>
                  </a:srgbClr>
                </a:solidFill>
                <a:latin typeface="Calibri"/>
              </a:rPr>
              <a:t><![CDATA[repetir en voz alta códigos y cantidades]]></a:t>
            </a:r>
            <a:r>
              <a:rPr lang="en-US" strike="noStrike" sz="2100" spc="0" u="none" cap="none">
                <a:solidFill>
                  <a:srgbClr val="1B2438">
                    <a:alpha val="100000"/>
                  </a:srgbClr>
                </a:solidFill>
                <a:latin typeface="Calibri"/>
              </a:rPr>
              <a:t><![CDATA[, cifra a cifra, y confirmar nombre y número al final. Un «cuatrocientos ochenta» oído a medias se convierte en una referencia equivocada y en un pedido preparado para otra persona. Todo lo que en el mostrador cae solo, al teléfono hay que nombrarl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foto ni muestra, el soporte es un dato abierto: se pregunta con opciones comprensibles y se anota como pendiente de v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or teléfono: la misma secuencia sin ver na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ifra se repite: «repíteme el código», «te lo confirmo, cuatro botes de quince litros, ¿corre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lencio del cliente es información: si duda ante una pregunta de estado, no lo rellenes por é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se dicen nombre, canal por el que se va a responder y momento de la respuesta, y se comprueba que él lo ha apunt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ometido por voz vale lo mismo que por escrito: si no lo has comprobado, no lo dig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Por teléfono: la misma secuencia sin ver na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36]]></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eléfono no es un canal meno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entrevista telefónica bien cerrada deja el mismo caso entendido que una presencial y evita que el cliente tenga que volver a contarlo cuando pisa la tienda. Los detalles del canal —toma de notas, lectura de referencias, devolución de llamada y registro— se trabajan en el OA del mismo curso ]]></a:t>
            </a:r>
            <a:r>
              <a:rPr lang="en-US" i="1" strike="noStrike" sz="2000" spc="0" u="none" cap="none">
                <a:solidFill>
                  <a:srgbClr val="1B2438">
                    <a:alpha val="100000"/>
                  </a:srgbClr>
                </a:solidFill>
                <a:latin typeface="Calibri"/>
              </a:rPr>
              <a:t><![CDATA[Atender por teléfono sin perder datos]]></a:t>
            </a:r>
            <a:r>
              <a:rPr lang="en-US" strike="noStrike" sz="2000" spc="0" u="none" cap="none">
                <a:solidFill>
                  <a:srgbClr val="1B2438">
                    <a:alpha val="100000"/>
                  </a:srgbClr>
                </a:solidFill>
                <a:latin typeface="Calibri"/>
              </a:rPr>
              <a:t><![CDA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l cierre de entendimiento: qué se dice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entendimiento es la frase que separa esta entrevista de una venta. Tiene tres partes y un veto. Las partes: ]]></a:t>
            </a:r>
            <a:r>
              <a:rPr lang="en-US" b="1" strike="noStrike" sz="2100" spc="0" u="none" cap="none">
                <a:solidFill>
                  <a:srgbClr val="1B2438">
                    <a:alpha val="100000"/>
                  </a:srgbClr>
                </a:solidFill>
                <a:latin typeface="Calibri"/>
              </a:rPr>
              <a:t><![CDATA[repetir lo entendido]]></a:t>
            </a:r>
            <a:r>
              <a:rPr lang="en-US" strike="noStrike" sz="2100" spc="0" u="none" cap="none">
                <a:solidFill>
                  <a:srgbClr val="1B2438">
                    <a:alpha val="100000"/>
                  </a:srgbClr>
                </a:solidFill>
                <a:latin typeface="Calibri"/>
              </a:rPr>
              <a:t><![CDATA[ con las palabras del cliente, ]]></a:t>
            </a:r>
            <a:r>
              <a:rPr lang="en-US" b="1" strike="noStrike" sz="2100" spc="0" u="none" cap="none">
                <a:solidFill>
                  <a:srgbClr val="1B2438">
                    <a:alpha val="100000"/>
                  </a:srgbClr>
                </a:solidFill>
                <a:latin typeface="Calibri"/>
              </a:rPr>
              <a:t><![CDATA[decir qué falta]]></a:t>
            </a:r>
            <a:r>
              <a:rPr lang="en-US" strike="noStrike" sz="2100" spc="0" u="none" cap="none">
                <a:solidFill>
                  <a:srgbClr val="1B2438">
                    <a:alpha val="100000"/>
                  </a:srgbClr>
                </a:solidFill>
                <a:latin typeface="Calibri"/>
              </a:rPr>
              <a:t><![CDATA[ para poder avanzar (un dato, una foto, una comprobación, una ficha) y ]]></a:t>
            </a:r>
            <a:r>
              <a:rPr lang="en-US" b="1" strike="noStrike" sz="2100" spc="0" u="none" cap="none">
                <a:solidFill>
                  <a:srgbClr val="1B2438">
                    <a:alpha val="100000"/>
                  </a:srgbClr>
                </a:solidFill>
                <a:latin typeface="Calibri"/>
              </a:rPr>
              <a:t><![CDATA[fijar la siguiente acción con dueño y momento]]></a:t>
            </a:r>
            <a:r>
              <a:rPr lang="en-US" strike="noStrike" sz="2100" spc="0" u="none" cap="none">
                <a:solidFill>
                  <a:srgbClr val="1B2438">
                    <a:alpha val="100000"/>
                  </a:srgbClr>
                </a:solidFill>
                <a:latin typeface="Calibri"/>
              </a:rPr>
              <a:t><![CDATA[. El veto: ]]></a:t>
            </a:r>
            <a:r>
              <a:rPr lang="en-US" b="1" strike="noStrike" sz="2100" spc="0" u="none" cap="none">
                <a:solidFill>
                  <a:srgbClr val="1B2438">
                    <a:alpha val="100000"/>
                  </a:srgbClr>
                </a:solidFill>
                <a:latin typeface="Calibri"/>
              </a:rPr>
              <a:t><![CDATA[antes de este cierre no sale producto, cantidad, precio, plazo ni compatibilidad]]></a:t>
            </a:r>
            <a:r>
              <a:rPr lang="en-US" strike="noStrike" sz="2100" spc="0" u="none" cap="none">
                <a:solidFill>
                  <a:srgbClr val="1B2438">
                    <a:alpha val="100000"/>
                  </a:srgbClr>
                </a:solidFill>
                <a:latin typeface="Calibri"/>
              </a:rPr>
              <a:t><![CDA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l cierre de entendimiento: qué se dice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timidez comercial, es la única forma de que la recomendación, cuando llegue, se sostenga con datos comprobados y no con intuiciones. Un cliente que se va con su caso entendido y con un siguiente paso claro vuelve; uno que se va con un bote equivocado no vuelve ni cuando le ofrezcas el correcto. Y hay un efecto colateral que casi nadie calcula: la entrevista cerrada en voz alta es también la mejor defensa si mañana alguien dice «yo entendí otra cos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l cierre de entendimiento: qué se dice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COMPLETO (propuesto, ficticio): «te repito: techo de cocina, unos nueve metros, manchas junto a los fuegos desde el invierno, lo pintas tú un sábado y necesitas cocinar al día siguiente. ¿Me dejo alg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CON DATO ABIERTO (propuesto): «lo único que no tenemos es saber qué hay puesto debajo de esa mancha. Tráeme el jueves una foto donde se lea el borde y lo miramos aquí mism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El cierre de entendimiento: qué se dice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CON COMPROBACIÓN PENDIENTE (propuesto): «no te confirmo cantidad ni producto hasta ver la ficha y si queda en tienda. Lo compruebo yo y te respondo antes del cierre por el mismo cana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 UN CIERRE: «coge el blanco ese, que va de maravilla». Es una recomendación sin cierre: suena a solución y es una apues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Dos entrevistas resueltas (supuestos fictic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iguientes están escritos como ]]></a:t>
            </a:r>
            <a:r>
              <a:rPr lang="en-US" b="1" strike="noStrike" sz="2100" spc="0" u="none" cap="none">
                <a:solidFill>
                  <a:srgbClr val="1B2438">
                    <a:alpha val="100000"/>
                  </a:srgbClr>
                </a:solidFill>
                <a:latin typeface="Calibri"/>
              </a:rPr>
              <a:t><![CDATA[supuestos didácticos]]></a:t>
            </a:r>
            <a:r>
              <a:rPr lang="en-US" strike="noStrike" sz="2100" spc="0" u="none" cap="none">
                <a:solidFill>
                  <a:srgbClr val="1B2438">
                    <a:alpha val="100000"/>
                  </a:srgbClr>
                </a:solidFill>
                <a:latin typeface="Calibri"/>
              </a:rPr>
              <a:t><![CDATA[: personas, medidas, productos y situaciones son ficticios y no corresponden a clientes ni a referencias reales. El primero es un particular con un caso abierto; el segundo, un profesional con prisa y un dato a punto de suponerse. En los dos fíjate en el mismo detalle: la entrevista termina ]]></a:t>
            </a:r>
            <a:r>
              <a:rPr lang="en-US" b="1" strike="noStrike" sz="2100" spc="0" u="none" cap="none">
                <a:solidFill>
                  <a:srgbClr val="1B2438">
                    <a:alpha val="100000"/>
                  </a:srgbClr>
                </a:solidFill>
                <a:latin typeface="Calibri"/>
              </a:rPr>
              <a:t><![CDATA[sin que se suelte un producto]]></a:t>
            </a:r>
            <a:r>
              <a:rPr lang="en-US" strike="noStrike" sz="2100" spc="0" u="none" cap="none">
                <a:solidFill>
                  <a:srgbClr val="1B2438">
                    <a:alpha val="100000"/>
                  </a:srgbClr>
                </a:solidFill>
                <a:latin typeface="Calibri"/>
              </a:rPr>
              <a:t><![CDA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1 de 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ibir y dejar el relato enter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una clienta (ficticia) con una foto en el móvil: «quiero dos botes del blanco ese para el techo de la cocina, que tiene unas manchas». Hago sitio para el móvil, digo «cuéntame el caso entero» y callo. El relato sigue solo: cocina interior, piso antiguo, se ventila poco, las manchas salieron este invierno cerca de la zona de fuegos, no gotea, y hace años pintó «con algo que compró aquí». No he dicho ni un producto en los primeros noventa segund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2 de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brir sin dirigi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aperturas, una por bloque (redacciones propuestas): «¿qué quieres conseguir?» → que la mancha no vuelva a asomarse; «¿cómo es esa cocina?» → interior, se cocina mucho, poca ventilación; «¿para cuándo y quién lo hace?» → quiere pintarlo ella un sábado; «¿qué te condiciona?» → no puede dejar de usar la cocina dos días. Apunto sus palabras, no mis conclus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3 de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errar los datos concret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no la sabe; preguntamos ancho y largo (3,0 × 3,0 → unos 9 m² de techo). Sistema actual: qué hay puesto y si la mancha se lava o se levanta; eso es un dato, no un diagnóstico, y el diagnóstico va al curso C04 con la ficha delante. Disponibilidad: qué puede traer ella la próxima vez (una foto legible del borde de la mancha y las medidas ya apuntad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4 de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formular y que corrij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confirmo: techo de cocina de unos nueve metros, manchas junto a los fuegos aparecidas este invierno, lo pintas tú un sábado y necesitas poder cocinar el domingo. ¿Me dejo algo?» Corrige dos cosas: no es su marido quien cocina y el plazo real es la semana que viene, no este sábado. Esos diez segundos han cambiado el cas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lasificar urgencia y perfi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fil: particular, sin vocabulario técnico, necesita que le traduzcan el caso y que le digan qué llevar. Urgencia: grado 2 de la propuesta de este objeto —no se cierra aquí porque falta ver el estado del soporte—, no grado 3: no hay daño en curso ni prisa de obra. Nada de esto cambia el trato ni el tiempo que le dedic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6 de 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el entendimiento sin recomend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 que me has contado, la pintura no es lo primero: hay que saber por qué salió esa mancha. Tráeme el jueves la foto donde se vea el borde y estas medidas, y te digo si esto se resuelve aquí o si lo vemos con calma. No te voy a vender dos botes ahora mismo.» Se va con el caso entendido, con una tarea concreta y con una fech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1: un particular con el techo de la cocina (ficticio)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NO he hech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e dicho un producto en los primeros noventa segundos. No he dado por hecho que fuera condensación ni que el techo fuera el mismo material en toda la cocina. No he prometido que un blanco tape esa mancha ni he afirmado ningún rendimiento: eso lo marca la ficha del producto concreto y se comprueba, no se recuerd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1 de 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conocer el perfil sin bajar la guardi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 pintor (ficticio) con la ropa de trabajo: «cuatro cubos de la blanca de siempre para el portal de una obra, que entro mañana a las siete». Es un cliente con conocimiento y con prisa: si le hago las seis preguntas del particular, me manda a paseo y se va; si le digo «sí» sin cerrar cuatro datos, el error lo pagan él y la tienda. La entrevista se acorta en apoyo, no en dato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brir en dos preguntas, no en diez]]></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 siempre, ¿es la de pared lisa de la última factura o el plástico de la escalera?» y «¿el portal está ya enlucido y seco o pintas sobre fresco?». Dos preguntas concretas demuestran que sé de qué hablamos y ahorran las vueltas. Contesta: yeso nuevo de hace tres semanas, quiere acabado mate, va a aplicar él a rodill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3 de 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errar los datos que decide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portal más escalera, unos 180 m² (me los da él, los anoto tal cual). Sistema actual: yeso nuevo, sin pintura previa. Plazo y aplicador: mañana a primera hora, lo aplica él, necesita el portal cerrado dos días. Restricciones: es una comunidad, hay que avisar a vecinos y no puede soltar olor fuerte. Queda abierto: si la referencia que pide es válida para ese soport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4 de 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formular en lenguaje de ob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confirmo: portal y escalera, yeso nuevo de hace tres semanas, unos ciento ochenta metros, lo aplicas tú mañana y cierras dos días. Lo que no te puedo afirmar ahora mismo es la cantidad exacta ni si esa referencia es la que corresponde a un yeso nuevo sin ver su ficha.» No se ofende: le estoy ahorrando una segunda mano y una discusión con el administrador de finca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Urgencia alta, pero no es un cheque en blanc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rgencia grado 2 de la propuesta: alta y real. Alta significa que priorizo el trámite y aviso a quien corresponda; no que prescinda de comprobar. «Mañana a las siete» depende de existencias y de preparación de color, dos cosas que todavía no he visto. Nada de afirmar la hor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con siguiente acción, no con produc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o apuntada tu entrevista con la obra y el día; compruebo si queda y si esa referencia vale para yeso nuevo según su ficha, y te lo confirmo yo antes del cierre por el mismo canal. Si no es esa, te digo la que corresponda y decides tú.» Se va con un compromiso mío concreto, no con cuatro cubos supuest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Dos entrevistas resueltas (supuestos ficticios) · Entrevista resuelta 2: un aplicador con prisa y un dato supuesto (ficticio) · Paso 7 de 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n qué se ha parecido y en qué n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ual que con el particular: escuchar, concreto, reformular, cerrar sin soltar producto. Distinto: menos preguntas de apoyo, datos de obra en lugar de datos de uso, y un registro con nombre de cliente y fecha. El perfil cambia el vocabulario y el orden de las preguntas; el muro antes de la recomendación es el mismo para los do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típico: recomendar por prisa o presumir el sopor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R EN LOS PRIMEROS VEINTE SEGUNDOS: cierras la venta que creías y abres la reclamación que no viste. Prevención: ninguna frase de producto antes del cierre de entendimien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MIR EL SOPORTE POR LA ÉPOCA DEL PISO O POR LA FOTO: «será yeso», «eso es pladur». Prevención: el soporte se ve, se trae o se pregunta con opciones; si no, queda como dato abier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típico: recomendar por prisa o presumir el sopor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R EL COLOR DE UN ENVASE POR UNA REFERENCIA: prohibido por el plan §7. Prevención: se lee la etiqueta o se pide el código; el parecido no identifica nad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EL «NO SÉ» DEL CLIENTE: conviertes una ignorancia honesta en un dato falso que firmará él. Prevención: anota «no sabe» como estado y di cómo se averigu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típico: recomendar por prisa o presumir el sopor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3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PLAZO, RESERVA O DESCUENTO POR CORTESÍA: comprometes a la tienda con algo que no has comprobado ni te corresponde. Prevención: di qué compruebas tú y cuándo responde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RUMPIR PARA AGILIZAR: ahorras un minuto y pierdes el dato decisivo. Prevención: no preguntes nada hasta que el relato termin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típico: recomendar por prisa o presumir el sopor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NOTAR NADA: la entrevista existe solo mientras tú la recuerdas. Prevención: ficha a mano, siempre, y última fila obligatoria (qué falta y quién lo v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RLE A UN PROFESIONAL COMO A UN PARTICULAR, O AL REVÉS: pierdes credibilidad en un caso y al cliente en el otro. Prevención: el perfil cambia el lenguaje y la profundidad de apoyo, no los datos que hay que cerrar.]]></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entrevista de acogida desde que el cliente entra hasta que sal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ibir: atender, hacer sitio, marcar cómo se va a trabajar y tener dónde anota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uchar el relato completo sin interrumpir]]></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en abierto: uso, soporte, plazo y restri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formular con sus palabras y pedir que el cliente lo corrij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rrar en concreto: superficie, sistema actual, aplicador y disponibilidad]]></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errar la entrevista repitiendo lo entendido, qué falta y la siguiente acció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dicha en el mostrador (todas ficticias) con lo que hace dentro de la secuenci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quieres conseguir con est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echo mide tres por tres, más o meno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ira, con el blanco ese que tenemos esto te queda perfecto»]]></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 confirmo: cocina de nueve metros, manchas junto a los fuegos y necesitas cocinar al día siguien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e piso de los años ochenta será pladur»]]></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 te confirmo cantidad hasta ver la ficha; lo miro yo y te llamo antes del cierr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 concreta: convierte un relato en una superficie]]></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omendación prematura: el dato decisivo aún no está]]></a:t>
            </a:r>
          </a:p>
        </p:txBody>
      </p:sp>
      <p:sp>
        <p:nvSpPr>
          <p:cNvPr id="12" name=""/>
          <p:cNvSpPr txBox="1"/>
          <p:nvPr/>
        </p:nvSpPr>
        <p:spPr>
          <a:xfrm>
            <a:off x="628650" y="3219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formulación: el cliente puede corregir]]></a:t>
            </a:r>
          </a:p>
        </p:txBody>
      </p:sp>
      <p:sp>
        <p:nvSpPr>
          <p:cNvPr id="13" name=""/>
          <p:cNvSpPr txBox="1"/>
          <p:nvPr/>
        </p:nvSpPr>
        <p:spPr>
          <a:xfrm>
            <a:off x="628650" y="3571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posición del soporte: prohibida por el plan §7]]></a:t>
            </a:r>
          </a:p>
        </p:txBody>
      </p:sp>
      <p:sp>
        <p:nvSpPr>
          <p:cNvPr id="14" name=""/>
          <p:cNvSpPr txBox="1"/>
          <p:nvPr/>
        </p:nvSpPr>
        <p:spPr>
          <a:xfrm>
            <a:off x="628650" y="3924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e con dato abierto, dueño y momento]]></a:t>
            </a:r>
          </a:p>
        </p:txBody>
      </p:sp>
      <p:sp>
        <p:nvSpPr>
          <p:cNvPr id="15" name=""/>
          <p:cNvSpPr txBox="1"/>
          <p:nvPr/>
        </p:nvSpPr>
        <p:spPr>
          <a:xfrm>
            <a:off x="628650" y="4276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gunta abierta: busca la situación, no el product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te cuenta cómo ha atendido esta mañana. Marca las frases que incumplen la secuencia de entendimiento (los casos son ficticio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é que la clienta terminara el relato antes de decirle nada»]]></a:t>
            </a:r>
          </a:p>
        </p:txBody>
      </p:sp>
      <p:sp>
        <p:nvSpPr>
          <p:cNvPr id="10" name=""/>
          <p:cNvSpPr txBox="1"/>
          <p:nvPr/>
        </p:nvSpPr>
        <p:spPr>
          <a:xfrm>
            <a:off x="628650" y="3009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cuanto dijo blanco le solté el producto, para agilizar»]]></a:t>
            </a:r>
          </a:p>
        </p:txBody>
      </p:sp>
      <p:sp>
        <p:nvSpPr>
          <p:cNvPr id="11" name=""/>
          <p:cNvSpPr txBox="1"/>
          <p:nvPr/>
        </p:nvSpPr>
        <p:spPr>
          <a:xfrm>
            <a:off x="628650" y="3371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 por hecho que el soporte era yeso porque el piso es antiguo»]]></a:t>
            </a:r>
          </a:p>
        </p:txBody>
      </p:sp>
      <p:sp>
        <p:nvSpPr>
          <p:cNvPr id="12" name=""/>
          <p:cNvSpPr txBox="1"/>
          <p:nvPr/>
        </p:nvSpPr>
        <p:spPr>
          <a:xfrm>
            <a:off x="628650" y="3733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formulé el caso y ella me corrigió el plazo real»]]></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3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aseguré que lo tendría preparado para mañana a las siete sin haberlo comproba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erré diciendo qué me faltaba, quién lo comprobaba y cuándo le respondí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articular quiere pintar un techo con manchas y, al llegar a la pregunta del soporte, contesta «no sé, la casa es muy vieja». ¿Qué hac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ducir el material por la antigüedad del piso y recomendar en consecuencia para no perder la vent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el soporte como dato abierto, decirle cómo se averigua (foto legible, muestra, albarán) y cerrar la entrevista con esa siguiente acción y su moment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3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sistir hasta que conteste algo, porque sin ese dato no se puede segui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de tema y preguntarle directamente qué color quiere, que es lo que le ilusion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un cliente profesional y con prisa, lo correcto es acortar la entrevista suprimiendo el cierre de los datos concretos y la reformul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momento de la entrevista en que corresponde decirs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abier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concre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e de entendimie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quieres conseguir con es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bre qué está eso ahora mism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te condiciona: olor, ventilación, cerrar la zo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echo mide tres por tre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e acabado se levanta al rascar el bord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 aplicas tú o lo aplica un tercero?»]]></a:t>
            </a:r>
          </a:p>
        </p:txBody>
      </p:sp>
      <p:sp>
        <p:nvSpPr>
          <p:cNvPr id="11" name=""/>
          <p:cNvSpPr txBox="1"/>
          <p:nvPr/>
        </p:nvSpPr>
        <p:spPr>
          <a:xfrm>
            <a:off x="514350" y="2667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e confirmo: portal y escalera, yeso nuevo, ciento ochenta metros, mañana»]]></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Falta la foto legible: tráela el jueves y lo miramos aquí»]]></a:t>
            </a:r>
          </a:p>
        </p:txBody>
      </p:sp>
      <p:sp>
        <p:nvSpPr>
          <p:cNvPr id="13" name=""/>
          <p:cNvSpPr txBox="1"/>
          <p:nvPr/>
        </p:nvSpPr>
        <p:spPr>
          <a:xfrm>
            <a:off x="514350" y="3705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Lo compruebo yo y te respondo antes del cierre por este canal»]]></a:t>
            </a:r>
          </a:p>
        </p:txBody>
      </p:sp>
      <p:sp>
        <p:nvSpPr>
          <p:cNvPr id="14"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el texto con estas cuatro palabras, una por cada hueco: abierto · concreto · reformular · prematuramente.]]></a:t>
            </a:r>
          </a:p>
          <a:p>
            <a:pPr algn="l" rtl="0" fontAlgn="t" marL="0" marR="0" indent="0" lvl="0">
              <a:lnSpc>
                <a:spcPct val="100000"/>
              </a:lnSpc>
              <a:spcBef>
                <a:spcPts val="0"/>
              </a:spcBef>
              <a:spcAft>
                <a:spcPts val="0"/>
              </a:spcAft>
            </a:pPr>
          </a:p>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no trae un pedido: trae un relato. Se deja que termine sin interrumpir, se pregunta en ___ para abrir el caso y después se cierra cada dato en una pregunta ___. Antes de decir nada del producto hay que ___ lo que has entendido y pedir que el cliente lo corrija. Toda recomendación dicha antes de ese cierre es ___, aunque a ti te suene segur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una clienta dice que el techo de su cocina es un cuadrado de 3,0 m de lado. ¿Cuántos metros cuadrados de techo hay que anotar en la ficha de entendimiento? Responde solo con el núm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²): ________________]]></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entrevista · Memoria: cada paso con su señ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3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sitio, marcar el marco y tener dónde an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lato termina antes de que tú h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ieres con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metros y sobre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orm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ver sus palabras y pedir cor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ent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quién lo ve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entrevista · Memoria: cada paso con su señ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3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cibir-al-cliente-y-entender-su-necesidad"/>
              </a:rPr>
              <a:t><![CDATA[Abrir el juego en el O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va primero, la recomendación o el entendimient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tendimiento. Antes del cierre de la entrevista no se suelta producto, cantidad, precio, plazo ni compatibilidad.]]></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interrumpe a un cliente?]]></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ste procedimiento, nunca durante el relato. Escuchar entero cuesta noventa segundos; el dato decisivo suele salir al final.]]></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qué necesitas?» y «¿qué quieres conseguir?»?]]></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imera se contesta con un producto y la segunda con una situación. Toda la entrevista cambia según cuál pregunt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liente dice «no sé qué hay puesto». ¿Qué haces?]]></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lo como dato abierto y decir cómo se averigua: foto legible, muestra o albarán anterior. No se deduce por la época del pis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reformular?]]></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el cliente corrija. Si solo repites, confirmará tu suposición en lugar de rectificarla.]]></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s afirmar siempre, aunque no puedas dar un plazo?]]></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entrevista · Tarjetas rápidas de la entrevista de acogid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vas a comprobar tú, quién lo comprueba y cuándo le respondes. Eso es un cierre; lo demás es una promes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entrevist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imulac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trev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añ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íbe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cu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g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ostra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n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ale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uni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di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ci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r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j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ier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cesit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rr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formul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endimien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jercici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ing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íne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ue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parece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duct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3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ntidad,]]></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eci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lazo.]]></a:t>
            </a:r>
          </a:p>
        </p:txBody>
      </p:sp>
      <p:sp>
        <p:nvSpPr>
          <p:cNvPr id="8" name=""/>
          <p:cNvSpPr txBox="1"/>
          <p:nvPr/>
        </p:nvSpPr>
        <p:spPr>
          <a:xfrm>
            <a:off x="514350" y="16764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Abierto: qué quieren conseguir, qué hay puesto ahora, quién lo va a aplicar y qué les condiciona (horario, uso del portal, si hay que avisar a vecinos). Concreto: superficie aproximada y huecos, estado del acabado actual, día y franja, restricciones de olor y de acceso. Reformula con sus palabras y termina con qué falta, quién lo comprueba y cuándo respondes. Todo el diálogo es ficticio: no inventes referencias, precios ni compromisos de la casa.]]></a:t>
            </a:r>
          </a:p>
        </p:txBody>
      </p:sp>
      <p:sp>
        <p:nvSpPr>
          <p:cNvPr id="9" name=""/>
          <p:cNvSpPr txBox="1"/>
          <p:nvPr/>
        </p:nvSpPr>
        <p:spPr>
          <a:xfrm>
            <a:off x="514350" y="3952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entend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ficha abierta al atender, no al terminar. Ocho filas: las siete primeras son los datos que cierran el caso, la última es la que convierte la entrevista en trabajo. Es una ayuda general de carácter didáctico: ]]></a:t>
            </a:r>
            <a:r>
              <a:rPr lang="en-US" b="1" strike="noStrike" sz="2100" spc="0" u="none" cap="none">
                <a:solidFill>
                  <a:srgbClr val="1B2438">
                    <a:alpha val="100000"/>
                  </a:srgbClr>
                </a:solidFill>
                <a:latin typeface="Calibri"/>
              </a:rPr>
              <a:t><![CDATA[el impreso oficial y el sistema donde queda registrada la entrevista son una dependencia interna pendiente de validación de la empresa]]></a:t>
            </a:r>
            <a:r>
              <a:rPr lang="en-US" strike="noStrike" sz="2100" spc="0" u="none" cap="none">
                <a:solidFill>
                  <a:srgbClr val="1B2438">
                    <a:alpha val="100000"/>
                  </a:srgbClr>
                </a:solidFill>
                <a:latin typeface="Calibri"/>
              </a:rPr>
              <a:t><![CDATA[ (§5.3).]]></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entendimiento]]></a:t>
            </a:r>
          </a:p>
        </p:txBody>
      </p:sp>
      <p:pic>
        <p:nvPicPr>
          <p:cNvPr id="3" name="" descr="Ficha de entendimiento con ocho filas: quién es y a qué se dedica, qué quiere conseguir, soporte, qué hay puesto y en qué estado, superficie, plazo y aplicador, restricciones y qué falta con quién lo comprueba, más una caja roja sobre la última fila obligatoria">
            <a:hlinkClick r:id="rId3" tooltip="Ficha de entendimiento con ocho filas: quién es y a qué se dedica, qué quiere conseguir, soporte, qué hay puesto y en qué estado, superficie, plazo y aplicador, restricciones y qué falta con quién lo comprueba, más una caja roja sobre la última fila obligatoria"/>
          </p:cNvPr>
          <p:cNvPicPr>
            <a:picLocks noChangeAspect="1"/>
          </p:cNvPicPr>
          <p:nvPr>
            <p:ph type="pic" idx="1"/>
          </p:nvPr>
        </p:nvPicPr>
        <p:blipFill>
          <a:blip r:embed="rId2"/>
          <a:stretch>
            <a:fillRect/>
          </a:stretch>
        </p:blipFill>
        <p:spPr>
          <a:xfrm>
            <a:off x="3238500" y="1257300"/>
            <a:ext cx="26670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cha de entendimiento de una pantalla, para usar durante la entrevista. Sin la última fila —qué falta, quién lo comprueba y cuándo se responde— la ficha no cierra el caso: solo lo ha ordenado. El formato definitivo lo fija la casa (pendiente de validación,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cibir-al-cliente-y-entender-su-necesidad"/>
              </a:rPr>
              <a:t><![CDATA[Ver imagen original en el O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e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rmeabi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áu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al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s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t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v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NO fija este objeto]]></a:t>
            </a:r>
            <a:r>
              <a:rPr lang="en-US" strike="noStrike" sz="2100" spc="0" u="none" cap="none">
                <a:solidFill>
                  <a:srgbClr val="1B2438">
                    <a:alpha val="100000"/>
                  </a:srgbClr>
                </a:solidFill>
                <a:latin typeface="Calibri"/>
              </a:rPr>
              <a:t><![CDATA[ (borrador condicionado, ver §5.3): el guion de acogida oficial, quién atiende cada turno y a quién se deriva un caso técnico, el tiempo máximo de espera o de respuesta, el impreso o sistema donde queda la entrevista, los datos que se pueden pedir y guardar de un cliente y las facultades para reservar, descontar o garantizar una entrega. Lo deben validar los dueños y el responsable operativo.]]></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revisión y práct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áctica observada:]]></a:t>
            </a:r>
            <a:r>
              <a:rPr lang="en-US" strike="noStrike" sz="2100" spc="0" u="none" cap="none">
                <a:solidFill>
                  <a:srgbClr val="1B2438">
                    <a:alpha val="100000"/>
                  </a:srgbClr>
                </a:solidFill>
                <a:latin typeface="Calibri"/>
              </a:rPr>
              <a:t><![CDATA[ dos entrevistas reales (una presencial y una telefónica) bajo supervisión, con la ficha de entendimiento revisada por el responsable. ]]></a:t>
            </a:r>
            <a:r>
              <a:rPr lang="en-US" b="1"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1.0 · octubre de 2026 · autor y revisor: Carlos Castro. Estado editorial: borrador condicionado a validación interna.]]></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evista de acogida tiene seis pasos y un orden: recibir, escuchar, preguntar en abierto, cerrar en concreto, reformular y cerrar el entendimien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entero cuesta noventa segundos; el dato decisivo suele estar en la frase que se corta al interrumpi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aperturas que abren un caso son uso, soporte, plazo y restricciones; después cada una tiene que cerrarse en un dato anotable.]]></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porte y el sistema actual no se deducen ni por la época del piso, ni por el color del envase, ni por el parecido: se ven, se traen o se pregunta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es devolver las palabras del cliente y exponerse a que las corrija; un eco no sirve, porque el cliente confirma tu suposi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rgencia y perfil se clasifican aparte: la urgencia cambia el orden en que atiendes, el perfil cambia el lenguaje y la profundidad del apoyo. Ninguno cambia lo que hay que cerra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l cierre de entendimiento no se dice producto, cantidad, precio, plazo ni compatibilidad. Lo que siempre se puede decir es qué se comprueba, quién y cuán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 sé» del cliente se anota como dato abierto con su forma de cerrarse; rellenarlo por él convierte una duda honesta en un dato falso.]]></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dejado que el cliente terminara el relato o he empezado a preguntar demasiado pro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atos concretos tengo anotados y cuáles sigo teniendo solo en la cabez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dicho el soporte y el sistema actual con sus palabras o con mi suposi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reformulado de verdad, es decir, me ha corregido el cliente en algo?]]></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qué urgencia y qué perfil tiene este caso y qué cambia cada uno en mi forma de atende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errado con qué falta, quién lo comprueba y cuándo le respondo?]]></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una entrevista de acogida completa en el mostrador y por teléfono sin soltar una recomendación antes del cier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los ocho datos de la ficha de entendimiento y dejar constancia escrita de los que quedan abiert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r un caso en dos frases con las palabras del cliente y obtener una correc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la urgencia y el perfil de un caso y decir qué se comprueba, quién lo hace y a quién se deriv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hazar con elegancia la presión de un cliente que pide un compromiso de plazo, reserva o descuento que no te corresponde dar.]]></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la entrevista sin recomendar antes de tiem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c]]></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la entrevista sin recomendar antes de tiem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3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mantienes el orden de la secuencia, cierras los datos en concreto y no sueltas producto antes del cierre. Ahora haz las dos entrevistas reales bajo supervisión y pide a tu responsable que revise tu ficha de entendimiento, sobre todo la última fil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la entrevista sin recomendar antes de tiem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3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el orden de los seis pasos (primero el dato, después la palabra) y el veto del cierre de entendimiento. El fallo típico es recomendar por prisa o rellenar el «no sé» del cliente con una suposición sobre el soporte.]]></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cibir-al-cliente-y-entender-su-necesidad"/>
              </a:rPr>
              <a:t><![CDATA[Recibir al cliente y entender su neces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3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s objet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tender por WhatsApp sin perder el encargo]]></a:t>
            </a:r>
            <a:r>
              <a:rPr lang="en-US" strike="noStrike" sz="2100" spc="0" u="none" cap="none">
                <a:solidFill>
                  <a:srgbClr val="1B2438">
                    <a:alpha val="100000"/>
                  </a:srgbClr>
                </a:solidFill>
                <a:latin typeface="Calibri"/>
              </a:rPr>
              <a:t><![CDATA[ (JUL-C02-O02) aplica esta misma secuencia a un canal donde no ves la cara del cliente ni puedes cortar un malentendido a tiempo; ]]></a:t>
            </a:r>
            <a:r>
              <a:rPr lang="en-US" i="1" strike="noStrike" sz="2100" spc="0" u="none" cap="none">
                <a:solidFill>
                  <a:srgbClr val="1B2438">
                    <a:alpha val="100000"/>
                  </a:srgbClr>
                </a:solidFill>
                <a:latin typeface="Calibri"/>
              </a:rPr>
              <a:t><![CDATA[Responder por correo con claridad]]></a:t>
            </a:r>
            <a:r>
              <a:rPr lang="en-US" strike="noStrike" sz="2100" spc="0" u="none" cap="none">
                <a:solidFill>
                  <a:srgbClr val="1B2438">
                    <a:alpha val="100000"/>
                  </a:srgbClr>
                </a:solidFill>
                <a:latin typeface="Calibri"/>
              </a:rPr>
              <a:t><![CDATA[ (JUL-C02-O03) y ]]></a:t>
            </a:r>
            <a:r>
              <a:rPr lang="en-US" i="1" strike="noStrike" sz="2100" spc="0" u="none" cap="none">
                <a:solidFill>
                  <a:srgbClr val="1B2438">
                    <a:alpha val="100000"/>
                  </a:srgbClr>
                </a:solidFill>
                <a:latin typeface="Calibri"/>
              </a:rPr>
              <a:t><![CDATA[Atender por teléfono sin perder datos]]></a:t>
            </a:r>
            <a:r>
              <a:rPr lang="en-US" strike="noStrike" sz="2100" spc="0" u="none" cap="none">
                <a:solidFill>
                  <a:srgbClr val="1B2438">
                    <a:alpha val="100000"/>
                  </a:srgbClr>
                </a:solidFill>
                <a:latin typeface="Calibri"/>
              </a:rPr>
              <a:t><![CDATA[ (JUL-C02-O04) hacen lo propio con el escrito y con la voz; y ]]></a:t>
            </a:r>
            <a:r>
              <a:rPr lang="en-US" i="1" strike="noStrike" sz="2100" spc="0" u="none" cap="none">
                <a:solidFill>
                  <a:srgbClr val="1B2438">
                    <a:alpha val="100000"/>
                  </a:srgbClr>
                </a:solidFill>
                <a:latin typeface="Calibri"/>
              </a:rPr>
              <a:t><![CDATA[Priorizar mostrador y canales a distancia]]></a:t>
            </a:r>
            <a:r>
              <a:rPr lang="en-US" strike="noStrike" sz="2100" spc="0" u="none" cap="none">
                <a:solidFill>
                  <a:srgbClr val="1B2438">
                    <a:alpha val="100000"/>
                  </a:srgbClr>
                </a:solidFill>
                <a:latin typeface="Calibri"/>
              </a:rPr>
              <a:t><![CDATA[ (JUL-C02-O05) ordena la atención cuando hay tres entrevistas abiertas a la vez. Cuando el caso ya está entendido, la recomendación se construye con la ficha técnica delante en el curso C04.]]></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2026-10-31T05:00:58Z</dcterms:created>
  <dcterms:modified xsi:type="dcterms:W3CDTF">2026-10-31T05:00:58Z</dcterms:modified>
  <dc:title>Recibir al cliente y entender su necesidad</dc:title>
  <dc:description>Presentación editable del OA «Recibir al cliente y entender su necesidad». Enlace: https://pinturasespecializadas.lumbre.lat/object/recibir-al-cliente-y-entender-su-necesidad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