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apertura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asos de apertura en orden: alarma, luces, TPV y caja, seguridad, espacio de venta y apertura al pu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activar la alarma con el codigo personal. Esperar a que el panel confirme la desactivacion. Verificar que no hay saltos de sensor en el libro de novedades. Si hay alguna incidencia nocturna, anotarla y comunicarla al responsable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u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ender la iluminacion interior (sala de ventas, almacen, zona de mezclas) y el escaparate. Comprobar que todas las bombillas y tubos funcionan. Una luz fundida no es solo mala imagen: es un punto oscuro que afecta a la seguridad y al confort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TPV y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ender el TPV y verificar que arranca correctamente (pantalla, lector de codigos, impresora). Contar el fondo de caja con un testigo (otro empleado). Registrar el conteo en el libro de caja. Si hay discrepancia con el cierre anterior, avisar al responsable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que las camaras estan grabando (luz indicadora activa). Verificar que puertas y cerraduras no tienen danos. Comprobar que los sensores de movimiento funcionan. Si algo no esta bien, registrar la incidencia y avisar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spaci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ender la climatizacion (verano: 24-25 °C, invierno: 20-21 °C). Ordenar expositores y productos. Verificar que los precios estan visibles y actualizados. Limpiar el mostrador y la zona de atencion al cliente. Reponer bolsas y material de empa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6 pasos de la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Apertura al pu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bloquear la puerta de entrada. Colocar el cartel de "ABIERTO". El primer cliente que entra recibe el primer saludo del dia. La apertura queda registrada con la hora exacta en el parte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Verificacion de seguridad»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ementos de seguridad y su verif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ementos de seguridad y su verif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dejar el espacio de venta list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limatiz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ender el aire acondicionado o calefaccion segun la temporada. Temperatura objetivo: 20-21 °C en invierno, 24-25 °C en verano. Una tienda demasiado fria o calida hace que el cliente se vaya ra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dejar el espacio de venta list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Orden de exposi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oner productos en su sitio. Los mas vendidos a la altura de los ojos. Los de alto valor (esmaltes especiales, herramientas) cerca del mostrador. Retirar productos danados o con envases deterio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dejar el espacio de venta list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recios vi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r que cada producto tiene su etiqueta de precio. Si falta un precio, no se vende hasta que este puesto. La transparencia de precios evita quejas y recla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dejar el espacio de venta list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impieza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la superficie del mostrador, la zona de atencion al cliente y el area de mezclas. Un mostrador limpio transmite profesionalidad. Un mostrador sucio transmite deja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dejar el espacio de venta listo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Material de empa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oner bolsas, papel de proteccion, cintas y etiquetas. Si se acaban las bolsas a media jornada, el cliente se va con el producto en la mano y ma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tocolo de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lujo de cierre: aviso a clientes, arqueo de caja, limpieza, verificacion de seguridad y activacion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pasos del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Aviso de cierre (30 min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unciar a los clientes que la tienda cierra en 30 minutos. A los que estan dentro, ofrecerles atencion rapida. A los que entran en los ultimos 10 minutos, informarles de que la tienda esta por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pasos del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Arqueo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r billetes y monedas por denominacion. Sumar ventas en tarjeta del TPV. Cruzar tickets emitidos con ventas registradas. Calcular diferencia. Si la discrepancia supera 5 EUR, avisar al responsable. Registrar en libro con firma de dos testi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pasos del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impieza y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denar producto en estanterias. Limpiar mostrador y zona de mezclas. Retirar basura y envases vacios. Pasar la mopa si es necesario. Dejar la tienda como te gustaria encontrarla al llegar por la man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pasos del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Verificacio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que las camaras siguen grabando. Verificar que puertas y ventanas estan cerradas con llave. Comprobar que no hay nadie dentro de la tienda (almacen, bano, trastero). Apagar luces de sala de ventas (dejar solo iluminacio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pasos del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Activacion de alarm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tivar la alarma con el codigo personal. Salir de la tienda. Verificar desde fuera que la puerta queda cerrada. Confirmar que el panel de alarma indica "ARMADA". Registrar hora de cierre en el parte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rbol de decision de eme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tipos de emergencia: incendio, robo/intrusion y accidente/lesion. Cada uno con su protocolo especi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hacer en cada tipo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Incen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 Activar la alarma de incendios. 2) Llamar al 112 (bomberos). 3) Evacuar por la salida de emergencia (nunca ascensores). 4) Dirigirse al punto de reunion exterior. 5) No volver a entrar hasta que los bomberos lo autoricen. Si el fuego es pequeno y sabes usarlo, usar el extintor solo si no te pones e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hacer en cada tipo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Robo o intru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 No confrontar al intruso. 2) Pulsar el boton silencioso si esta accesible. 3) Llamar a la policia (091) cuando sea seguro. 4) Memorizar descripcion fisica, ropa, direccion de fuga y vehiculo. 5) Despues del incidente, no tocar nada (posibles huellas). 6) Registrar todo en el parte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hacer en cada tipo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Accidente o le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 Evaluar el estado del herido: consciente, respira, sangra. 2) Si es grave, llamar al 112 inmediatamente. 3) Aplicar primeros auxilios basicos si sabes (no mover al herido si hay sospecha de lesion cervical). 4) Rellenar el parte de accidente laboral o de cliente. 5) Notificar al responsable de tienda. 6) Si es cliente, ofrecer atencion y documentar todo para el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s la discrepancia en el parte y avisas al responsable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da discrepancia de caja se registra y se comunica al responsable inmediatamente, antes de abrir la tienda. Nunca se cubre con dinero propio ni se ign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paso 3 del checklist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visar a clientes 30 minutos antes del cierre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rqueo de caja con dos testigos →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impieza y orden de la tienda → Ter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rificacion de seguridad (camaras, puertas) → Cu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tivar alarma y cerrar con llave → Qu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pasos del protocolo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maras de vigilancia → Luz indicadora activa y grabacion en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ton silencioso → Accesible bajo mostrador y cable conec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tintor → En su sitio, precinto intacto y revision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s de emergencia → Despejadas, senalizacion visible y barra antipa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tabla de elemento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amara que no graba es una incidencia de seguridad que se comunica al responsable inmediatamente, no al dia siguiente. La tienda queda vulnerable durant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verificacion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paga todas las luces incluida l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errores: el arqueo se hace siempre con dos personas (testigo), las luces de seguridad se dejan encendidas (no se apaga todo), y el almacen se cierra con llave siempre (no se deja abierto). Lo correcto: arqueo con testigo, solo luces de seguridad encendidas, almacen cerrado, alarma activada y parte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y 4: arqueo con dos testigos, verificacion de seguridad y protocolo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otocolos-de-apertura-y-cierre-de-tien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tas cerrando la tienda y suena la alarma de incendios. No ves humo ni fuego. Describe paso a paso que haces y en qu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6 pasos del checklist de apertura en el orden correcto (del 1 al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apertur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apertura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 es el primer paso al abrir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activar la alarma con el codigo personal y verificar el libro de nov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r si el fondo de caja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 la discrepancia, avisar al responsable inmediatamente y NO abrir la tienda hasta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ntas personas hacen el arq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empre dos: una cuenta y otra verifica. Se firma el libro con ambas fir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 es la prioridad en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sonas > Producto > Documentacion. Nunca arriesgar la integridad fisica por salvar mercancia.]]>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numero se marca en una emergenci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112: bomberos, ambulancia, policia. Es gratuito y funciona desde cualquier tele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pertura y cierre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otocolos-de-apertura-y-cierre-de-tien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apertura y cierre de tiend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50" r:id="rId1"/>
    <p:sldLayoutId id="2482439151" r:id="rId2"/>
    <p:sldLayoutId id="2482439152" r:id="rId3"/>
    <p:sldLayoutId id="24824391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a63c6e22659f46c4e0c9f8df4d978a9b7294247dbf7dc551.jpg"/>
  <Relationship Id="rId3" Type="http://schemas.openxmlformats.org/officeDocument/2006/relationships/hyperlink" Target="https://pinturasespecializadas.lumbre.lat/object/protocolos-de-apertura-y-cierre-de-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protocolos-de-apertura-y-cierre-de-tienda" TargetMode="External"/>
  <Relationship Id="rId4" Type="http://schemas.openxmlformats.org/officeDocument/2006/relationships/hyperlink" Target="https://pinturasespecializadas.lumbre.lat/object/protocolos-de-apertura-y-cierre-de-tienda"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5.jpg"/>
  <Relationship Id="rId3" Type="http://schemas.openxmlformats.org/officeDocument/2006/relationships/hyperlink" Target="https://pinturasespecializadas.lumbre.lat/object/protocolos-de-apertura-y-cierre-de-tienda" TargetMode="External"/>
  <Relationship Id="rId4" Type="http://schemas.openxmlformats.org/officeDocument/2006/relationships/hyperlink" Target="https://pinturasespecializadas.lumbre.lat/object/protocolos-de-apertura-y-cierre-de-tiend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6.jpg"/>
  <Relationship Id="rId3" Type="http://schemas.openxmlformats.org/officeDocument/2006/relationships/hyperlink" Target="https://pinturasespecializadas.lumbre.lat/object/protocolos-de-apertura-y-cierre-de-tienda" TargetMode="External"/>
  <Relationship Id="rId4" Type="http://schemas.openxmlformats.org/officeDocument/2006/relationships/hyperlink" Target="https://pinturasespecializadas.lumbre.lat/object/protocolos-de-apertura-y-cierre-de-tienda"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hyperlink" Target="https://pinturasespecializadas.lumbre.lat/object/protocolos-de-apertura-y-cierre-de-tienda"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otocolos-de-apertura-y-cierre-de-tienda"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oco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er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otocolos-de-apertura-y-cierre-de-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orrectamente los protocolos de apertura y cierre de una tienda de pinturas: desde la verificacion de alarmas y TPV hasta el arqueo de caja, limpieza y activacion de seguridad, incluyendo procedimientos de emerg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checklist completo de apertura (alarmas, luces, TPV, caja, seguridad), preparacion del espacio de venta, protocolo de cierre (arqueos, limpieza, alarmas) y procedimientos de emergencia en tienda de pintura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pertura · cierre · checklist · arqueo · alarmas · TPV · seguridad · emergenc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y cerrar una tienda de pinturas no es solo "encender luces y echar la llave". Cada jornada empieza con un ]]></a:t>
            </a:r>
            <a:r>
              <a:rPr lang="en-US" b="1" strike="noStrike" sz="2100" spc="0" u="none" cap="none">
                <a:solidFill>
                  <a:srgbClr val="1B2438">
                    <a:alpha val="100000"/>
                  </a:srgbClr>
                </a:solidFill>
                <a:latin typeface="Calibri"/>
              </a:rPr>
              <a:t><![CDATA[checklist de apertura]]></a:t>
            </a:r>
            <a:r>
              <a:rPr lang="en-US" strike="noStrike" sz="2100" spc="0" u="none" cap="none">
                <a:solidFill>
                  <a:srgbClr val="1B2438">
                    <a:alpha val="100000"/>
                  </a:srgbClr>
                </a:solidFill>
                <a:latin typeface="Calibri"/>
              </a:rPr>
              <a:t><![CDATA[ que garantiza que todo funciona (alarmas, TPV, caja, seguridad, espacio de venta) y termina con un ]]></a:t>
            </a:r>
            <a:r>
              <a:rPr lang="en-US" b="1" strike="noStrike" sz="2100" spc="0" u="none" cap="none">
                <a:solidFill>
                  <a:srgbClr val="1B2438">
                    <a:alpha val="100000"/>
                  </a:srgbClr>
                </a:solidFill>
                <a:latin typeface="Calibri"/>
              </a:rPr>
              <a:t><![CDATA[protocolo de cierre]]></a:t>
            </a:r>
            <a:r>
              <a:rPr lang="en-US" strike="noStrike" sz="2100" spc="0" u="none" cap="none">
                <a:solidFill>
                  <a:srgbClr val="1B2438">
                    <a:alpha val="100000"/>
                  </a:srgbClr>
                </a:solidFill>
                <a:latin typeface="Calibri"/>
              </a:rPr>
              <a:t><![CDATA[ que asegura que todo queda en orden (arqueo, limpieza, alarmas activadas).\n\nCuando algo falla en apertura —el TPV no arranca, la caja no cuadra, una camara no graba— se pierde tiempo, dinero y tranquilidad. Cuando algo falla en cierre —alarma no activada, puerta sin cerrar— se expone la tienda a robos y danos. Estos protocolos son la rutina que evita esos problem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oro: nunca improvis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pertura y el cierre se hacen ]]></a:t>
            </a:r>
            <a:r>
              <a:rPr lang="en-US" b="1" strike="noStrike" sz="2000" spc="0" u="none" cap="none">
                <a:solidFill>
                  <a:srgbClr val="1B2438">
                    <a:alpha val="100000"/>
                  </a:srgbClr>
                </a:solidFill>
                <a:latin typeface="Calibri"/>
              </a:rPr>
              <a:t><![CDATA[siempre en el mismo orden y con la misma checklist]]></a:t>
            </a:r>
            <a:r>
              <a:rPr lang="en-US" strike="noStrike" sz="2000" spc="0" u="none" cap="none">
                <a:solidFill>
                  <a:srgbClr val="1B2438">
                    <a:alpha val="100000"/>
                  </a:srgbClr>
                </a:solidFill>
                <a:latin typeface="Calibri"/>
              </a:rPr>
              <a:t><![CDATA[. No vale "hoy tengo prisa y me salto un paso". Los pasos se saltan cuando mas duele: un arqueo mal hecho, una alarma sin activar, una puerta sin cerrar. La rutina es tu seguri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a:t>
            </a:r>
          </a:p>
        </p:txBody>
      </p:sp>
      <p:pic>
        <p:nvPicPr>
          <p:cNvPr id="3" name="" descr="Checklist de apertura de tienda">
            <a:hlinkClick r:id="rId3" tooltip="Checklist de apertura de tiend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asos de apertura en orden: alarma, luces, TPV y caja, seguridad, espacio de venta y apertura al publ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tocolos-de-apertura-y-cierre-de-tienda"/>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larm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ctivar la alarma con el codigo personal. Esperar a que el panel confirme la desactivacion. Verificar que no hay saltos de sensor en el libro de novedades. Si hay alguna incidencia nocturna, anotarla y comunicarla al responsable antes de continu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uce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la iluminacion interior (sala de ventas, almacen, zona de mezclas) y el escaparate. Comprobar que todas las bombillas y tubos funcionan. Una luz fundida no es solo mala imagen: es un punto oscuro que afecta a la seguridad y al confort del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TPV y caj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el TPV y verificar que arranca correctamente (pantalla, lector de codigos, impresora). Contar el fondo de caja con un testigo (otro empleado). Registrar el conteo en el libro de caja. Si hay discrepancia con el cierre anterior, avisar al responsable antes de abr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Seguridad]]></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que las camaras estan grabando (luz indicadora activa). Verificar que puertas y cerraduras no tienen danos. Comprobar que los sensores de movimiento funcionan. Si algo no esta bien, registrar la incidencia y avisar al respons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spacio de vent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la climatizacion (verano: 24-25 °C, invierno: 20-21 °C). Ordenar expositores y productos. Verificar que los precios estan visibles y actualizados. Limpiar el mostrador y la zona de atencion al cliente. Reponer bolsas y material de empaque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 · Los 6 pasos de la apertur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Apertura al public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bloquear la puerta de entrada. Colocar el cartel de "ABIERTO". El primer cliente que entra recibe el primer saludo del dia. La apertura queda registrada con la hora exacta en el parte diar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hecklist de apertura: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arte diario de apertu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apertura se registra en un parte: fecha, hora, nombre del empleado, incidencias (si las hay), firma. Este parte es el documento que demuestra que la tienda se abrio correctamente. En caso de discrepancia (robo nocturno, dano en puerta), el parte es la primera pru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 de segur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c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a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e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b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g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dur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pulacio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ns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aculo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t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lencioso]]></a:t>
            </a:r>
            <a:r>
              <a:rPr lang="en-US" strike="noStrike" sz="2100" spc="0" u="none" cap="none">
                <a:solidFill>
                  <a:srgbClr val="1B2438">
                    <a:alpha val="100000"/>
                  </a:srgbClr>
                </a:solidFill>
                <a:latin typeface="Calibri"/>
              </a:rPr>
              <a:t><![CDAT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e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erg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j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alizada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tint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n\n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mediatam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Verificacion de segur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mentos de seguridad y su verificac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2657475"/>
                <a:gridCol w="152400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aras de vigil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indicadora activa, grabacion en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n parte, avisar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s y cerra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nos, sin manipulacion, llave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brir, avisar responsable y cerraj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sores de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el sin alertas, sin obstaculos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n parte, avisar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mentos de seguridad y su verificac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524000"/>
                <a:gridCol w="2657475"/>
                <a:gridCol w="152400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ton silenc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ible bajo mostrador, cable cone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responsable inmedia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s de eme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jadas, senalizacion visible, barra antipa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jar obstaculos, verificar senal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su sitio, precinto intacto, revision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vi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ar recarga o sustitu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on del espacio de venta · Como dejar el espacio de venta listo para el client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imatizacio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ender el aire acondicionado o calefaccion segun la temporada. Temperatura objetivo: 20-21 °C en invierno, 24-25 °C en verano. Una tienda demasiado fria o calida hace que el cliente se vaya rapi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on del espacio de venta · Como dejar el espacio de venta listo para el client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 de expositor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ner productos en su sitio. Los mas vendidos a la altura de los ojos. Los de alto valor (esmaltes especiales, herramientas) cerca del mostrador. Retirar productos danados o con envases deteriorad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on del espacio de venta · Como dejar el espacio de venta listo para el client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visib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que cada producto tiene su etiqueta de precio. Si falta un precio, no se vende hasta que este puesto. La transparencia de precios evita quejas y reclama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on del espacio de venta · Como dejar el espacio de venta listo para el client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eza del mostrad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la superficie del mostrador, la zona de atencion al cliente y el area de mezclas. Un mostrador limpio transmite profesionalidad. Un mostrador sucio transmite dejad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paracion del espacio de venta · Como dejar el espacio de venta listo para el client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terial de empaque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ner bolsas, papel de proteccion, cintas y etiquetas. Si se acaban las bolsas a media jornada, el cliente se va con el producto en la mano y mala imag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ocolo de cierre: arqueo, limpieza y seguridad]]></a:t>
            </a:r>
          </a:p>
        </p:txBody>
      </p:sp>
      <p:pic>
        <p:nvPicPr>
          <p:cNvPr id="3" name="" descr="Protocolo de cierre de tienda">
            <a:hlinkClick r:id="rId3" tooltip="Protocolo de cierre de tiend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lujo de cierre: aviso a clientes, arqueo de caja, limpieza, verificacion de seguridad y activacion de ala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tocolos-de-apertura-y-cierre-de-tiend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tocolo de cierre: arqueo, limpieza y seguridad · Los pasos del cierre de tiend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viso de cierre (30 min a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r a los clientes que la tienda cierra en 30 minutos. A los que estan dentro, ofrecerles atencion rapida. A los que entran en los ultimos 10 minutos, informarles de que la tienda esta por cerr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tocolo de cierre: arqueo, limpieza y seguridad · Los pasos del cierre de tiend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queo de caj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billetes y monedas por denominacion. Sumar ventas en tarjeta del TPV. Cruzar tickets emitidos con ventas registradas. Calcular diferencia. Si la discrepancia supera 5 EUR, avisar al responsable. Registrar en libro con firma de dos testig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tocolo de cierre: arqueo, limpieza y seguridad · Los pasos del cierre de tiend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eza y orde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producto en estanterias. Limpiar mostrador y zona de mezclas. Retirar basura y envases vacios. Pasar la mopa si es necesario. Dejar la tienda como te gustaria encontrarla al llegar por la man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tocolo de cierre: arqueo, limpieza y seguridad · Los pasos del cierre de tiend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cion de segur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que las camaras siguen grabando. Verificar que puertas y ventanas estan cerradas con llave. Comprobar que no hay nadie dentro de la tienda (almacen, bano, trastero). Apagar luces de sala de ventas (dejar solo iluminacion de segur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rotocolo de cierre: arqueo, limpieza y seguridad · Los pasos del cierre de tiend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acion de alarma y cierr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ar la alarma con el codigo personal. Salir de la tienda. Verificar desde fuera que la puerta queda cerrada. Confirmar que el panel de alarma indica "ARMADA". Registrar hora de cierre en el parte di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otocolo de cierre: arqueo, limpieza y segu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rqueo: donde mas errores se comete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queo de caja es el momento donde mas errores y discrepancias aparecen. Se hace ]]></a:t>
            </a:r>
            <a:r>
              <a:rPr lang="en-US" b="1" strike="noStrike" sz="2000" spc="0" u="none" cap="none">
                <a:solidFill>
                  <a:srgbClr val="1B2438">
                    <a:alpha val="100000"/>
                  </a:srgbClr>
                </a:solidFill>
                <a:latin typeface="Calibri"/>
              </a:rPr>
              <a:t><![CDATA[siempre con dos personas]]></a:t>
            </a:r>
            <a:r>
              <a:rPr lang="en-US" strike="noStrike" sz="2000" spc="0" u="none" cap="none">
                <a:solidFill>
                  <a:srgbClr val="1B2438">
                    <a:alpha val="100000"/>
                  </a:srgbClr>
                </a:solidFill>
                <a:latin typeface="Calibri"/>
              </a:rPr>
              <a:t><![CDATA[: una cuenta y otra verifica. Se registra en el libro con fecha, importe, diferencia y firma de ambos. Si hay discrepancia, ]]></a:t>
            </a:r>
            <a:r>
              <a:rPr lang="en-US" b="1" strike="noStrike" sz="2000" spc="0" u="none" cap="none">
                <a:solidFill>
                  <a:srgbClr val="1B2438">
                    <a:alpha val="100000"/>
                  </a:srgbClr>
                </a:solidFill>
                <a:latin typeface="Calibri"/>
              </a:rPr>
              <a:t><![CDATA[no se modifica el conteo]]></a:t>
            </a:r>
            <a:r>
              <a:rPr lang="en-US" strike="noStrike" sz="2000" spc="0" u="none" cap="none">
                <a:solidFill>
                  <a:srgbClr val="1B2438">
                    <a:alpha val="100000"/>
                  </a:srgbClr>
                </a:solidFill>
                <a:latin typeface="Calibri"/>
              </a:rPr>
              <a:t><![CDATA[: se anota y se avisa al respons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cedimientos de emergencia]]></a:t>
            </a:r>
          </a:p>
        </p:txBody>
      </p:sp>
      <p:pic>
        <p:nvPicPr>
          <p:cNvPr id="3" name="" descr="Arbol de decision de emergencias">
            <a:hlinkClick r:id="rId3" tooltip="Arbol de decision de emergenci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tipos de emergencia: incendio, robo/intrusion y accidente/lesion. Cada uno con su protocolo especif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otocolos-de-apertura-y-cierre-de-tienda"/>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cedimientos de emerg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mergencias no se improvisan: se tienen protocolizadas. En una tienda de pinturas pueden darse tres tipos principales de emergencia:\n\n1. ]]></a:t>
            </a:r>
            <a:r>
              <a:rPr lang="en-US" b="1" strike="noStrike" sz="2100" spc="0" u="none" cap="none">
                <a:solidFill>
                  <a:srgbClr val="1B2438">
                    <a:alpha val="100000"/>
                  </a:srgbClr>
                </a:solidFill>
                <a:latin typeface="Calibri"/>
              </a:rPr>
              <a:t><![CDATA[Incendio]]></a:t>
            </a:r>
            <a:r>
              <a:rPr lang="en-US" strike="noStrike" sz="2100" spc="0" u="none" cap="none">
                <a:solidFill>
                  <a:srgbClr val="1B2438">
                    <a:alpha val="100000"/>
                  </a:srgbClr>
                </a:solidFill>
                <a:latin typeface="Calibri"/>
              </a:rPr>
              <a:t><![CDATA[: por cortocircuito, por productos inflamables (disolventes, barnices) o por accidente.\n2. ]]></a:t>
            </a:r>
            <a:r>
              <a:rPr lang="en-US" b="1" strike="noStrike" sz="2100" spc="0" u="none" cap="none">
                <a:solidFill>
                  <a:srgbClr val="1B2438">
                    <a:alpha val="100000"/>
                  </a:srgbClr>
                </a:solidFill>
                <a:latin typeface="Calibri"/>
              </a:rPr>
              <a:t><![CDATA[Robo o intrusion]]></a:t>
            </a:r>
            <a:r>
              <a:rPr lang="en-US" strike="noStrike" sz="2100" spc="0" u="none" cap="none">
                <a:solidFill>
                  <a:srgbClr val="1B2438">
                    <a:alpha val="100000"/>
                  </a:srgbClr>
                </a:solidFill>
                <a:latin typeface="Calibri"/>
              </a:rPr>
              <a:t><![CDATA[: con la tienda cerrada o en horario comercial.\n3. ]]></a:t>
            </a:r>
            <a:r>
              <a:rPr lang="en-US" b="1" strike="noStrike" sz="2100" spc="0" u="none" cap="none">
                <a:solidFill>
                  <a:srgbClr val="1B2438">
                    <a:alpha val="100000"/>
                  </a:srgbClr>
                </a:solidFill>
                <a:latin typeface="Calibri"/>
              </a:rPr>
              <a:t><![CDATA[Accidente o lesion]]></a:t>
            </a:r>
            <a:r>
              <a:rPr lang="en-US" strike="noStrike" sz="2100" spc="0" u="none" cap="none">
                <a:solidFill>
                  <a:srgbClr val="1B2438">
                    <a:alpha val="100000"/>
                  </a:srgbClr>
                </a:solidFill>
                <a:latin typeface="Calibri"/>
              </a:rPr>
              <a:t><![CDATA[: de un empleado o de un cliente dentro de la tienda.\n\nLa ]]></a:t>
            </a:r>
            <a:r>
              <a:rPr lang="en-US" b="1" strike="noStrike" sz="2100" spc="0" u="none" cap="none">
                <a:solidFill>
                  <a:srgbClr val="1B2438">
                    <a:alpha val="100000"/>
                  </a:srgbClr>
                </a:solidFill>
                <a:latin typeface="Calibri"/>
              </a:rPr>
              <a:t><![CDATA[prioridad siempre es la misma]]></a:t>
            </a:r>
            <a:r>
              <a:rPr lang="en-US" strike="noStrike" sz="2100" spc="0" u="none" cap="none">
                <a:solidFill>
                  <a:srgbClr val="1B2438">
                    <a:alpha val="100000"/>
                  </a:srgbClr>
                </a:solidFill>
                <a:latin typeface="Calibri"/>
              </a:rPr>
              <a:t><![CDATA[: personas > producto > documentacion. Nunca se arriesga la integridad fisica de nadie por salvar mercancia o papeles.]]>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ocedimientos de emergencia · Que hacer en cada tipo de emergenci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endio]]></a:t>
            </a:r>
          </a:p>
        </p:txBody>
      </p:sp>
      <p:sp>
        <p:nvSpPr>
          <p:cNvPr id="9" name=""/>
          <p:cNvSpPr txBox="1"/>
          <p:nvPr/>
        </p:nvSpPr>
        <p:spPr>
          <a:xfrm>
            <a:off x="514350" y="24479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24479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ar la alarma de incendios. 2) Llamar al 112 (bomberos). 3) Evacuar por la salida de emergencia (nunca ascensores). 4) Dirigirse al punto de reunion exterior. 5) No volver a entrar hasta que los bomberos lo autoricen. Si el fuego es pequeno y sabes usarlo, usar el extintor solo si no te pones en ries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ocedimientos de emergencia · Que hacer en cada tipo de emergenci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bo o intrusion]]></a:t>
            </a:r>
          </a:p>
        </p:txBody>
      </p:sp>
      <p:sp>
        <p:nvSpPr>
          <p:cNvPr id="9" name=""/>
          <p:cNvSpPr txBox="1"/>
          <p:nvPr/>
        </p:nvSpPr>
        <p:spPr>
          <a:xfrm>
            <a:off x="514350" y="24479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24479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frontar al intruso. 2) Pulsar el boton silencioso si esta accesible. 3) Llamar a la policia (091) cuando sea seguro. 4) Memorizar descripcion fisica, ropa, direccion de fuga y vehiculo. 5) Despues del incidente, no tocar nada (posibles huellas). 6) Registrar todo en el parte de incidenci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Procedimientos de emergencia · Que hacer en cada tipo de emergenci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cidente o lesion]]></a:t>
            </a:r>
          </a:p>
        </p:txBody>
      </p:sp>
      <p:sp>
        <p:nvSpPr>
          <p:cNvPr id="9" name=""/>
          <p:cNvSpPr txBox="1"/>
          <p:nvPr/>
        </p:nvSpPr>
        <p:spPr>
          <a:xfrm>
            <a:off x="514350" y="2447925"/>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2447925"/>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el estado del herido: consciente, respira, sangra. 2) Si es grave, llamar al 112 inmediatamente. 3) Aplicar primeros auxilios basicos si sabes (no mover al herido si hay sospecha de lesion cervical). 4) Rellenar el parte de accidente laboral o de cliente. 5) Notificar al responsable de tienda. 6) Si es cliente, ofrecer atencion y documentar todo para el segu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rocedimientos de emerg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meros de emergencia: memorizal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12]]></a:t>
            </a:r>
            <a:r>
              <a:rPr lang="en-US" strike="noStrike" sz="2000" spc="0" u="none" cap="none">
                <a:solidFill>
                  <a:srgbClr val="1B2438">
                    <a:alpha val="100000"/>
                  </a:srgbClr>
                </a:solidFill>
                <a:latin typeface="Calibri"/>
              </a:rPr>
              <a:t><![CDATA[ — Emergencias generales (bomberos, ambulancia, policia). ]]></a:t>
            </a:r>
            <a:r>
              <a:rPr lang="en-US" b="1" strike="noStrike" sz="2000" spc="0" u="none" cap="none">
                <a:solidFill>
                  <a:srgbClr val="1B2438">
                    <a:alpha val="100000"/>
                  </a:srgbClr>
                </a:solidFill>
                <a:latin typeface="Calibri"/>
              </a:rPr>
              <a:t><![CDATA[091]]></a:t>
            </a:r>
            <a:r>
              <a:rPr lang="en-US" strike="noStrike" sz="2000" spc="0" u="none" cap="none">
                <a:solidFill>
                  <a:srgbClr val="1B2438">
                    <a:alpha val="100000"/>
                  </a:srgbClr>
                </a:solidFill>
                <a:latin typeface="Calibri"/>
              </a:rPr>
              <a:t><![CDATA[ — Policia Nacional. ]]></a:t>
            </a:r>
            <a:r>
              <a:rPr lang="en-US" b="1" strike="noStrike" sz="2000" spc="0" u="none" cap="none">
                <a:solidFill>
                  <a:srgbClr val="1B2438">
                    <a:alpha val="100000"/>
                  </a:srgbClr>
                </a:solidFill>
                <a:latin typeface="Calibri"/>
              </a:rPr>
              <a:t><![CDATA[092]]></a:t>
            </a:r>
            <a:r>
              <a:rPr lang="en-US" strike="noStrike" sz="2000" spc="0" u="none" cap="none">
                <a:solidFill>
                  <a:srgbClr val="1B2438">
                    <a:alpha val="100000"/>
                  </a:srgbClr>
                </a:solidFill>
                <a:latin typeface="Calibri"/>
              </a:rPr>
              <a:t><![CDATA[ — Policia Local. ]]></a:t>
            </a:r>
            <a:r>
              <a:rPr lang="en-US" b="1" strike="noStrike" sz="2000" spc="0" u="none" cap="none">
                <a:solidFill>
                  <a:srgbClr val="1B2438">
                    <a:alpha val="100000"/>
                  </a:srgbClr>
                </a:solidFill>
                <a:latin typeface="Calibri"/>
              </a:rPr>
              <a:t><![CDATA[061]]></a:t>
            </a:r>
            <a:r>
              <a:rPr lang="en-US" strike="noStrike" sz="2000" spc="0" u="none" cap="none">
                <a:solidFill>
                  <a:srgbClr val="1B2438">
                    <a:alpha val="100000"/>
                  </a:srgbClr>
                </a:solidFill>
                <a:latin typeface="Calibri"/>
              </a:rPr>
              <a:t><![CDATA[ — Emergencias sanitarias. Tenlos apuntados junto al telefono del mostrador. En una emergencia, el tiempo cuenta y buscar el numero es tiempo perd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abrir la tienda, detectas que el fondo de caja no cuadra con el cierre anterior: faltan 12 EUR. ¿Que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s tu dinero para cuadrar y abres la tienda sin decir n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s la discrepancia en el parte y avisas al responsable antes de abri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ierras la tienda y te vas a cas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s al cierre para ver si aparece el dine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cierre de tienda de primero a ultim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me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un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rcer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rto]]></a:t>
            </a:r>
          </a:p>
        </p:txBody>
      </p:sp>
      <p:sp>
        <p:nvSpPr>
          <p:cNvPr id="14" name=""/>
          <p:cNvSpPr txBox="1"/>
          <p:nvPr/>
        </p:nvSpPr>
        <p:spPr>
          <a:xfrm>
            <a:off x="628650" y="3676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int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visar a clientes 30 minutos antes del ci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queo de caja con dos testig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mpieza y orden de la tien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rificacion de seguridad (camaras, puert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tivar alarma y cerrar con llav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 seguridad con su verificacio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aras de vigilanc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oton silencio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tint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idas de emerg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cesible bajo mostrador y cable conecta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su sitio, precinto intacto y revision vi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pejadas, senalizacion visible y barra antipani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uz indicadora activa y grabacion en cur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l cerrar la tienda detectas que una camara no esta grabando, puedes avisar al responsable al dia siguiente por la mana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mpleado esta cerrando la tienda. Marca las frases que describen errore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 el arqueo de caja el solo sin testig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aga todas las luces incluida la de seguridad]]></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iva la alarma y verifica desde fuera que queda armad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ay discrepancia de 8 EUR, la anota y avisa al responsabl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a la puerta del almacen abierta porque manana vuelve pront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gistra la hora de cierre en el parte diari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as cerrando la tienda y suena la alarma de incendios. No ves humo ni fuego. Describe paso a paso que haces y en que orden.]]></a:t>
            </a:r>
          </a:p>
        </p:txBody>
      </p:sp>
      <p:sp>
        <p:nvSpPr>
          <p:cNvPr id="9" name=""/>
          <p:cNvSpPr txBox="1"/>
          <p:nvPr/>
        </p:nvSpPr>
        <p:spPr>
          <a:xfrm>
            <a:off x="514350" y="2352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6 pasos del checklist de apertura en el orden correcto (del 1 al 6).]]></a:t>
            </a:r>
          </a:p>
        </p:txBody>
      </p:sp>
      <p:sp>
        <p:nvSpPr>
          <p:cNvPr id="9" name=""/>
          <p:cNvSpPr txBox="1"/>
          <p:nvPr/>
        </p:nvSpPr>
        <p:spPr>
          <a:xfrm>
            <a:off x="514350" y="2352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apertura y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ctivar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eo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camaras grab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apertura y cierr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otocolos-de-apertura-y-cierre-de-tienda"/>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operativ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 es el primer paso al abrir la tien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operativ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activar la alarma con el codigo personal y verificar el libro de novedad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operativ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r si el fondo de caja no cuad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operativ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 la discrepancia, avisar al responsable inmediatamente y NO abrir la tienda hasta resolve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operativ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ntas personas hacen el arque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operativ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empre dos: una cuenta y otra verifica. Se firma el libro con ambas firm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operativ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 es la prioridad en una emerge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operativ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s > Producto > Documentacion. Nunca arriesgar la integridad fisica por salvar mercancia.]]>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operativ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numero se marca en una emergencia gener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operativ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112: bomberos, ambulancia, policia. Es gratuito y funciona desde cualquier telefon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ertura y el cierre se hacen siempre en el mismo orden y con la misma checklist.]]></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e diario de apertura y cierre es un documento legal: registrarlo to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queo de caja se hace siempre con dos personas y se firma el lib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discrepancia de caja se comunica al responsable inmediatamente.]]></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ridad se verifica dos veces al dia: al abrir y al cerr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mergencia: personas primero, producto despues, documentacion al fi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umeros de emergencia (112, 091, 092, 061) van junto al telefono del mostrado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pertura y cierre de tie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8-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8-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8-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8-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8-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pertura y cierre de tie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otocolos-de-apertura-y-cierre-de-tienda"/>
              </a:rPr>
              <a:t><![CDATA[Protocolos de apertura y cierre de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8-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8-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el checklist de apertura, el protocolo de cierre, la verificacion de seguridad y los procedimientos de emergencia. Practica haciendo un simulacro completo de apertura y cierre.]]></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6 pasos de apertura (seccion 1), los 5 pasos de cierre (seccion 4), la tabla de elementos de seguridad (seccion 2) y los 3 tipos de emergencia (seccion 5).]]></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2026-10-31T05:01:17Z</dcterms:created>
  <dcterms:modified xsi:type="dcterms:W3CDTF">2026-10-31T05:01:17Z</dcterms:modified>
  <dc:title>Protocolos de apertura y cierre de tienda</dc:title>
  <dc:description>Presentación editable del OA «Protocolos de apertura y cierre de tienda». Enlace: https://pinturasespecializadas.lumbre.lat/object/protocolos-de-apertura-y-cierre-de-tienda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