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oteccion-y-acabado-de-madera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tección y acabado de madera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tección y acabado de madera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tección y acabado de madera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tección y acabado de madera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Cinco datos antes de elegir el bote» (2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Cinco datos antes de elegir el bote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cinco-dat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tarjetas con los datos que hay que obtener antes de recomendar un acabado para mad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in especie, humedad, exposición, estado y acabado anterior no hay recomendación: hay una supos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inguno: faltan el estado, el acabado anterior y la hum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aber que hay sol solo fija la exposición. El estado, el acabado anterior y la humedad deciden la preparación y si el sistema es viable. Recomendar con un dato es vender a cieg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los cinco datos y el orden de la recomend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oteccion-y-acabado-de-madera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Especie, humedad y movimiento» (2 de 4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Especie, humedad y movimiento» (3 de 4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Especie, humedad y movimiento» (4 de 4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especi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especies de madera con su comportamiento, el riesgo típico y lo que exige cada 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especie no es un detalle de catálogo: decide la preparación y descarta siste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ino con nudos que rezuman → Sellar el nudo antes de imprim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le con humedad → Imprimación aislante por los tani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ca o iroko → Desengrasar y comprobar la adher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era gris por el sol → Lijar hasta madera s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niz desconchado → Decapar antes de renov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era con pudrición → No es un problema de acabado: esca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comportamiento por especie y valor del contenido de hum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oteccion-y-acabado-de-madera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Cuatro sistemas: película, opacidad y mantenimiento» (2 de 5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Cuatro sistemas: película, opacidad y mantenimiento» (3 de 5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Cuatro sistemas: película, opacidad y mantenimiento» (4 de 5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Cuatro sistemas: película, opacidad y mantenimiento» (5 de 5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pelicula-penetra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sistemas de película y sistemas penetrantes, con su ventaja y su ries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pregunta no es cuál protege más, sino qué ocurre cuando el sistema empieza a fal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ientras la película está sana, una mano de mantenimiento basta. Cuando hay grietas o desconchones, el agua ya trabaja debajo y hay que decapar: renovar encima solo tapa el problema una tempo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comportamiento de la película y mantenimiento del barni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oteccion-y-acabado-de-madera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El exterior del litoral mediterráneo: sol, salitre, lluvia y UV» (2 de 4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El exterior del litoral mediterráneo: sol, salitre, lluvia y UV» (3 de 4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El exterior del litoral mediterráneo: sol, salitre, lluvia y UV» (4 de 4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egir lasur pigmentado o pintura opaca. → Sol y UV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ellar las testas y los cantos antes de montar. → Agua y hum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ratar el verdín de la fachada norte. → Agua y hum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visar el bajero de la puerta después del temporal. → Agua y hum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clarar con agua dulce la fachada de primera línea. → Salitre y v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vitar aplicar con viento fuerte y polvo en suspensión. → Salitre y v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sol y UV, lluvia y humedad, salitre y viento en el litoral mediterrán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oteccion-y-acabado-de-madera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Preparación y ejecución: del grano a la última mano» (2 de 5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Preparación y ejecución: del grano a la última mano» (3 de 5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Preparación y ejecución: del grano a la última mano» (4 de 5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Preparación y ejecución: del grano a la última mano» (5 de 5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prepara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seis pasos de preparación y ejecución de un acabado para mad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orden importa: primero la causa, después el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inco comprobaciones antes de abrir el b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umedad de la madera dentro del rango de l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inco comprobaciones antes de abrir el b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uperficie limpia, lijada y sin polvo ni gr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inco comprobaciones antes de abrir el b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Nudos sellados y fendas rellenas con masilla flex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inco comprobaciones antes de abrir el b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n sol directo, viento fuerte ni lluvia en las horas sigu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inco comprobaciones antes de abrir el b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ntervalo entre manos y tiempo de secado anot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grueso · sellan · tiempo · tes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grano grueso retira y el fino iguala; el sellado de nudos evita las lágrimas de resina; el intervalo de secado decide la adherencia entre manos; las testas son la puerta de entrada del agu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lijado por granos, nudos, secado entre manos y tes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oteccion-y-acabado-de-madera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Errores frecuentes y su consecuencia» (2 de 4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Errores frecuentes y su consecuencia» (3 de 4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Errores frecuentes y su consecuencia» (4 de 4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Antes de renovar, voy a lijar y comprobar la adherencia en una zona poco visible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humedad no se evapora a través de una película recién aplicada; el aceite impide el anclaje del barniz; y un barniz de interior no resiste UV ni movimiento en exterior. Las otras dos frases describen una preparación corr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humedad, sellado, aceite bajo barniz y producto de interior en ex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oteccion-y-acabado-de-madera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ímites: qué no se puede prometer y cuándo escalar» (2 de 3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ímites: qué no se puede prometer y cuándo escalar» (3 de 3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xplicar que no se puede prometer, y ofrecer sistema, mantenimiento y límites por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ingún acabado permite prometer una cifra de años en una exposición concreta. Se ofrece un sistema razonado, un mantenimiento previsto y los límites; la garantía, si existe, la autoriza quien tenga facul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límites de la promesa, escalado y conservación de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oteccion-y-acabado-de-madera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Dos casos resueltos: la puerta del centro y la tarima de la piscina» (2 de 4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Dos casos resueltos: la puerta del centro y la tarima de la piscina» (3 de 4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Dos casos resueltos: la puerta del centro y la tarima de la piscina» (4 de 4)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recomendac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lujo de seis etapas desde la consulta hasta el mantenimiento de un acabado para mad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recomendación termina cuando el cliente sabe qué se aplica, cuándo se renueva y qué no está cubier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puerta del cent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edir la humedad y confirmar que el bajero está se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puerta del cent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capar el barniz y lijar hasta madera s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puerta del cent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llar los nudos y rellenar la fenda con masilla ex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puerta del cent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mprimar y respetar el secado de l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puerta del cent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res manos de lasur pigmentado, finas y cruz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 puerta del centro, paso 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Paso 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visar a los doce meses y renovar con una 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edir la humedad y confirmar que el bajero está seco → Decapar el barniz y lijar hasta madera sana → Sellar los nudos y rellenar la fenda → Imprimar y esperar el secado de ficha → Aplicar tres manos de lasur pigmen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humedad se comprueba antes de invertir trabajo; sin decapar no hay anclaje; los nudos y fendas se resuelven antes de imprimar; y las manos de acabado van al final, con su intervalo. Saltarse el orden obliga a repet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8: caso de la puerta y secuencia de prepa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roteccion-y-acabado-de-madera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sistema y consecu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sistema y consecu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inco datos pides antes de recomend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pecie, humedad, exposición, estado y acabado an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ferencia una película de un penetra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película tapa y puede levantarse en láminas; el penetrante se desgasta y pide renov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se sellan los nudos del pin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la resina atraviesa la pintura y levanta lágrimas y desconch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no se debe pint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 madera húmeda, con moho vivo, con lluvia prevista o fuera del rango de l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promete al cli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istema, preparación, mantenimiento previsto y límites. No años ni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sabes diagnosticar y recomendar made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roteccion-y-acabado-de-madera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sabes diagnosticar y recomendar madera?» (2 de 2)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6)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6)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6)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5 de 6)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6 de 6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190" r:id="rId1"/>
    <p:sldLayoutId id="2482439191" r:id="rId2"/>
    <p:sldLayoutId id="2482439192" r:id="rId3"/>
    <p:sldLayoutId id="248243919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63cb2b23eb9f97ce0804a7e4c15b8d558a4fdae28bb0ebb1.jpg"/>
  <Relationship Id="rId3" Type="http://schemas.openxmlformats.org/officeDocument/2006/relationships/hyperlink" Target="https://pinturasespecializadas.lumbre.lat/object/proteccion-y-acabado-de-madera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cinco-datos2.jpg"/>
  <Relationship Id="rId3" Type="http://schemas.openxmlformats.org/officeDocument/2006/relationships/hyperlink" Target="https://pinturasespecializadas.lumbre.lat/object/proteccion-y-acabado-de-madera" TargetMode="External"/>
  <Relationship Id="rId4" Type="http://schemas.openxmlformats.org/officeDocument/2006/relationships/hyperlink" Target="https://pinturasespecializadas.lumbre.lat/object/proteccion-y-acabado-de-madera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especies3.jpg"/>
  <Relationship Id="rId3" Type="http://schemas.openxmlformats.org/officeDocument/2006/relationships/hyperlink" Target="https://pinturasespecializadas.lumbre.lat/object/proteccion-y-acabado-de-madera" TargetMode="External"/>
  <Relationship Id="rId4" Type="http://schemas.openxmlformats.org/officeDocument/2006/relationships/hyperlink" Target="https://pinturasespecializadas.lumbre.lat/object/proteccion-y-acabado-de-madera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pelicula-penetracion4.jpg"/>
  <Relationship Id="rId3" Type="http://schemas.openxmlformats.org/officeDocument/2006/relationships/hyperlink" Target="https://pinturasespecializadas.lumbre.lat/object/proteccion-y-acabado-de-madera" TargetMode="External"/>
  <Relationship Id="rId4" Type="http://schemas.openxmlformats.org/officeDocument/2006/relationships/hyperlink" Target="https://pinturasespecializadas.lumbre.lat/object/proteccion-y-acabado-de-madera" TargetMode="External"/>
  <Relationship Id="rId5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preparacion5.jpg"/>
  <Relationship Id="rId3" Type="http://schemas.openxmlformats.org/officeDocument/2006/relationships/hyperlink" Target="https://pinturasespecializadas.lumbre.lat/object/proteccion-y-acabado-de-madera" TargetMode="External"/>
  <Relationship Id="rId4" Type="http://schemas.openxmlformats.org/officeDocument/2006/relationships/hyperlink" Target="https://pinturasespecializadas.lumbre.lat/object/proteccion-y-acabado-de-madera" TargetMode="External"/>
  <Relationship Id="rId5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recomendacion6.jpg"/>
  <Relationship Id="rId3" Type="http://schemas.openxmlformats.org/officeDocument/2006/relationships/hyperlink" Target="https://pinturasespecializadas.lumbre.lat/object/proteccion-y-acabado-de-madera" TargetMode="External"/>
  <Relationship Id="rId4" Type="http://schemas.openxmlformats.org/officeDocument/2006/relationships/hyperlink" Target="https://pinturasespecializadas.lumbre.lat/object/proteccion-y-acabado-de-madera" TargetMode="External"/>
  <Relationship Id="rId5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hyperlink" Target="https://pinturasespecializadas.lumbre.lat/object/proteccion-y-acabado-de-madera" TargetMode="External"/>
  <Relationship Id="rId4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roteccion-y-acabado-de-madera" TargetMode="External"/>
  <Relationship Id="rId3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aba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der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proteccion-y-acabado-de-madera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osticar una madera antes de recomendar —especie, humedad, exposición, estado y acabado anterior—, elegir entre lasur, barniz, aceite y pintura con criterio de película y mantenimiento, ordenar la preparación y las manos, y delimitar qué se puede prometer y cuándo hay que escal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 lección del curso C05. Enseña a leer la madera antes de elegir el bote: qué pide cada especie, qué delata la humedad, cómo se comporta cada sistema en el exterior del litoral mediterráneo y hasta dónde llega la recomendación de mostra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528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dera · barniz · lasur · aceite · exterior · humedad · preparación · el litoral mediterráne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y acabado de mader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. Un sábado por la mañana, en el mostrador del centro, un cliente trae fotos de la puerta de su casa en el casco antiguo: barniz desconchado, madera gris en la hoja y un bajero oscuro. Quiere «algo que no haya que tocar en diez años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rás, una pareja de la zona pregunta por la tarima de su piscina: el barniz está agrietado y resbala. Ninguno de los dos sabe qué producto tiene la madera ni cuánta humedad guarda. Esta lección trabaja lo que hay que preguntar, mirar y probar antes de vender un siste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y acabado de mader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9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osticar una madera antes de recomendar —especie, humedad, exposición, estado y acabado anterior—, elegir entre lasur, barniz, aceite y pintura con criterio de película y mantenimiento, ordenar la preparación y las manos, y delimitar qué se puede prometer y cuándo hay que escal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y acabado de mader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método razonado; no es, por sí solo, una polític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pendiente: umbrales, responsables, plazos y formatos que debe confirmar dirección téc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 marcadas como ficticias sirven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y acabado de mader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9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Las referencias y marcas concretas del catálogo que se pueden recomendar para cada sistema y exposición. El criterio de garantía aplicable a un sistema de madera y quién lo autoriza por escri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y acabado de mader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9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8956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8956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iclos de mantenimiento que la empresa ofrece o documenta al cliente, si existen. Quién valida en obra una recomendación y con qué formato: visita, informe o parte. El protocolo y el equipo de medición de humedad que debe usar el personal. El canal y el criterio de derivación al fabricante ante un fallo repetido. La formación y autorización exigidas para aplicar biocidas y productos con disolv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cumento que recibe el cliente con la recomendación, sus condiciones y sus límit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inco datos antes de elegir el bot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r un acabado para madera empieza mucho antes de mirar el estante. La misma tabla puede pedir lasur, barniz, aceite o pintura según cinco datos que se obtienen en la conversación o en la visi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609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pino suelta resina, el roble tiene taninos que manchan y las tropicales son densas y grasas. La especie orienta la preparación y descarta sistema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inco datos antes de elegir el bot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madera húmeda no admite película: el agua queda atrapada y empuja. Se mide con medidor o, como mínimo, se pregunta cuánto tiempo lleva seca y si ha estado a la intemperi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5812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si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nterior seco, interior húmedo, exterior cubierto, exterior expuesto, contacto con suelo o con agua. Es el dato que más cambia el sistem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195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6195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Gris por el sol, fendas, nudos que rezuman, moho o verdín, barniz descascarillado, aceite envejecido. Cada estado tiene su preparación y alguno obliga a decap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inco datos antes de elegir el bot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do anteri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Barniz, lasur, aceite, cera o pintura. Deciden la compatibilidad y si hay que retirar antes de aplic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sas cinco respuestas se puede proponer un sistema. Sin ellas, cualquier recomendación es una apuesta con el dinero del cliente. No exist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para ma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existe un sistema compatible con un soporte, una exposición y un mantenimiento que alguien va a asum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Cinco datos antes de elegir el bote]]></a:t>
            </a:r>
          </a:p>
        </p:txBody>
      </p:sp>
      <p:pic>
        <p:nvPicPr>
          <p:cNvPr id="3" name="" descr="Cinco tarjetas con los datos que hay que obtener antes de recomendar un acabado para madera.">
            <a:hlinkClick r:id="rId3" tooltip="Cinco tarjetas con los datos que hay que obtener antes de recomendar un acabado para mader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181225" y="1257300"/>
            <a:ext cx="47815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in especie, humedad, exposición, estado y acabado anterior no hay recomendación: hay una suposi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oteccion-y-acabado-de-mader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Cinco datos antes de elegir el bo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pide «algo para una puerta de madera que está al sol». ¿Qué sistema se puede recomendar solo con ese da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lasur exterior, sin preguntar nada má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inguno: faltan el estado, el acabado anterior y la hume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barniz de interior, porque el sol no influye dentro del bo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pintura plástica de pared, que cubre much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specie, humedad y movimient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dera es higroscópica: absorbe y cede agua hasta equilibrarse con el aire. Ese intercambio la mueve —se hincha y se contrae— y ninguna película lo impide; solo lo acompaña. Por eso el contenido de humedad y la estabilidad de la especie pesan tanto como el produc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specie, humedad y movimient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o y conífe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Baratas, ligeras y habituales en la carpintería exterior del litoral mediterráneo. La madera de pino tiene bolsas de resina: los nudos rezuman y levantan la pintura en lágrimas. Exigen sellado de nudos antes de imprimar y, a menudo, imprimación aislante. El pino joven es además inestable y fende con facilid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specie, humedad y movimient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ble y maderas con tani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s taninos migran a la superficie con la humedad o con productos alcalinos y manchan de marrón. En exterior, o donde vaya a haber agua, piden imprimación aislante y un sistema que no reactive la madera. No basta con lijar: el tanino vuelv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opicales (teca, iroko, sapeli, ipé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nsas, estables y ricas en aceites naturales. Aguantan bien el exterior, pero su grasa impide que un barniz o una pintura agarren si no se desengrasa y se lija. La teca se mantiene tradicionalmente con aceite; el iroko puede soltar extractos oscuros sobre el sopor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specie, humedad y movimient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medidor es el dato objetivo. En carpintería exterior se suele trabajar en torno al 12-16 % y en interior por debajo del 12 %, pero el valor que manda es el de la ficha del producto y el uso previsto; es una referencia orientativa, no una norma de la empresa. Una madera recién impregnada, mojada o lijada a la intemperie tarda semanas en equilibrarse. Pintar antes de tiempo es encerrar agu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specie, humedad y movimiento]]></a:t>
            </a:r>
          </a:p>
        </p:txBody>
      </p:sp>
      <p:pic>
        <p:nvPicPr>
          <p:cNvPr id="3" name="" descr="Matriz de especies de madera con su comportamiento, el riesgo típico y lo que exige cada una.">
            <a:hlinkClick r:id="rId3" tooltip="Matriz de especies de madera con su comportamiento, el riesgo típico y lo que exige cada un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especie no es un detalle de catálogo: decide la preparación y descarta sistema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oteccion-y-acabado-de-mader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Especie, humedad y movi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ituación de la madera con la precaución que exig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no con nudos que rezuma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oble con hume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eca o irok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Madera gris por el so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Barniz desconchad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Madera con pudrició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mprimación aislante por los tanin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engrasar y comprobar la adherenc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ijar hasta madera sa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capar antes de renov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No es un problema de acabado: escala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57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Sellar el nudo antes de imprimar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tro sistemas: película, opacidad y mantenimient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acabados para madera se ordenan por dos ejes: cuánta película dejan y cuánta opacidad aportan. De ahí sale casi todo lo demás, incluido el mantenimiento que el cliente tendrá que acept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tro sistemas: película, opacidad y mantenimient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u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cubrimiento translúcido que penetra y deja ver la veta. Forma una película muy fina, abierta al vapor: la madera se mueve y respira, y cuando falla se desgasta en vez de levantarse en láminas. Protege menos del UV y del agua que una película gruesa y pide renovación frecuente. Es la opción habitual en fachadas, pérgolas y cerramientos donde se quiere conservar el aspecto de made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tro sistemas: película, opacidad y mantenimient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niz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orma película. Da brillo, protege más y realza la veta, pero es rígido: cuando la madera se mueve, la película trabaja y acaba agrietando. En exterior, en cuanto el agua entra por una grieta, el desconchado avanza y el mantenimiento deja de ser una mano: hay que decapar. En interior es cómodo; fuera exige discipl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tro sistemas: película, opacidad y mantenimient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i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netra, no forma película y apenas cambia el color, salvo los aceites pigmentados. Nutre y protege desde dentro y deja la madera al tacto. Su punto débil es la renovación: en exterior expuesto y en tarimas se mide en meses. Un aceite no se cubre con barniz sin retirarlo por comple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 de exteri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opaca: tapa la veta y protege más del UV porque el pigmento está en la película. Es la opción cuando el aspecto de la madera ya no importa, cuando hay que unificar reparaciones o cuando se busca el mantenimiento más largo. A cambio, una grieta en la película es una vía de agu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tro sistemas: película, opacidad y mantenimient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norma UNE-EN 927-1 ofrece un marco de clasificación y selección de recubrimientos para madera exterior según aspecto y prestaciones; la ficha del fabricante concreta espesor, número de manos, intervalos y mantenimiento. Ninguna de las dos cosas convierte un sistema en garantía para una obra concret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Cuatro sistemas: película, opacidad y mantenimiento]]></a:t>
            </a:r>
          </a:p>
        </p:txBody>
      </p:sp>
      <p:pic>
        <p:nvPicPr>
          <p:cNvPr id="3" name="" descr="Comparación entre sistemas de película y sistemas penetrantes, con su ventaja y su riesgo.">
            <a:hlinkClick r:id="rId3" tooltip="Comparación entre sistemas de película y sistemas penetrantes, con su ventaja y su riesg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90600" y="1257300"/>
            <a:ext cx="71532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pregunta no es cuál protege más, sino qué ocurre cuando el sistema empieza a fall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oteccion-y-acabado-de-mader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Cuatro sistemas: película, opacidad y manteni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xterior, un barniz bien mantenido se puede renovar siempre con una mano, sin decap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El exterior del litoral mediterráneo: sol, salitre, lluvia y UV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litoral mediterráneo el exterior castiga de forma desigual según la orientación y la distancia al mar. La fachada sur-oeste recibe el sol de tarde y la insolación más larga; la norte tarda en secar y acumula verdín en otoño e invierno. En costa, el salitre se deposita y mantiene la superficie húmeda; en el interior, el contraste térmico y la calima hacen su part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El exterior del litoral mediterráneo: sol, salitre, lluvia y UV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 y UV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radiación ultravioleta degrada la lignina de la madera. La superficie se vuelve gris, fibrosa y pierde cohesión: es la madera gris que parece muerta y muchas veces solo está meteorizada. Ningún acabado transparente detiene del todo el proceso; lo frena. A más pigmento y más opacidad, más protección UV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El exterior del litoral mediterráneo: sol, salitre, lluvia y UV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uvia y hume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lluvia concentrada de otoño y los días de viento húmedo empapan lo que no está protegido: testas, cantos, uniones y la parte baja de las puertas. El agua que entra por una testa abierta o por una fenda trabaja desde dentro. Por eso se sellan las testas y se insiste en cantos y encuentr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tre y v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primera línea de costa la sal se deposita y conserva humedad; también cristaliza y empuja la película. La tramontana y la calima aportan polvo que se adhiere y alimenta hongos si hay humeda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El exterior del litoral mediterráneo: sol, salitre, lluvia y UV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secuencia práctica es doble. En exterior se elige sistema con pigmento —lasur pigmentado o pintura—, se protegen las testas y se planifica la renovación antes de que aparezcan grietas. En una tarima de piscina se añade agua dulce, cloro y roce descalzo: aceite o un lasur específico para tránsito, y cuidado con los acabados brillantes, que mojados aumentan el riesgo de resbal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El exterior del litoral mediterráneo: sol, salitre, lluvia y UV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edida según el factor de exposición que atie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ol y UV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gua y hume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alitre y vien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egir lasur pigmentado o pintura opac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ellar las testas y los cantos antes de montar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ratar el verdín de la fachada nort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visar el bajero de la puerta después del tempor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clarar con agua dulce la fachada de primera lín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vitar aplicar con viento fuerte y polvo en suspen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paración no es un peaje: es la mitad del resultado. Un sistema caro sobre una superficie mal lijada o húmeda falla antes que uno sencillo bien ejecut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 y diagnostic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retira polvo, grasa y restos de productos de limpieza. El moho y el verdín se tratan con un biocida autorizado siguiendo su etiqueta, se aclara y se deja secar por completo; no se pinta sobre moho vivo. Las zonas con pudrición o pérdida de sección no se tapan: se deriva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jar por gra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empieza en 60-80 solo si hay que retirar barniz o pintura, se iguala con 100-120 y se termina en 150-180 antes del acabado. En exterior conviene no pulir en exceso: por encima de 180 el poro se cierra y el lasur o el aceite penetran peor. Siempre a favor de la veta y con grano más fino en las testas. Entre manos, un lijado suave con 220-320 solo para matar el brillo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dos y resi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resina se limpia con disolvente, se lija y se sella el nudo con un sellador específico —goma laca o sellador de nudos— antes de imprimar. Sin ese sellado, la resina atraviesa la película y aparecen manchas amarillas o desconchon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ndas y tapapor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s fendas se rellenan con masilla adecuada al movimiento y al acabado; en exterior, masilla flexible y pintable. El tapaporos de poro iguala la absorción antes de un acabado transparente; no tapa grietas profunda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s y pol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aspira y se pasa un paño de tack o gamuza. El polvo es la causa silenciosa de una mala adherencia. En exterior no se usa lana de acero: deja partículas que oxidan y mancha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imación y man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imprimación sella, aísla y ancla; no es un acabado barato. Se aplica según ficha, sin diluir más de lo indicado, y se respeta su secado. Después, dos o tres manos de acabado finas, cruzadas y con el intervalo de la ficha. Más producto no es más protección: una mano gruesa seca mal, arruga y agarra peo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aplica con madera y ambiente dentro del rango de la ficha —habitualmente entre 5 y 30 °C y humedad relativa por debajo del 80 %, según producto—, sin sol directo, sin viento fuerte y sin riesgo de lluvia en las horas siguientes. Una superficie calentada por el sol absorbe demasiado rápido y deja marcas. Las zonas de sombra que no secan —norte, bajos de puerta, bajo toldo— necesitan más tiempo entre manos y, a veces, otro sistem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]]></a:t>
            </a:r>
          </a:p>
        </p:txBody>
      </p:sp>
      <p:pic>
        <p:nvPicPr>
          <p:cNvPr id="3" name="" descr="Secuencia de seis pasos de preparación y ejecución de un acabado para madera.">
            <a:hlinkClick r:id="rId3" tooltip="Secuencia de seis pasos de preparación y ejecución de un acabado para mader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647950" y="1257300"/>
            <a:ext cx="38385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orden importa: primero la causa, después el produc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oteccion-y-acabado-de-mader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Cinco comprobaciones antes de abrir el bote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 de la madera dentro del rango de la fich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Cinco comprobaciones antes de abrir el bote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ficie limpia, lijada y sin polvo ni gras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Cinco comprobaciones antes de abrir el bote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dos sellados y fendas rellenas con masilla flexibl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Cinco comprobaciones antes de abrir el bote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sol directo, viento fuerte ni lluvia en las horas siguiente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eparación y ejecución: del grano a la última mano · Cinco comprobaciones antes de abrir el bote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alo entre manos y tiempo de secado anotado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Preparación y ejecución: del grano a la última ma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lija de grano ___ a grano fino; los nudos de pino se ___ antes de imprimar; entre manos se respeta el ___ de secado; y en exterior se protegen sobre todo las ___ de la mader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rrores frecuentes y su consecuenci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 todos los fallos de acabado en madera se explican por cinco errores. Ninguno es exótico y todos se detectan antes de abrir el bo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 madera húme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agua queda debajo de la película. Consecuencia: ampollas, desconchones, moho y una reclamación que no se sostiene. Se mide o se espera; no se pinta «que luego seca»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rrores frecuentes y su consecuenci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lar sin lij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imprimación o el sellador no agarran sobre polvo, grasa o una capa vieja brillante. Consecuencia: se levanta en láminas al poco tiempo. Se lija, se limpia y se comprueba la adherenc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ite bajo barniz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aceite impide que el barniz ancle. Consecuencia: piel de naranja, desconchado o un acabado que no termina de secar. Aceite y barniz no se mezclan: se elige uno y se retira el otr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rrores frecuentes y su consecuenci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interior en exteri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barniz de interior no lleva los filtros UV ni la elasticidad que pide la intemperie. Consecuencia: piel de cocodrilo en una o dos temporadas y decapado comple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r el test de compatibil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sistema se prueba en una probeta o en una zona poco visible de 30 x 30 cm, con dos manos, y se espera 24-48 horas antes de comprobar el rayado. Sin prueba, la incompatibilidad se descubre en la puerta principal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rrores frecuentes y su consecuenci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sexto error de criteri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 mantenimiento con re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a mano de lasur sobre fendas y moho no mantiene, maquilla. La reparación empieza por la causa, y la causa casi nunca es el color del product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Errores frecuentes y su consecu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a consulta de madera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madera está algo húmeda, pero con este barniz acabará secand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Antes de renovar, voy a lijar y comprobar la adherencia en una zona poco visible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Sello el nudo con goma laca y después imprimo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Como tenía aceite, aplico barniz encima para que dure más.»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Para una pérgola al sol pongo el mismo barniz que usé en el salón.»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: qué no se puede prometer y cuándo escal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strador puede recomendar un sistema y explicar cómo se aplica. No puede prometer un resultado que depende del soporte, de la ejecución y del cli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puede promet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ños de duración, ausencia de grietas, que el color no cambie, que no aparezca moho o que una madera deteriorada quede como nueva. El movimiento de la madera es físico y la intemperie también. Las garantías dependen de la ficha, de la causa y de la política de la empresa: ni se conceden ni se niegan en el mostrador, y nunca se atribuyen a la empresa por escrito sin autorización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: qué no se puede prometer y cuándo escal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 escalar a dirección técn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ndo hay pudrición activa o pérdida de sección —no es un problema de acabado—; cuando el cliente pide garantía por escrito o un ciclo de mantenimiento contratado; cuando el soporte es estructural o la obra está en un edificio protegido; cuando hay que decidir sobre un sistema que no está en el catálogo o sobre una compatibilidad dudos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bric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cuando la ficha no cubre el caso, cuando el producto ha fallado de forma repetida o cuando se necesita un análisis del lot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: qué no se puede prometer y cuándo escal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rvación y evid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anotan producto, lote, manos, fecha, condiciones y fotos. Sirve para planificar el mantenimiento y para cualquier reclamación posterior: una recomendación verbal no se puede reconstrui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ob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recomendación que se firma necesita haber visto la madera. Quien valida in situ es la persona que la empresa designe y con el formato que se apruebe; el mostrador no firma una solución que no ha visto ni promete un mantenimiento que nadie ha contratad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Límites: qué no se puede prometer y cuándo escal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pide por escrito «diez años sin mantenimiento» para una puerta orientada al oeste, a 300 m del mar. ¿Qué correspon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irmarlo: el producto es de exterior y aguan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xplicar que no se puede prometer, y ofrecer sistema, mantenimiento y límites por escri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Ofrecer el barniz más caro del estante, que seguro que dur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cirle que la madera no se puede proteger en esa orientación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ue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Vivienda de 1975 en el casco antiguo del centro. Puerta de pino de dos hojas orientada al oeste, con barniz desconchado en la hoja y el bajero oscuro. El cliente quiere «que no vuelva a pasar» y pide diez años. Diagnóstico: película de barniz vieja, madera gris en las zonas expuestas, nudos que rezuman, una fenda en la unión con el suelo y humedad alta en el bajero el día de la visit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: no se aplica barniz nuevo. Se decapa la hoja hasta madera sana, se sellan los nudos, se rellena la fenda con masilla exterior flexible, se imprima y se dan tres manos de lasur pigmentado satinado. El motivo es el movimiento: la puerta recibe sol de tarde y trabaja; una película rígida volvería a agriet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sur, la renovación es una mano cada dos o tres años sin decapar, siempre que no haya grietas. Se descartan el barniz de interior —no resiste UV—, el aceite —el cliente quiere color uniforme y la puerta tiene parches— y la pintura opaca, que sería válida pero cambia el aspecto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no se pinta el bajero hasta que la humedad baje: primero se seca y se comprueba; si sigue alta, se revisa la causa con dirección técnic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ok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re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o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n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lz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e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ni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ie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ba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ap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ni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ngrasar,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si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-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ti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niz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íc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ll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j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bal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ie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os dos casos la recomendación se cierra igual: sistema, preparación, manos, condiciones, mantenimiento previsto y una frase honesta sobre lo que no se puede prometer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]]></a:t>
            </a:r>
          </a:p>
        </p:txBody>
      </p:sp>
      <p:pic>
        <p:nvPicPr>
          <p:cNvPr id="3" name="" descr="Flujo de seis etapas desde la consulta hasta el mantenimiento de un acabado para madera.">
            <a:hlinkClick r:id="rId3" tooltip="Flujo de seis etapas desde la consulta hasta el mantenimiento de un acabado para mader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57450" y="1257300"/>
            <a:ext cx="42195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comendación termina cuando el cliente sabe qué se aplica, cuándo se renueva y qué no está cubiert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roteccion-y-acabado-de-madera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La puerta del centro, paso a paso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 la humedad y confirmar que el bajero está seco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La puerta del centro, paso a paso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apar el barniz y lijar hasta madera sana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La puerta del centro, paso a paso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lar los nudos y rellenar la fenda con masilla exterior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La puerta del centro, paso a paso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imar y respetar el secado de la fich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La puerta del centro, paso a paso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manos de lasur pigmentado, finas y cruzadas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Dos casos resueltos: la puerta del centro y la tarima de la piscina · La puerta del centro, paso a paso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 a los doce meses y renovar con una mano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8 · Dos casos resueltos: la puerta del centro y la tarima de la pisc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recomendación para la puerta del cen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mprimar y esperar el secado de fich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dir la humedad y confirmar que el bajero está sec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plicar tres manos de lasur pigment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llar los nudos y rellenar la fen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438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ecapar el barniz y lijar hasta madera sana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de decisión por exposición, estado y acabado anteri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usa en la conversación, no en lugar de ella. La primera columna fija la situación; la segunda orienta el sistema; la tercera recuerda la preparación mínima; la cuarta marca el límite que hay que decir en voz alta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de decisión por exposición, estado y acabado anteri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orientativa de buena práctica. No sustituye la ficha del fabricante, el diagnóstico en obra ni el criterio de garantía de la empres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819275"/>
                <a:gridCol w="2000250"/>
                <a:gridCol w="2171700"/>
                <a:gridCol w="2124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que suele encaj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paración míni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ior seco, madera nue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ite o barniz de i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jar 150-180 y quitar el pol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n zonas de roce húme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ior húmedo: baño o co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niz o pintura de i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jar, sellar cantos y comprobar se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corrige humedad de b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erior cubierto, madera s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ur pigmentado, 2-3 ma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jar, sellar testas y limpi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novación periódica, no indefin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819275"/>
                <a:gridCol w="2000250"/>
                <a:gridCol w="2171700"/>
                <a:gridCol w="2124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que suele encaj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paración míni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erior expuesto, madera gr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ur pigmentado o pintura ex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jar hasta madera sana y tratar mo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obre fendas abiertas ni pudr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erior con barniz desconch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apar y pasar a lasur o pin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irar la película y probar adh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intar encima no es renov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819275"/>
                <a:gridCol w="2000250"/>
                <a:gridCol w="2171700"/>
                <a:gridCol w="2124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que suele encaj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paración míni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erior con aceite envejec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ite compat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, lijar y probar en zona ocu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barniz encima sin retirar el ace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ima o deck de pis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ite para trán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apar, desengrasar y 2 ma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tar acabados brillantes: resbal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819275"/>
                <a:gridCol w="2000250"/>
                <a:gridCol w="2171700"/>
                <a:gridCol w="21240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stema que suele encaj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paración míni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opical grasa: teca o irok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ite o imprimación específ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engrasar, lijar y probar adh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dar por hecho que el barniz agar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drición o fenda estructu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inguno: no es un acab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irar y valorar sustitu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alar a dirección técn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9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943100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943100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tabla de decisión por exposición, estado y acabado anteri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0193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4288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fila no se puede confirmar —especie dudosa, humedad sin medir, acabado anterior desconocido—, se escribe «pendiente» y se propone una prueba antes de vender el sistema completo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sistema y con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u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lícula fina que deja respi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niz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lícula que puede agrietar y desconch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e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película y con renovación frecu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ex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xima opacidad y protección U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lado de nu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ta las lágrimas de res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st de compat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beta, dos manos y ray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sistema y consecuenc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proteccion-y-acabado-de-madera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inco datos pides antes de recomendar?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e, humedad, exposición, estado y acabado anterior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una película de un penetrante?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lícula tapa y puede levantarse en láminas; el penetrante se desgasta y pide renovación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se sellan los nudos del pino?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la resina atraviesa la pintura y levanta lágrimas y desconchones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no se debe pintar?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madera húmeda, con moho vivo, con lluvia prevista o fuera del rango de la ficha.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promete al cliente?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acabado de madera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, preparación, mantenimiento previsto y límites. No años ni garantía.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diagnosticar y recomendar madera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sabes diagnosticar y recomendar madera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leer la madera antes de elegir el bote, justificar el sistema, ordenar la preparación y explicar los límites sin prometer de má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1, 3 y 5. El error más frecuente es elegir el producto antes de conocer humedad, estado y acabado anterior.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r y acabar madera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osticar antes de el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pecie, humedad, exposición, estado y acabado anterior deciden la preparación y descartan sistemas. Sin esos cinco datos no hay recomendación: hay una apuesta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uatro sistemas se ordenan por película y opacidad. El lasur y el aceite penetran y dejan respirar, pero se desgastan y piden renovación; el barniz y la pintura tapan y protegen más del UV, pero una grieta deja entrar agua y el desconchado avanza en láminas. En el exterior del litoral mediterráneo —sol, salitre, lluvia concentrada y tramontana— manda el pigmento, el sellado de testas y una renovación planificada antes de que aparezcan las grietas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jecución es la otra mitad: lijado por granos, sellado de nudos resinosos, masilla flexible en fendas, limpieza del polvo, imprimación según ficha y dos o tres manos finas con su intervalo. La madera y el ambiente deben estar en el rango de la ficha, sin sol directo ni lluvia próxima. Los errores caros son siempre los mismos: pintar húmedo, sellar sin lijar, poner aceite bajo barniz, usar producto de interior fuera y no probar la compatibilidad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comendación termina donde empieza la responsabilidad: se ofrece sistema, mantenimiento y límites; no se prometen años ni garantías. La pudrición, la fenda estructural, la garantía por escrito y la obra singular se escalan a dirección técnica o al fabricante, y se documentan producto, lote, manos, fecha y condiciones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927-1, Recubrimientos para madera exterior: clasificación y selección, y UNE-EN 927-3, ensayo de exposición natural (UNE/AENOR, consulta 2026-10). Marco para describir el sistema por aspecto y prestaciones; no fija por sí solo la durabilidad de una obra concr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335, Durabilidad de la madera y de los productos derivados: clases de uso 1 a 5 (UNE/AENOR, consulta 2026-10). Sitúa la exposición —interior seco, exterior, contacto con suelo o agua— y orienta la exigencia del sistema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roteccion-y-acabado-de-madera"/>
              </a:rPr>
              <a:t><![CDATA[Protección y acabado de made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O 4618, Pinturas y barnices. Vocabulario (ISO, consulta 2026-10). Términos de acabado, película y aplicación; no es un criterio de garant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fabricantes del catálogo de Pinturas Especializadas (consulta 2026-10): dilución, manos, intervalos, condiciones de aplicación y mantenimiento de cada producto. La ficha vigente prevalece sobre cualquier resumen intern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2026-10-31T05:01:57Z</dcterms:created>
  <dcterms:modified xsi:type="dcterms:W3CDTF">2026-10-31T05:01:57Z</dcterms:modified>
  <dc:title>Protección y acabado de madera</dc:title>
  <dc:description>Presentación editable del OA «Protección y acabado de madera». Enlace: https://pinturasespecializadas.lumbre.lat/object/proteccion-y-acabado-de-madera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