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náuticos: zonas del barco y mantenimient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náuticos: zonas del barco y mantenimient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náuticos: zonas del barco y mantenimient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náuticos: zonas del barco y mantenimient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barco no es una superficie: es un mapa de zonas»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barco no es una superficie: es un mapa de zonas»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zonas-barc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zonas del barco con su agresión dominante, la familia de producto y el error 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zona y el material mandan; la marca se elige después, con ficha y datos del b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zona, el material del casco y el sistema que hay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obra viva no se elige por color ni por costumbre: mandan la zona, el material, el sistema existente y el uso. Sin esos datos no se puede recomendar un antifouling ni decidir si es compa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mapa de zonas y prioridad del sistema sobre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sistema regulado, no un bote» (2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sistema regulado, no un bote» (3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sistema regulado, no un bote» (4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sistema-obra-viv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l sistema de obra viva, del diagnóstico al registro para la próxima v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ntifouling se aplica como sistema: diagnóstico, preparación, imprimación, capas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aplicación en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unir datos: material, sistema anterior, uso, tiempo en el agua y fich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aplicación en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r y retirar incrustación sin dañar el soporte; recoger los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aplicación en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compatibilidad o retirar el sistema anterior hasta el soporte s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aplicación en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jar, aspirar y limpiar; reparar golpes y zonas con gelcoat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aplicación en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imprimación anticorrosiva si el sistema lo exige y respetar el interv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cuencia de aplicación en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las capas de antifouling con refuerzo en bordes y registrar producto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bre de muchos antifoulings acelera la corrosión galvánica del aluminio. No basta con lijar: hay que usar un sistema compatible con el material, con la imprimación y la autorización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sistema por capas, matrices y límites en 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Obra muerta, cubierta y bañera: sol, salitre y pies»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Obra muerta, cubierta y bañera: sol, salitre y pies»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deslizante · salitre · radiación UV ·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bierta prioriza seguridad, no brillo; la obra muerta resiste salitre y UV; y el lavado con agua dulce retira cloruros antes de lijar o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exposición de obra muerta, cubierta y bañera, y preparación con agua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Gelcoat: estética, protección y el límite del pulido»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Gelcoat: estética, protección y el límite del pulido»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gelcoat-limi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pulido y sellado de un gelcoat sano y reparación estructural en v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ulido recupera brillo; no reconstruye un laminado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pulir, lavo y descontamino una zona pequeña par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lor y la presión en un punto queman el gelcoat; la fibra visible indica un problema estructural; y la cera sobre poros no sella ni protege. Probar, retirar residuos y sellar antes de encerar sí son pasos corr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orden del pulido, límite del espesor y señal de problema estruc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Interior, ventanas, motor y sentina: lo que no se ve»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Interior, ventanas, motor y sentina: lo que no se ve»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lor impide una película correcta y el esmalte específico no sustituye la preparación. El motor se pinta en frío, limpio y desengrasado, y solo con el producto que admita 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interior, ventanas, motor y sen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Maderas y metales: teca, barniz, aceite e inox»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Maderas y metales: teca, barniz, aceite e inox»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maderas-met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el cuidado de la teca, el barniz, el aceite, el acero inoxidable, el aluminio y los herr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dera y metal comparten limpieza suave; se diferencian en el producto y en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jar a favor de la veta. → 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plicar aceite dos o tres veces al año. → 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usar silicona en la veta. → 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larar con agua dulce y secar con paño suave. → Acero inoxi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ratar el óxido de contaminación con pasivado. → Acero inoxi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usar limpiadores ácidos. → Alumi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o aplicar antifouling con cobre. → Alumi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teca, barniz, aceite, inoxidable, aluminio y herr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Agua, residuos y puerto: lo que no debe acabar en la dársena»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Agua, residuos y puerto: lo que no debe acabar en la dársena»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tos de antifouling → Contenedor de residuo peligroso de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lvo de lijado del casco → Aspirar sobre lona, nunca barrer a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ntina con aceite → Absorbente y entrega como residuo pelig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te sobrante de biocida → Cerrar, etiquetar y guardar según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ua con detergente → Dosificar y no verter a la dárs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biocidas, lijado, sentina, sobrantes y norma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A flote o en varada: qué se puede hacer y qué no»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A flote o en varada: qué se puede hacer y qué no»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la obra viva y el biocida exigen varada y condiciones control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ntifouling es un biocida que se aplica en obra viva, con acceso seguro y contención de residuos. El tipo de matriz no cambia que haya que sacar el barco ni que el puerto deba autoriz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frontera entre a flote y varada, y límite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8 m con gelcoat mate, teca gris y antifouling de dos temporadas»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8 m con gelcoat mate, teca gris y antifouling de dos temporadas»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plan-tempora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asos del plan de temporada, desde los datos del barco hasta el registr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lan se ordena por zonas y por acceso: primero datos, luego varada, después estétic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Datos y 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lora, material, uso previsto, tiempo en el agua y sistema anterior. Se anota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Inspección a f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elcoat con luz rasante, teca, juntas, herrajes, sentina y motor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Trabajo a f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do y descontaminado, prueba de pulido, teca, interior, ventanas y herr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Varada: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do, compatibilidad, lijado, imprimación si procede, antifouling, ánodos y pasac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Varada: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lido del gelcoat sano, sellado y cera; lijado de teca con co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Vuelta a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eite o barniz de teca, revisión de juntas y limpiez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lan del velero de 8 m,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Registro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lote, capas, fecha y tareas derivadas. Sin promesas que no con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ulir suavemente el gelcoat sano por encima de la línea de fl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lido suave de gelcoat sano sobre el agua se puede hacer a flote si se contiene el residuo. Antifouling, ánodos y ósmosis pertenecen a la obra viva y exigen v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plan por zonas y reparto entre a flote y v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rrores caros y cuándo derivar»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rrores caros y cuándo derivar» (3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 fondo con ampollas, zonas blandas y líquido al abrir una d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mpollas, zonas blandas y líquido apuntan a un problema de laminado u ósmosis, no a estética. Exige varada, diagnóstico y profesional; los otros casos son mantenimiento ord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errores, consecuencias y rutas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ductos-nauticos-zonas-del-barco-y-mantenimient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zona, produc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zona, producto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para la obra viva de la m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ínea de flotación. La zona cambia la agresión y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antifoul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roducto biocida regulado; su uso, capas y compatibilidad van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ara un pulido de gelco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grietas, ampollas, zonas blandas o fibra visible: es estruc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ntifouling y ánodos a f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ertenecen a la obra viva y exigen varada y condiciones control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ducto, lote, capas, fecha y tareas deriv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zonas, sistemas y límites de la náu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ductos-nauticos-zonas-del-barco-y-mantenimiento]]></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zonas, sistemas y límites de la náutica»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10" r:id="rId1"/>
    <p:sldLayoutId id="2482435611" r:id="rId2"/>
    <p:sldLayoutId id="2482435612" r:id="rId3"/>
    <p:sldLayoutId id="24824356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fec0327150d94020da3576d143353358ac3a4fa4d3834d81.jpg"/>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zonas-barco2.jpg"/>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hyperlink" Target="https://pinturasespecializadas.lumbre.lat/object/productos-nauticos-zonas-del-barco-y-mantenimient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sistema-obra-viva3.jpg"/>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hyperlink" Target="https://pinturasespecializadas.lumbre.lat/object/productos-nauticos-zonas-del-barco-y-mantenimiento"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gelcoat-limite4.jpg"/>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hyperlink" Target="https://pinturasespecializadas.lumbre.lat/object/productos-nauticos-zonas-del-barco-y-mantenimiento"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maderas-metales5.jpg"/>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hyperlink" Target="https://pinturasespecializadas.lumbre.lat/object/productos-nauticos-zonas-del-barco-y-mantenimiento"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plan-temporada8.jpg"/>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hyperlink" Target="https://pinturasespecializadas.lumbre.lat/object/productos-nauticos-zonas-del-barco-y-mantenimiento"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hyperlink" Target="https://pinturasespecializadas.lumbre.lat/object/productos-nauticos-zonas-del-barco-y-mantenimiento" TargetMode="External"/>
  <Relationship Id="rId4"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ductos-nauticos-zonas-del-barco-y-mantenimiento" TargetMode="External"/>
  <Relationship Id="rId3"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áutic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zo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r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oductos-nauticos-zonas-del-barco-y-mantenimien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a zona y el material de una embarcación, elegir la familia de producto y la preparación que corresponden a cada una, distinguir lo que se puede hacer a flote de lo que exige varada, y decidir cuándo se detiene el asesoramiento y se deriva al varadero, a dirección técnica o al fabrica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náutica de la escuela técnica. Ordena el barco por zonas, explica por qué el antifouling es un sistema regulado y no un bote de pintura, fija los límites del pulido del gelcoat y separa el mantenimiento a flote de la varad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áutica · antifouling · gelcoat · teca · mantenimiento · biocidas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náuticos: zonas del barco y mantenimi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de mayo, en el mostrador del centro, entra un cliente con fotos de un velero de 8 m. El casco es de fibra, el gelcoat está mate y la cubierta de teca se ve gris. El antifouling lleva dos temporadas y no trae la ficha del anterior. Quiere «un bote de lo bueno» y hacerlo todo en su amarre antes de las vacacione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qué imprimación lleva el fondo ni si el antifouling viejo es compatible con el nuevo. Tampoco tiene claro qué puede limpiar y pulir sin sacar el barco. La consulta parece de producto, pero es una consulta de zonas, de sistema y de lím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náuticos: zonas del barco y mantenimi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la zona y el material de una embarcación, elegir la familia de producto y la preparación que corresponden a cada una, distinguir lo que se puede hacer a flote de lo que exige varada, y decidir cuándo se detiene el asesoramiento y se deriva al varadero, a dirección técnica o al fabricante.]]></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náuticos: zonas del barco y mantenimi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catálogo, varada, garantías y residuos que debe confirmar dirección técn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 situación del velero de 8 m es ficticia y sirve para practicar el plan por zon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náuticos: zonas del barco y mantenimi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atálogo náutico real de Pinturas Especializadas: referencias, sistemas compatibles, fichas vigentes y existenc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náuticos: zonas del barco y mantenimi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9]]></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servicios de varada disponibles: qué varaderos, qué plazos y qué recogida de residuos ofrecen. El criterio de garantía aplicable a productos náuticos y a trabajos ejecutados por terceros. La gestión de residuos de antifouling, polvo de lijado y limpieza: contenedores, trazabilidad y responsable.]]></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asesora los casos complejos (ósmosis, aluminio, teca estructural) y con qué canal se derivan. El documento o ficha que se entrega al cliente cuando se le propone un plan de mantenimi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arco se recorre de abajo arriba y de fuera adentro, y cada tramo recibe un ataque distinto. La ]]></a:t>
            </a:r>
            <a:r>
              <a:rPr lang="en-US" b="1" strike="noStrike" sz="2100" spc="0" u="none" cap="none">
                <a:solidFill>
                  <a:srgbClr val="1B2438">
                    <a:alpha val="100000"/>
                  </a:srgbClr>
                </a:solidFill>
                <a:latin typeface="Calibri"/>
              </a:rPr>
              <a:t><![CDATA[línea de flotación]]></a:t>
            </a:r>
            <a:r>
              <a:rPr lang="en-US" strike="noStrike" sz="2100" spc="0" u="none" cap="none">
                <a:solidFill>
                  <a:srgbClr val="1B2438">
                    <a:alpha val="100000"/>
                  </a:srgbClr>
                </a:solidFill>
                <a:latin typeface="Calibri"/>
              </a:rPr>
              <a:t><![CDATA[ separa la obra viva —lo que está sumergido— de la obra muerta —lo que queda sobre el agua—. No es una división decorativa: cambia la presión, la humedad, la luz, el tránsito y el tipo de suciedad.]]></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ra viva.]]></a:t>
            </a:r>
            <a:r>
              <a:rPr lang="en-US" strike="noStrike" sz="2100" spc="0" u="none" cap="none">
                <a:solidFill>
                  <a:srgbClr val="1B2438">
                    <a:alpha val="100000"/>
                  </a:srgbClr>
                </a:solidFill>
                <a:latin typeface="Calibri"/>
              </a:rPr>
              <a:t><![CDATA[ Inmersión permanente, incrustación de algas y crustáceos, riesgo de ósmosis y corrosión en metal.]]></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ra muerta.]]></a:t>
            </a:r>
            <a:r>
              <a:rPr lang="en-US" strike="noStrike" sz="2100" spc="0" u="none" cap="none">
                <a:solidFill>
                  <a:srgbClr val="1B2438">
                    <a:alpha val="100000"/>
                  </a:srgbClr>
                </a:solidFill>
                <a:latin typeface="Calibri"/>
              </a:rPr>
              <a:t><![CDATA[ Salitre, UV, roces de defensas y pantalán, manchas de combusti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bierta y bañera.]]></a:t>
            </a:r>
            <a:r>
              <a:rPr lang="en-US" strike="noStrike" sz="2100" spc="0" u="none" cap="none">
                <a:solidFill>
                  <a:srgbClr val="1B2438">
                    <a:alpha val="100000"/>
                  </a:srgbClr>
                </a:solidFill>
                <a:latin typeface="Calibri"/>
              </a:rPr>
              <a:t><![CDATA[ Sol, agua estancada, tránsito y productos de limpiez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estructura y gelcoat.]]></a:t>
            </a:r>
            <a:r>
              <a:rPr lang="en-US" strike="noStrike" sz="2100" spc="0" u="none" cap="none">
                <a:solidFill>
                  <a:srgbClr val="1B2438">
                    <a:alpha val="100000"/>
                  </a:srgbClr>
                </a:solidFill>
                <a:latin typeface="Calibri"/>
              </a:rPr>
              <a:t><![CDATA[ UV, oxidación, amarilleo y microfisuras.]]></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tanas y juntas.]]></a:t>
            </a:r>
            <a:r>
              <a:rPr lang="en-US" strike="noStrike" sz="2100" spc="0" u="none" cap="none">
                <a:solidFill>
                  <a:srgbClr val="1B2438">
                    <a:alpha val="100000"/>
                  </a:srgbClr>
                </a:solidFill>
                <a:latin typeface="Calibri"/>
              </a:rPr>
              <a:t><![CDATA[ Dilatación, filtraciones y envejecimiento del sellador.]]></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 Condensación, moho, olores y desgaste de superficies lavables.]]></a:t>
            </a:r>
          </a:p>
        </p:txBody>
      </p:sp>
      <p:sp>
        <p:nvSpPr>
          <p:cNvPr id="15" name=""/>
          <p:cNvSpPr txBox="1"/>
          <p:nvPr/>
        </p:nvSpPr>
        <p:spPr>
          <a:xfrm>
            <a:off x="514350" y="4048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4048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tor y sentina.]]></a:t>
            </a:r>
            <a:r>
              <a:rPr lang="en-US" strike="noStrike" sz="2100" spc="0" u="none" cap="none">
                <a:solidFill>
                  <a:srgbClr val="1B2438">
                    <a:alpha val="100000"/>
                  </a:srgbClr>
                </a:solidFill>
                <a:latin typeface="Calibri"/>
              </a:rPr>
              <a:t><![CDATA[ Calor, aceite, combustible y agua estanc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a:t>
            </a:r>
            <a:r>
              <a:rPr lang="en-US" b="1" strike="noStrike" sz="2100" spc="0" u="none" cap="none">
                <a:solidFill>
                  <a:srgbClr val="1B2438">
                    <a:alpha val="100000"/>
                  </a:srgbClr>
                </a:solidFill>
                <a:latin typeface="Calibri"/>
              </a:rPr>
              <a:t><![CDATA[la zona manda sobre el producto]]></a:t>
            </a:r>
            <a:r>
              <a:rPr lang="en-US" strike="noStrike" sz="2100" spc="0" u="none" cap="none">
                <a:solidFill>
                  <a:srgbClr val="1B2438">
                    <a:alpha val="100000"/>
                  </a:srgbClr>
                </a:solidFill>
                <a:latin typeface="Calibri"/>
              </a:rPr>
              <a:t><![CDATA[. Antes de abrir un bote hay que saber dónde se aplica, sobre qué material y qué hay debajo. Un esmalte de interior en un fondo, un antifouling sobre una imprimación incompatible o una cera sobre teca mojada no fallan por marca: fallan por sistema. La marca se elige al final, con la ficha delante y con los datos del barco; nunca al revé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a:t>
            </a:r>
          </a:p>
        </p:txBody>
      </p:sp>
      <p:pic>
        <p:nvPicPr>
          <p:cNvPr id="3" name="" descr="Matriz de seis zonas del barco con su agresión dominante, la familia de producto y el error típico.">
            <a:hlinkClick r:id="rId3" tooltip="Matriz de seis zonas del barco con su agresión dominante, la familia de producto y el error típic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zona y el material mandan; la marca se elige después, con ficha y datos del bar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ductos-nauticos-zonas-del-barco-y-mantenimient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 barco no es una superficie: es un mapa de zo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pintura para el fondo del barco». ¿Qué dato manda antes de elegir el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que tenía el antifouling anterio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zona, el material del casco y el sistema que hay debaj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rca que vio en el barco de al la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del bote más gran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sistema regulado, no un bo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ifouling no es una pintura de color: es un ]]></a:t>
            </a:r>
            <a:r>
              <a:rPr lang="en-US" b="1" strike="noStrike" sz="2100" spc="0" u="none" cap="none">
                <a:solidFill>
                  <a:srgbClr val="1B2438">
                    <a:alpha val="100000"/>
                  </a:srgbClr>
                </a:solidFill>
                <a:latin typeface="Calibri"/>
              </a:rPr>
              <a:t><![CDATA[producto biocida]]></a:t>
            </a:r>
            <a:r>
              <a:rPr lang="en-US" strike="noStrike" sz="2100" spc="0" u="none" cap="none">
                <a:solidFill>
                  <a:srgbClr val="1B2438">
                    <a:alpha val="100000"/>
                  </a:srgbClr>
                </a:solidFill>
                <a:latin typeface="Calibri"/>
              </a:rPr>
              <a:t><![CDATA[ cuya comercialización y uso están regulados. En la Unión Europea se enmarca en el Reglamento (UE) 528/2012, y en España el producto debe estar autorizado e inscrito en el Registro Oficial de Biocidas. La etiqueta y la ficha fijan el uso permitido, las superficies, las capas, los intervalos y las precauciones. ]]></a:t>
            </a:r>
            <a:r>
              <a:rPr lang="en-US" b="1" strike="noStrike" sz="2100" spc="0" u="none" cap="none">
                <a:solidFill>
                  <a:srgbClr val="1B2438">
                    <a:alpha val="100000"/>
                  </a:srgbClr>
                </a:solidFill>
                <a:latin typeface="Calibri"/>
              </a:rPr>
              <a:t><![CDATA[No se recomienda por nombre comercial sin conocer el sistema anterior, el material del casco y el uso real del bar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sistema regulado, no un bo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obra viva tiene capas. Sobre fibra en buen estado se parte de un antifouling compatible; sobre metal se necesita una ]]></a:t>
            </a:r>
            <a:r>
              <a:rPr lang="en-US" b="1" strike="noStrike" sz="2100" spc="0" u="none" cap="none">
                <a:solidFill>
                  <a:srgbClr val="1B2438">
                    <a:alpha val="100000"/>
                  </a:srgbClr>
                </a:solidFill>
                <a:latin typeface="Calibri"/>
              </a:rPr>
              <a:t><![CDATA[imprimación anticorrosiva]]></a:t>
            </a:r>
            <a:r>
              <a:rPr lang="en-US" strike="noStrike" sz="2100" spc="0" u="none" cap="none">
                <a:solidFill>
                  <a:srgbClr val="1B2438">
                    <a:alpha val="100000"/>
                  </a:srgbClr>
                </a:solidFill>
                <a:latin typeface="Calibri"/>
              </a:rPr>
              <a:t><![CDATA[ adecuada; sobre un sistema desconocido se comprueba compatibilidad o se retira. Después vienen las capas de antifouling: dos o tres según ficha, con refuerzo en línea de flotación, bordes de quilla, timón y hélices. Entre capas se respeta el intervalo indicado; aplicar antes de tiempo o dejar secar de más puede arruinar la adhe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sistema regulado, no un bo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t>
            </a:r>
            <a:r>
              <a:rPr lang="en-US" b="1" strike="noStrike" sz="2100" spc="0" u="none" cap="none">
                <a:solidFill>
                  <a:srgbClr val="1B2438">
                    <a:alpha val="100000"/>
                  </a:srgbClr>
                </a:solidFill>
                <a:latin typeface="Calibri"/>
              </a:rPr>
              <a:t><![CDATA[matrices]]></a:t>
            </a:r>
            <a:r>
              <a:rPr lang="en-US" strike="noStrike" sz="2100" spc="0" u="none" cap="none">
                <a:solidFill>
                  <a:srgbClr val="1B2438">
                    <a:alpha val="100000"/>
                  </a:srgbClr>
                </a:solidFill>
                <a:latin typeface="Calibri"/>
              </a:rPr>
              <a:t><![CDATA[ no son equivalentes. Una matriz dura libera biocida y deja una película que se va agotando; una autopulimentable se desgasta con el movimiento del agua. La elección depende de si el barco navega mucho o pasa temporadas parado, de la velocidad, de si se saca a menudo y de la compatibilidad con lo que ya tiene. No se decide por costumbre ni por pre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sistema regulado, no un bo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son claros: el antifouling ]]></a:t>
            </a:r>
            <a:r>
              <a:rPr lang="en-US" b="1" strike="noStrike" sz="2100" spc="0" u="none" cap="none">
                <a:solidFill>
                  <a:srgbClr val="1B2438">
                    <a:alpha val="100000"/>
                  </a:srgbClr>
                </a:solidFill>
                <a:latin typeface="Calibri"/>
              </a:rPr>
              <a:t><![CDATA[no repara la ósmosis]]></a:t>
            </a:r>
            <a:r>
              <a:rPr lang="en-US" strike="noStrike" sz="2100" spc="0" u="none" cap="none">
                <a:solidFill>
                  <a:srgbClr val="1B2438">
                    <a:alpha val="100000"/>
                  </a:srgbClr>
                </a:solidFill>
                <a:latin typeface="Calibri"/>
              </a:rPr>
              <a:t><![CDATA[, no sustituye los ánodos, no corrige una imprimación mal aplicada y no protege un casco que ya tiene agua dentro del laminado. En aluminio, muchos antifoulings con cobre provocan corrosión galvánica; la ficha y el sistema del fabricante mandan. Si no hay datos, se pregunta, se fotografía la etiqueta y se deriv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sistema regulado, no un bote]]></a:t>
            </a:r>
          </a:p>
        </p:txBody>
      </p:sp>
      <p:pic>
        <p:nvPicPr>
          <p:cNvPr id="3" name="" descr="Flujo de cinco etapas del sistema de obra viva, del diagnóstico al registro para la próxima varada.">
            <a:hlinkClick r:id="rId3" tooltip="Flujo de cinco etapas del sistema de obra viva, del diagnóstico al registro para la próxima varad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ntifouling se aplica como sistema: diagnóstico, preparación, imprimación, capas y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ductos-nauticos-zonas-del-barco-y-mantenimiento"/>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Obra viva: el antifouling es un sistema regulado, no un bote · Secuencia de aplicación en obra viv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r datos: material, sistema anterior, uso, tiempo en el agua y ficha disponi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Obra viva: el antifouling es un sistema regulado, no un bote · Secuencia de aplicación en obra viv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y retirar incrustación sin dañar el soporte; recoger los residu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Obra viva: el antifouling es un sistema regulado, no un bote · Secuencia de aplicación en obra viv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compatibilidad o retirar el sistema anterior hasta el soporte sa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Obra viva: el antifouling es un sistema regulado, no un bote · Secuencia de aplicación en obra viv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jar, aspirar y limpiar; reparar golpes y zonas con gelcoat dañ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Obra viva: el antifouling es un sistema regulado, no un bote · Secuencia de aplicación en obra viv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imprimación anticorrosiva si el sistema lo exige y respetar el interva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Obra viva: el antifouling es un sistema regulado, no un bote · Secuencia de aplicación en obra viv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s capas de antifouling con refuerzo en bordes y registrar producto y lo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Obra viva: el antifouling es un sistema regulado, no un bo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casco de aluminio se puede aplicar cualquier antifouling con cobre si antes se lija bi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bra muerta, cubierta y bañera: sol, salitre y pi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muerta es la parte que se ve desde el pantalán y la que más juicios recibe. Vive del sol, del salitre y de los roces. Un esmalte marino o un poliuretano de dos componentes resiste UV y lavado; una pintura de interior, no. En cubierta y bañera el problema añadido es el ]]></a:t>
            </a:r>
            <a:r>
              <a:rPr lang="en-US" b="1"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una superficie brillante mojada es una caída. Se busca acabado antideslizante, con árido o con relieve, y se mantiene la text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bra muerta, cubierta y bañera: sol, salitre y pi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es la misma disciplina que en tierra, con más sales. Lavado con agua dulce para retirar cloruros, desengrase para quitar combustibles y protector solar, lijado para dar anclaje, aspiración y paño. Se enmascara lo que no se pinta: juntas, herrajes, cristales y teca. No se pinta con sol directo, viento o humedad alta; la piel del esmalte se cierra antes de que el disolvente salga y aparecen arrugas o pérdida de bril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bra muerta, cubierta y bañera: sol, salitre y pi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es típicos: usar esmalte sintético común en vez de marino; pintar sobre silicona o sobre una imprimación desconocida; dar una sola mano gruesa; no respetar el intervalo entre manos; y elegir brillo en una cubierta de paso. El mantenimiento es lavado frecuente con agua dulce, revisión de rozaduras y retoque puntual antes de que el daño llegue al sopo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Obra muerta, cubierta y bañera: sol, salitre y pi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cubierta se busca un acabado ___; en obra muerta, un esmalte marino o poliuretano resistente al ___ y a la ___. La limpieza previa se hace con agua ___ para retirar la s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lcoat: estética, protección y el límite del puli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lcoat es la capa exterior de resina que protege el laminado del agua y del UV. Cuando envejece se vuelve mate, blanquecino o amarillento; no es suciedad, es oxidación superficial. El ]]></a:t>
            </a:r>
            <a:r>
              <a:rPr lang="en-US" b="1" strike="noStrike" sz="2100" spc="0" u="none" cap="none">
                <a:solidFill>
                  <a:srgbClr val="1B2438">
                    <a:alpha val="100000"/>
                  </a:srgbClr>
                </a:solidFill>
                <a:latin typeface="Calibri"/>
              </a:rPr>
              <a:t><![CDATA[pulido]]></a:t>
            </a:r>
            <a:r>
              <a:rPr lang="en-US" strike="noStrike" sz="2100" spc="0" u="none" cap="none">
                <a:solidFill>
                  <a:srgbClr val="1B2438">
                    <a:alpha val="100000"/>
                  </a:srgbClr>
                </a:solidFill>
                <a:latin typeface="Calibri"/>
              </a:rPr>
              <a:t><![CDATA[ recupera brillo retirando una parte mínima de esa capa. El ]]></a:t>
            </a:r>
            <a:r>
              <a:rPr lang="en-US" b="1" strike="noStrike" sz="2100" spc="0" u="none" cap="none">
                <a:solidFill>
                  <a:srgbClr val="1B2438">
                    <a:alpha val="100000"/>
                  </a:srgbClr>
                </a:solidFill>
                <a:latin typeface="Calibri"/>
              </a:rPr>
              <a:t><![CDATA[sellado]]></a:t>
            </a:r>
            <a:r>
              <a:rPr lang="en-US" strike="noStrike" sz="2100" spc="0" u="none" cap="none">
                <a:solidFill>
                  <a:srgbClr val="1B2438">
                    <a:alpha val="100000"/>
                  </a:srgbClr>
                </a:solidFill>
                <a:latin typeface="Calibri"/>
              </a:rPr>
              <a:t><![CDATA[ y la cera no reparan: mantienen y hacen más lenta la siguiente oxid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lcoat: estética, protección y el límite del puli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lavado, descontaminado químico (sarro, óxido de partículas, restos orgánicos), prueba en una zona pequeña, pulido con esponja adecuada y movimientos constantes, retirada de residuos, sellado y cera. La máquina no se apoya en un punto ni se deja a revoluciones altas sobre una arista: quema el gelcoat. En zonas de roce se protege con ci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lcoat: estética, protección y el límite del puli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es el ]]></a:t>
            </a:r>
            <a:r>
              <a:rPr lang="en-US" b="1" strike="noStrike" sz="2100" spc="0" u="none" cap="none">
                <a:solidFill>
                  <a:srgbClr val="1B2438">
                    <a:alpha val="100000"/>
                  </a:srgbClr>
                </a:solidFill>
                <a:latin typeface="Calibri"/>
              </a:rPr>
              <a:t><![CDATA[espesor]]></a:t>
            </a:r>
            <a:r>
              <a:rPr lang="en-US" strike="noStrike" sz="2100" spc="0" u="none" cap="none">
                <a:solidFill>
                  <a:srgbClr val="1B2438">
                    <a:alpha val="100000"/>
                  </a:srgbClr>
                </a:solidFill>
                <a:latin typeface="Calibri"/>
              </a:rPr>
              <a:t><![CDATA[. El gelcoat es una capa fina; cada pulido agresivo consume material y no se puede repetir indefinidamente. Si aparecen grietas que se abren, ampollas, zonas blandas, fibra visible o una cala profunda, el problema ya no es estético: es estructural o de laminado. Pulir ahí solo disimula y retrasa la reparación. Se detiene el trabajo, se documenta y se deriva a varada y a profesion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lcoat: estética, protección y el límite del pulido]]></a:t>
            </a:r>
          </a:p>
        </p:txBody>
      </p:sp>
      <p:pic>
        <p:nvPicPr>
          <p:cNvPr id="3" name="" descr="Comparación entre pulido y sellado de un gelcoat sano y reparación estructural en varada.">
            <a:hlinkClick r:id="rId3" tooltip="Comparación entre pulido y sellado de un gelcoat sano y reparación estructural en varada."/>
          </p:cNvPr>
          <p:cNvPicPr>
            <a:picLocks noChangeAspect="1"/>
          </p:cNvPicPr>
          <p:nvPr>
            <p:ph type="pic" idx="1"/>
          </p:nvPr>
        </p:nvPicPr>
        <p:blipFill>
          <a:blip r:embed="rId2"/>
          <a:stretch>
            <a:fillRect/>
          </a:stretch>
        </p:blipFill>
        <p:spPr>
          <a:xfrm>
            <a:off x="523875" y="1257300"/>
            <a:ext cx="8096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ulido recupera brillo; no reconstruye un laminado dañ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ductos-nauticos-zonas-del-barco-y-mantenimiento"/>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Gelcoat: estética, protección y el límite del pul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trabajo de gelcoat.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lo con la máquina a tope y parado en el mismo punto hasta que salga el brill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pulir, lavo y descontamino una zona pequeña para probar.»]]></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aparece fibra, sigo puliendo un poco más y queda disimulado.»]]></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o los restos de pulido antes de sellar y encer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lico cera sobre un gelcoat poroso sin sellar; así protege má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terior, ventanas, motor y sentina: lo que no se 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terior de un barco no es una vivienda: la humedad del exterior entra, se condensa en las superficies frías y se queda en colchones, mamparos y rincones. El moho aparece donde no hay ventilación. Antes de pintar hay que limpiar, tratar el moho, secar y comprobar que la madera o el tablero no están hinchados. Se usa pintura lavable o barniz de interior; el esmalte de exteriores con disolvente fuerte deja olor y no resiste mejor la condensación. Los errores típicos son pintar sobre humedad, sellar una madera que todavía respira y tapar una filtración con pintu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terior, ventanas, motor y sentina: lo que no se 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ntanas y juntas son la frontera. El acrílico y el policarbonato se limpian con agua y jabón neutro, nunca con disolvente ni estropajo; el sellador debe ser compatible con el cristal y con el marco. Una junta que gotea no se tapa con una capa de pintura: se localiza, se seca y se sustituye. El UV endurece y agrieta el sellador; por eso se revisa al final de tempor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terior, ventanas, motor y sentina: lo que no se 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tor y la sentina viven con calor, aceite, combustible y agua. La sentina se limpia, se desengrasa y se pinta con epoxi o pintura específica si el fabricante lo permite; el motor se pinta en frío, limpio y sin grasa, con esmalte de motor o el producto del fabricante. Pintar sucio, caliente o con aceite debajo solo esconde la fuga. La sentina con aceite no se bombea al mar: se absorbe y se entrega como residuo. El mantenimiento es revisar fugas, secar, ventilar y repetir la limpieza antes de que el agua llegue a la mad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Interior, ventanas, motor y sentina: lo que no se 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pintar el motor en caliente si se usa un esmalte específico de mot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aderas y metales: teca, barniz, aceite e inox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ca se protege sola con sus aceites, pero el sol y el agua dulce la dejan gris. El gris no es podredumbre: es la capa superficial degradada. Se limpia con producto de dos componentes —limpiador y aclarador—, se lija ]]></a:t>
            </a:r>
            <a:r>
              <a:rPr lang="en-US" b="1" strike="noStrike" sz="2100" spc="0" u="none" cap="none">
                <a:solidFill>
                  <a:srgbClr val="1B2438">
                    <a:alpha val="100000"/>
                  </a:srgbClr>
                </a:solidFill>
                <a:latin typeface="Calibri"/>
              </a:rPr>
              <a:t><![CDATA[a favor de la veta]]></a:t>
            </a:r>
            <a:r>
              <a:rPr lang="en-US" strike="noStrike" sz="2100" spc="0" u="none" cap="none">
                <a:solidFill>
                  <a:srgbClr val="1B2438">
                    <a:alpha val="100000"/>
                  </a:srgbClr>
                </a:solidFill>
                <a:latin typeface="Calibri"/>
              </a:rPr>
              <a:t><![CDATA[ y se decide entre aceite y barniz. El aceite nutre y deja tacto de madera; se aplica en capas finas, dos o tres veces al año, y no sustituye la limpieza. El barniz sella y da brillo, pero exige más capas, más cuidado entre ellas y mantenimiento anual; una grieta en el barniz deja entrar agua y levanta la pelícu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aderas y metales: teca, barniz, aceite e inox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tal, la regla es no rayar ni acidificar. El ]]></a:t>
            </a:r>
            <a:r>
              <a:rPr lang="en-US" b="1" strike="noStrike" sz="2100" spc="0" u="none" cap="none">
                <a:solidFill>
                  <a:srgbClr val="1B2438">
                    <a:alpha val="100000"/>
                  </a:srgbClr>
                </a:solidFill>
                <a:latin typeface="Calibri"/>
              </a:rPr>
              <a:t><![CDATA[acero inoxidable]]></a:t>
            </a:r>
            <a:r>
              <a:rPr lang="en-US" strike="noStrike" sz="2100" spc="0" u="none" cap="none">
                <a:solidFill>
                  <a:srgbClr val="1B2438">
                    <a:alpha val="100000"/>
                  </a:srgbClr>
                </a:solidFill>
                <a:latin typeface="Calibri"/>
              </a:rPr>
              <a:t><![CDATA[ se lava con agua dulce y paño suave; las manchas de óxido superficial suelen ser contaminación férrica, no corrosión estructural, y se tratan con producto de pasivado. No se usa estropajo de aluminio ni lana de acero. El ]]></a:t>
            </a:r>
            <a:r>
              <a:rPr lang="en-US" b="1" strike="noStrike" sz="2100" spc="0" u="none" cap="none">
                <a:solidFill>
                  <a:srgbClr val="1B2438">
                    <a:alpha val="100000"/>
                  </a:srgbClr>
                </a:solidFill>
                <a:latin typeface="Calibri"/>
              </a:rPr>
              <a:t><![CDATA[aluminio]]></a:t>
            </a:r>
            <a:r>
              <a:rPr lang="en-US" strike="noStrike" sz="2100" spc="0" u="none" cap="none">
                <a:solidFill>
                  <a:srgbClr val="1B2438">
                    <a:alpha val="100000"/>
                  </a:srgbClr>
                </a:solidFill>
                <a:latin typeface="Calibri"/>
              </a:rPr>
              <a:t><![CDATA[ anodizado o pintado teme los limpiadores ácidos y el cobre; se limpia con producto neutro y se revisa la pintura de protección. Pasamanos, candeleros, winches y herrajes se revisan al final de temporada: tornillo flojo, sellador agrietado y agua dentro son el origen de muchos dañ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aderas y metales: teca, barniz, aceite e inox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licona no es un producto universal. Sobre teca mancha la veta y impide un acabado posterior; en juntas de ventana se usa el sellador que indique el fabricante del cristal o del sistema. Antes de sellar, la superficie debe estar limpia y seca: el sellador sobre humedad sella la humedad dentr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aderas y metales: teca, barniz, aceite e inox]]></a:t>
            </a:r>
          </a:p>
        </p:txBody>
      </p:sp>
      <p:pic>
        <p:nvPicPr>
          <p:cNvPr id="3" name="" descr="Seis tarjetas con el cuidado de la teca, el barniz, el aceite, el acero inoxidable, el aluminio y los herrajes.">
            <a:hlinkClick r:id="rId3" tooltip="Seis tarjetas con el cuidado de la teca, el barniz, el aceite, el acero inoxidable, el aluminio y los herrajes."/>
          </p:cNvPr>
          <p:cNvPicPr>
            <a:picLocks noChangeAspect="1"/>
          </p:cNvPicPr>
          <p:nvPr>
            <p:ph type="pic" idx="1"/>
          </p:nvPr>
        </p:nvPicPr>
        <p:blipFill>
          <a:blip r:embed="rId2"/>
          <a:stretch>
            <a:fillRect/>
          </a:stretch>
        </p:blipFill>
        <p:spPr>
          <a:xfrm>
            <a:off x="2181225" y="1257300"/>
            <a:ext cx="47815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dera y metal comparten limpieza suave; se diferencian en el producto y en el lím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ductos-nauticos-zonas-del-barco-y-mantenimiento"/>
              </a:rPr>
              <a:t><![CDATA[Ver imagen original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Maderas y metales: teca, barniz, aceite e inox]]></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uación según el material al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ero inoxid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umin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jar a favor de la ve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licar aceite dos o tres veces al añ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usar silicona en la ve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larar con agua dulce y secar con paño suav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ratar el óxido de contaminación con pasiv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usar limpiadores ácid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o aplicar antifouling con cobr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Agua, residuos y puerto: lo que no debe acabar en la dárs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erto es un lugar de trabajo y también un entorno. Lo que se lija, se lava o se derrama acaba en el agua si no se contiene. El antifouling es un biocida: su residuo, el polvo de lijado y el agua de limpieza no son residuos ordinarios. Se trabaja sobre lona o bandeja, se aspira en lugar de barrer hacia la dársena y se separan los restos en el contenedor que indique el varadero. La etiqueta y la autorización del producto fijan las condiciones de uso; el Reglamento (UE) 528/2012 y el Registro Oficial de Biocidas son el marco, no un trámite decorativ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Agua, residuos y puerto: lo que no debe acabar en la dárs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también contamina si se abusa del producto. Detergente justo, agua dulce y paño; nada de disolvente al agua. Una sentina con aceite se vacía con absorbente y se entrega como residuo peligroso; no se bombea al mar. Los botes de antifouling sobrantes se cierran, se etiquetan y se guardan según ficha, nunca a la intemperie ni mezclados con otro produc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Agua, residuos y puerto: lo que no debe acabar en la dárs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uena práctica no sustituye la norma local: cada puerto y cada varadero tienen su procedimiento de residuos, horarios y prohibiciones. Si el cliente pregunta si puede hacerlo en su amarre, la respuesta no es «sí, es fácil»: es comprobar qué permite el puerto, qué producto tiene autorización y qué residuos hay que gestion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Agua, residuos y puerto: lo que no debe acabar en la dárse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residuo o situación con la actuación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tos de antifouling]]></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lvo de lijado del casc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ntina con acei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ote sobrante de bioc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gua con detergen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pirar sobre lona, nunca barrer al agu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bsorbente y entrega como residuo peligros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etiquetar y guardar según fich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sificar y no verter a la dárs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enedor de residuo peligroso del varade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 flote o en varada: qué se puede hacer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ontera no es el gusto: es la seguridad, el acceso y el residuo. ]]></a:t>
            </a:r>
            <a:r>
              <a:rPr lang="en-US" b="1" strike="noStrike" sz="2100" spc="0" u="none" cap="none">
                <a:solidFill>
                  <a:srgbClr val="1B2438">
                    <a:alpha val="100000"/>
                  </a:srgbClr>
                </a:solidFill>
                <a:latin typeface="Calibri"/>
              </a:rPr>
              <a:t><![CDATA[A flote]]></a:t>
            </a:r>
            <a:r>
              <a:rPr lang="en-US" strike="noStrike" sz="2100" spc="0" u="none" cap="none">
                <a:solidFill>
                  <a:srgbClr val="1B2438">
                    <a:alpha val="100000"/>
                  </a:srgbClr>
                </a:solidFill>
                <a:latin typeface="Calibri"/>
              </a:rPr>
              <a:t><![CDATA[ se puede trabajar en interior, ventanas por encima del agua, herrajes, limpieza y sellado de juntas accesibles, pulido suave de gelcoat sano si se contiene el residuo, limpieza y aceitado de teca, y mantenimiento del motor en frío. ]]></a:t>
            </a:r>
            <a:r>
              <a:rPr lang="en-US" b="1" strike="noStrike" sz="2100" spc="0" u="none" cap="none">
                <a:solidFill>
                  <a:srgbClr val="1B2438">
                    <a:alpha val="100000"/>
                  </a:srgbClr>
                </a:solidFill>
                <a:latin typeface="Calibri"/>
              </a:rPr>
              <a:t><![CDATA[En varada]]></a:t>
            </a:r>
            <a:r>
              <a:rPr lang="en-US" strike="noStrike" sz="2100" spc="0" u="none" cap="none">
                <a:solidFill>
                  <a:srgbClr val="1B2438">
                    <a:alpha val="100000"/>
                  </a:srgbClr>
                </a:solidFill>
                <a:latin typeface="Calibri"/>
              </a:rPr>
              <a:t><![CDATA[ entran la obra viva, el antifouling, los ánodos, los pasacascos, la hélice, el timón, la quilla, la ósmosis, cualquier reparación estructural y todo lijado o pulverizado que genere residu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 flote o en varada: qué se puede hacer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areas que parecen de a flote y no lo son: lijar teca produce polvo que cae al agua; pulir con máquina levanta pasta y brillo que no se debe verter; cambiar un ánodo exige sacar el barco; aplicar antifouling en el amarre está fuera de la autorización y del sentido común. También hay tareas de varada que no se deben improvisar: una grieta estructural, una ampolla de ósmosis o una corrosión en aluminio no se tapan con masilla y pintu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 flote o en varada: qué se puede hacer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rada se planifica: qué se hace, en qué orden, qué producto, qué residuo y quién lo retira. El barco no se pinta entero el mismo día. Esta lección no certifica manejo seguro de biocidas ni trabajos en varada; acredita criterio para asesorar y para saber cuándo interviene un profesio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 flote o en varada: qué se puede hace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as condiciones concretas las fijan el puerto, el varadero y la ficha del produc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86000"/>
                <a:gridCol w="1657350"/>
                <a:gridCol w="1714500"/>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flo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var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y aceitado de 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con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b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trabajo bajo 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ido suave de gelco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zonas s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pe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iduo no debe ir a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y án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 y acceso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cascos, hélice y tim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n acceso y desmo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86000"/>
                <a:gridCol w="1657350"/>
                <a:gridCol w="1714500"/>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flo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var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smosis o grieta estruc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diagnóstico y 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ventanas y herr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b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ibles y sin residuo cr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A flote o en varada: qué se puede hacer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quiere aplicar el antifouling en su amarre para no pagar varada. ¿Qué respuesta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uede si elige un antifouling autopulimentabl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puede si lo aplica con rodillo y sin lija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la obra viva y el biocida exigen varada y condiciones controlad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hace falta avisar al puerto por la maña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8 m con gelcoat mate, teca gris y antifouling de dos tempora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Un cliente llega con un velero de 8 m de fibra, gelcoat mate, cubierta de teca gris y un antifouling que lleva dos temporadas. Quiere «un bote de lo bueno» y hacerlo todo en su amarre antes de las vacaciones. No trae ficha del antifouling anterior ni sabe qué imprimación llev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8 m con gelcoat mate, teca gris y antifouling de dos tempora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se organiza por zonas, no por productos. ]]></a:t>
            </a:r>
            <a:r>
              <a:rPr lang="en-US" b="1" strike="noStrike" sz="2100" spc="0" u="none" cap="none">
                <a:solidFill>
                  <a:srgbClr val="1B2438">
                    <a:alpha val="100000"/>
                  </a:srgbClr>
                </a:solidFill>
                <a:latin typeface="Calibri"/>
              </a:rPr>
              <a:t><![CDATA[A flote:]]></a:t>
            </a:r>
            <a:r>
              <a:rPr lang="en-US" strike="noStrike" sz="2100" spc="0" u="none" cap="none">
                <a:solidFill>
                  <a:srgbClr val="1B2438">
                    <a:alpha val="100000"/>
                  </a:srgbClr>
                </a:solidFill>
                <a:latin typeface="Calibri"/>
              </a:rPr>
              <a:t><![CDATA[ limpieza y descontaminado del gelcoat, prueba de pulido en una zona, sellado y cera; limpieza y aceitado de teca; revisión de juntas, herrajes y sentina; interior y ventanas. ]]></a:t>
            </a:r>
            <a:r>
              <a:rPr lang="en-US" b="1" strike="noStrike" sz="2100" spc="0" u="none" cap="none">
                <a:solidFill>
                  <a:srgbClr val="1B2438">
                    <a:alpha val="100000"/>
                  </a:srgbClr>
                </a:solidFill>
                <a:latin typeface="Calibri"/>
              </a:rPr>
              <a:t><![CDATA[En varada:]]></a:t>
            </a:r>
            <a:r>
              <a:rPr lang="en-US" strike="noStrike" sz="2100" spc="0" u="none" cap="none">
                <a:solidFill>
                  <a:srgbClr val="1B2438">
                    <a:alpha val="100000"/>
                  </a:srgbClr>
                </a:solidFill>
                <a:latin typeface="Calibri"/>
              </a:rPr>
              <a:t><![CDATA[ lavado de obra viva, comprobación de compatibilidad del antifouling, lijado, imprimación si el soporte lo pide, dos capas de antifouling con refuerzo en bordes, ánodos, hélice y pasacascos. ]]></a:t>
            </a: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teca y cera en la vuelta al agua, registro de producto, lote, capas y f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8 m con gelcoat mate, teca gris y antifouling de dos tempora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ifouling de dos temporadas no se cubre a ciegas: si la ficha del anterior no aparece, se prueba compatibilidad o se retira. El gelcoat mate se mira con luz rasante: si solo está oxidado, se pule; si hay grietas abiertas o fibra, se para y se deriva. La teca gris se limpia y se decide aceite o barniz según el estado y el uso. El cliente quería un bote; lo que necesita es un plan con lo que se puede hacer a flote y lo que exige var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8 m con gelcoat mate, teca gris y antifouling de dos temporadas]]></a:t>
            </a:r>
          </a:p>
        </p:txBody>
      </p:sp>
      <p:pic>
        <p:nvPicPr>
          <p:cNvPr id="3" name="" descr="Secuencia de seis pasos del plan de temporada, desde los datos del barco hasta el registro final.">
            <a:hlinkClick r:id="rId3" tooltip="Secuencia de seis pasos del plan de temporada, desde los datos del barco hasta el registro final."/>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lan se ordena por zonas y por acceso: primero datos, luego varada, después estética y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ductos-nauticos-zonas-del-barco-y-mantenimiento"/>
              </a:rPr>
              <a:t><![CDATA[Ver imagen original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y encuadr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lora, material, uso previsto, tiempo en el agua y sistema anterior. Se anota lo que fa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spección a flot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lcoat con luz rasante, teca, juntas, herrajes, sentina y motor en frí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bajo a flot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do y descontaminado, prueba de pulido, teca, interior, ventanas y herraj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arada: obra viv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do, compatibilidad, lijado, imprimación si procede, antifouling, ánodos y pasacasc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arada: estétic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lido del gelcoat sano, sellado y cera; lijado de teca con conten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uelta al agua]]></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ite o barniz de teca, revisión de juntas y limpieza fin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8 m con gelcoat mate, teca gris y antifouling de dos temporadas · El plan del velero de 8 m, paso a pas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y límite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lote, capas, fecha y tareas derivadas. Sin promesas que no const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Ejemplo resuelto: 8 m con gelcoat mate, teca gris y antifouling de dos temporadas]]></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plan del velero de 8 m, ¿qué tarea se puede hacer a flote con contención?]]></a:t>
            </a:r>
          </a:p>
        </p:txBody>
      </p:sp>
      <p:sp>
        <p:nvSpPr>
          <p:cNvPr id="9" name=""/>
          <p:cNvSpPr txBox="1"/>
          <p:nvPr/>
        </p:nvSpPr>
        <p:spPr>
          <a:xfrm>
            <a:off x="666750" y="2571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las dos capas de antifouling.]]></a:t>
            </a:r>
          </a:p>
        </p:txBody>
      </p:sp>
      <p:sp>
        <p:nvSpPr>
          <p:cNvPr id="10" name=""/>
          <p:cNvSpPr txBox="1"/>
          <p:nvPr/>
        </p:nvSpPr>
        <p:spPr>
          <a:xfrm>
            <a:off x="666750" y="2952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los ánodos del eje y del casco.]]></a:t>
            </a:r>
          </a:p>
        </p:txBody>
      </p:sp>
      <p:sp>
        <p:nvSpPr>
          <p:cNvPr id="11" name=""/>
          <p:cNvSpPr txBox="1"/>
          <p:nvPr/>
        </p:nvSpPr>
        <p:spPr>
          <a:xfrm>
            <a:off x="666750" y="33337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lir suavemente el gelcoat sano por encima de la línea de flotación.]]></a:t>
            </a:r>
          </a:p>
        </p:txBody>
      </p:sp>
      <p:sp>
        <p:nvSpPr>
          <p:cNvPr id="12" name=""/>
          <p:cNvSpPr txBox="1"/>
          <p:nvPr/>
        </p:nvSpPr>
        <p:spPr>
          <a:xfrm>
            <a:off x="666750" y="40290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ar una ampolla de ósmosis en el fon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caros y cuándo deriv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caros casi nunca son de marca. Son de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ntifouling sobre otro incompatible, imprimación omitida en metal, cobre sobre aluminio, esmalte de interior en cubierta, gelcoat pulido hasta la fibra, teca lijada a contraveta, silicona en la veta, sellador sobre junta mojada, pintura sobre motor caliente o sentina sucia. Cada uno tiene una consecuencia: desprendimiento, corrosión, resbalón, filtración, pérdida de espesor o un residuo que acaba en el agu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caros y cuándo deriv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uesta caro ]]></a:t>
            </a:r>
            <a:r>
              <a:rPr lang="en-US" b="1" strike="noStrike" sz="2100" spc="0" u="none" cap="none">
                <a:solidFill>
                  <a:srgbClr val="1B2438">
                    <a:alpha val="100000"/>
                  </a:srgbClr>
                </a:solidFill>
                <a:latin typeface="Calibri"/>
              </a:rPr>
              <a:t><![CDATA[prometer de más]]></a:t>
            </a:r>
            <a:r>
              <a:rPr lang="en-US" strike="noStrike" sz="2100" spc="0" u="none" cap="none">
                <a:solidFill>
                  <a:srgbClr val="1B2438">
                    <a:alpha val="100000"/>
                  </a:srgbClr>
                </a:solidFill>
                <a:latin typeface="Calibri"/>
              </a:rPr>
              <a:t><![CDATA[. «Con esto queda nuevo», «no hace falta sacarlo del agua», «eso no vuelve a salir» son frases que el cliente recuerda cuando falla. El mostrador no diagnostica una ósmosis por teléfono ni decide si una grieta es estructural. Puede describir lo que ve, pedir datos, explicar el plan y fijar el lími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caros y cuándo deriv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riva a ]]></a:t>
            </a:r>
            <a:r>
              <a:rPr lang="en-US" b="1" strike="noStrike" sz="2100" spc="0" u="none" cap="none">
                <a:solidFill>
                  <a:srgbClr val="1B2438">
                    <a:alpha val="100000"/>
                  </a:srgbClr>
                </a:solidFill>
                <a:latin typeface="Calibri"/>
              </a:rPr>
              <a:t><![CDATA[varadero]]></a:t>
            </a:r>
            <a:r>
              <a:rPr lang="en-US" strike="noStrike" sz="2100" spc="0" u="none" cap="none">
                <a:solidFill>
                  <a:srgbClr val="1B2438">
                    <a:alpha val="100000"/>
                  </a:srgbClr>
                </a:solidFill>
                <a:latin typeface="Calibri"/>
              </a:rPr>
              <a:t><![CDATA[ cuando hay que sacar el barco, a ]]></a:t>
            </a:r>
            <a:r>
              <a:rPr lang="en-US" b="1" strike="noStrike" sz="2100" spc="0" u="none" cap="none">
                <a:solidFill>
                  <a:srgbClr val="1B2438">
                    <a:alpha val="100000"/>
                  </a:srgbClr>
                </a:solidFill>
                <a:latin typeface="Calibri"/>
              </a:rPr>
              <a:t><![CDATA[dirección técnica]]></a:t>
            </a:r>
            <a:r>
              <a:rPr lang="en-US" strike="noStrike" sz="2100" spc="0" u="none" cap="none">
                <a:solidFill>
                  <a:srgbClr val="1B2438">
                    <a:alpha val="100000"/>
                  </a:srgbClr>
                </a:solidFill>
                <a:latin typeface="Calibri"/>
              </a:rPr>
              <a:t><![CDATA[ cuando hay que interpretar un sistema o una garantía, y al ]]></a:t>
            </a:r>
            <a:r>
              <a:rPr lang="en-US" b="1"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cuando faltan ficha, compatibilidad o autorización. Un caso complejo —ósmosis extendida, corrosión de aluminio, teca estructural, motor o instalación eléctrica— no se resuelve con un bote más. El catálogo real, los servicios de varada y el criterio de garantía son procedimientos pendientes de Pinturas Especializad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Errores caros y cuándo deriv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casos debe derivarse antes de proponer un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ubierta de teca gris que solo necesita limpieza y acei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gelcoat mate uniforme sin grietas ni fibra visible.]]></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fondo con ampollas, zonas blandas y líquido al abrir una de ell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asamanos de inox con manchas superficiales de óxi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zona → producto → preparación →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con el cliente delante y se completa por zonas. La columna de límite evita que una consulta de mantenimiento se convierta en una promesa de repara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zona → producto → preparación →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as referencias concretas, la compatibilidad y la autorización se confirman con la ficha vigente y el catálogo re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266825"/>
                <a:gridCol w="2457450"/>
                <a:gridCol w="2228850"/>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o 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y deriv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 de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autorizado; matriz según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lijado, compatibilidad y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smosis o sistema desconocido: v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 de m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anticorrosiva y antifouling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e, lijado e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 sin cobre; corros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mu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marino o poliure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ulce, desengrase, lijado e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 dañado: 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266825"/>
                <a:gridCol w="2457450"/>
                <a:gridCol w="2228850"/>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o 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y deriv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 y bañ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antideslizante o 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lijado y enmasc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illo en zona de paso: riesgo de caí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ido, sellador y c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descontaminado y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s, ampollas o fibra: estruc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s y j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ador compatible co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secado y cor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 activa: 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266825"/>
                <a:gridCol w="2457450"/>
                <a:gridCol w="2228850"/>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o 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y deriv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aceite o barniz mar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jado a favor de la v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sor o podredumbre: carpint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ox y alu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neutra y pas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ulce, paño y sin ác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osión profund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y sen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lavable o epoxi de sen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e, lijado e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bustible o agua: gestionar resid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zona → producto → preparación →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dato, se escribe «pendiente» y se explica qué falta. No se rellena la compatibilidad con una suposición ni se cambia la marca por costumbr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 producto y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autorizado y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lcoat s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ido, sellado y c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o barniz mar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inoxid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ulce y pas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ocida regulado y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 ánodos y pasacas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 producto y lími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oductos-nauticos-zonas-del-barco-y-mantenimiento"/>
              </a:rPr>
              <a:t><![CDATA[Abrir el juego en el O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para la obra viva de la muer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ínea de flotación. La zona cambia la agresión y el sistem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antifouli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ducto biocida regulado; su uso, capas y compatibilidad van en la fich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ara un pulido de gelcoat?]]></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grietas, ampollas, zonas blandas o fibra visible: es estructura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ntifouling y ánodos a flot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ertenecen a la obra viva y exigen varada y condiciones controlad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antenimiento náutic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al termina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mantenimiento náuti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lote, capas, fecha y tareas derivada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zonas, sistemas y límites de la náu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zonas, sistemas y límites de la náu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0]]></a:t>
            </a:r>
          </a:p>
        </p:txBody>
      </p:sp>
      <p:sp>
        <p:nvSpPr>
          <p:cNvPr id="12"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leer el barco por zonas, explicar el sistema de obra viva, fijar el límite del gelcoat y separar a flote de varada.]]></a:t>
            </a:r>
          </a:p>
        </p:txBody>
      </p:sp>
      <p:sp>
        <p:nvSpPr>
          <p:cNvPr id="13" name=""/>
          <p:cNvSpPr txBox="1"/>
          <p:nvPr/>
        </p:nvSpPr>
        <p:spPr>
          <a:xfrm>
            <a:off x="514350" y="3667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2 y 7. El error más frecuente es elegir producto por marca antes de conocer zona, material y sistem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un barco es ]]></a:t>
            </a:r>
            <a:r>
              <a:rPr lang="en-US" b="1" strike="noStrike" sz="2100" spc="0" u="none" cap="none">
                <a:solidFill>
                  <a:srgbClr val="1B2438">
                    <a:alpha val="100000"/>
                  </a:srgbClr>
                </a:solidFill>
                <a:latin typeface="Calibri"/>
              </a:rPr>
              <a:t><![CDATA[leerlo por zonas y respetar el sistema de cada una]]></a:t>
            </a:r>
            <a:r>
              <a:rPr lang="en-US" strike="noStrike" sz="2100" spc="0" u="none" cap="none">
                <a:solidFill>
                  <a:srgbClr val="1B2438">
                    <a:alpha val="100000"/>
                  </a:srgbClr>
                </a:solidFill>
                <a:latin typeface="Calibri"/>
              </a:rPr>
              <a:t><![CDATA[. La línea de flotación separa la obra viva, expuesta a inmersión, incrustación y ósmosis, de la obra muerta, castigada por UV, salitre y roces. Cubierta, gelcoat, ventanas, interior, motor y sentina completan un mapa en el que la zona manda sobre la marc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ifouling es un ]]></a:t>
            </a:r>
            <a:r>
              <a:rPr lang="en-US" b="1" strike="noStrike" sz="2100" spc="0" u="none" cap="none">
                <a:solidFill>
                  <a:srgbClr val="1B2438">
                    <a:alpha val="100000"/>
                  </a:srgbClr>
                </a:solidFill>
                <a:latin typeface="Calibri"/>
              </a:rPr>
              <a:t><![CDATA[producto biocida regulado]]></a:t>
            </a:r>
            <a:r>
              <a:rPr lang="en-US" strike="noStrike" sz="2100" spc="0" u="none" cap="none">
                <a:solidFill>
                  <a:srgbClr val="1B2438">
                    <a:alpha val="100000"/>
                  </a:srgbClr>
                </a:solidFill>
                <a:latin typeface="Calibri"/>
              </a:rPr>
              <a:t><![CDATA[, no un bote de pintura. Se elige con la ficha, el material y el sistema anterior; se aplica por capas, con imprimación cuando toca y con refuerzo en bordes; y no repara ósmosis, no sustituye ánodos ni corrige una imprimación mal puesta. En aluminio, el cobre de muchos antifoulings es incompatibl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lcoat se puede pulir y sellar mientras sea sano, pero el espesor es finito: grietas, ampollas, zonas blandas o fibra visible convierten el problema en estructural. La teca se limpia y se lija a favor de la veta; el inoxidable y el aluminio piden limpieza suave, pasivado y ningún ácido. A flote se hace mantenimiento accesible; la obra viva, los ánodos, los pasacascos, la ósmosis y los lijados con residuo exigen varad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credita criterio de asesoramiento; ]]></a:t>
            </a:r>
            <a:r>
              <a:rPr lang="en-US" b="1" strike="noStrike" sz="2100" spc="0" u="none" cap="none">
                <a:solidFill>
                  <a:srgbClr val="1B2438">
                    <a:alpha val="100000"/>
                  </a:srgbClr>
                </a:solidFill>
                <a:latin typeface="Calibri"/>
              </a:rPr>
              <a:t><![CDATA[no certifica manejo seguro de biocidas ni trabajos en varada]]></a:t>
            </a:r>
            <a:r>
              <a:rPr lang="en-US" strike="noStrike" sz="2100" spc="0" u="none" cap="none">
                <a:solidFill>
                  <a:srgbClr val="1B2438">
                    <a:alpha val="100000"/>
                  </a:srgbClr>
                </a:solidFill>
                <a:latin typeface="Calibri"/>
              </a:rPr>
              <a:t><![CDATA[. Ante un caso complejo se para, se documenta y se deriva al varadero, a dirección técnica o al fabricante.]]></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528/2012 del Parlamento Europeo y del Consejo, de 22 de mayo de 2012, relativo a la comercialización y el uso de los biocidas (EUR-Lex, consulta 2026-10): marco de autorización y etiquetado de los antifouling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Oficial de Biocidas (ROB) del Ministerio de Sanidad de España (consulta 2026-10): comprobación de productos autorizados y de sus condiciones de uso.]]></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fabricantes de recubrimientos náuticos del catálogo de Pinturas Especializadas (consulta 2026-10): fuente operativa para sistema, capas, intervalos, compatibilidad y conservación; la ficha vigente prevalec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ductos-nauticos-zonas-del-barco-y-mantenimiento"/>
              </a:rPr>
              <a:t><![CDATA[Productos náuticos: zonas del barco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s de fabricante para mantenimiento de gelcoat, cubiertas de teca, acero inoxidable y aluminio (consulta 2026-10): método de limpieza, pulido y protección; no sustituyen el diagnóstico de un profesion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2026-10-31T04:02:17Z</dcterms:created>
  <dcterms:modified xsi:type="dcterms:W3CDTF">2026-10-31T04:02:17Z</dcterms:modified>
  <dc:title>Productos náuticos: zonas del barco y mantenimiento</dc:title>
  <dc:description>Presentación editable del OA «Productos náuticos: zonas del barco y mantenimiento». Enlace: https://pinturasespecializadas.lumbre.lat/object/productos-nauticos-zonas-del-barco-y-mantenimiento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