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presProps" Target="presProps.xml"/>
  <Relationship Id="rId122" Type="http://schemas.openxmlformats.org/officeDocument/2006/relationships/viewProps" Target="viewProps.xml"/>
  <Relationship Id="rId1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rótulo Atención multicanal, el título Priorizar mostrador y canales y el código JUL-C02-O05 sobre fondo azul y franja oc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omento en que más encargos se pierden: cinco frentes esperando a la vez y una sola persona.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orizar mostrador y canales a distanci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orizar mostrador y canales a distanci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or qué priorizar es un método, no una corazonada»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or qué priorizar es un método, no una corazonada»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or qué priorizar es un método, no una corazonada»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riteri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cinco recuadros numerados: presencia delante, acusar recibo ya, espera no garantía, no prometas lo ajeno y traspaso escrito, más una caja roja con la regla que corta la c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puesta de cinco criterios leídos de arriba abajo: el primero que decide, decide. El orden, los tiempos y la cobertura de turnos deben validarlos la dirección de la empresa (plan §5.3). Diagrama original y general: sin nombres, teléfonos ni pantall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cinco criterios de la propuesta»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cinco criterios de la propuesta»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cajas que emparejan una señal de urgencia con la acción propuesta, más una caja roja final sobre lo que ninguna señal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triz didáctica de señales frecuentes y su respuesta. La señal manda información, no rango: ningún mensaje urgente autoriza a afirmar precio, existencias, plazo o un color igual a partir de una foto (plan §7). Ejempl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ñales de urgencia: qué dicen y qué no»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ñales de urgencia: qué dicen y qué no»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nco frentes un sábado (supuesto didác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Ordena con inventario, no con refle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ábado, 10:20 (todo ficticio): clienta en el mostrador a media frase, teléfono fijo sonando, WhatsApp nuevo, pintor asomando por un color preparado ayer, correo de las 08:40 sin abrir. Primera acción: no contestar a nada. Cuarenta segundos de inventario: quién está delante, qué no tiene acuse, qué proceso está iniciado, qué depende de comprobar. El orden sale de los criterios: presencia, recibo, proceso inic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nco frentes un sábado (supuesto didác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esencia delante: cierra la frase antes de mirar el móv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minas de atender a la clienta del mostrador; si el corte se adelanta, se avisa: «disculpe, atiendo esto un momento y retomamos donde estábamos» (redacción propuesta). La interrupción mal gestionada pierde dos clientes: al que abandonas a medias y al que esperabas retomar sin h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nco frentes un sábado (supuesto didác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cusar recibo no es atender: dos líneas al WhatsApp y a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WhatsApp (ficticio): «Buenas tardes, recibido. Reviso disponibilidad y te contesto hoy antes del cierre con lo confirmado». Correo (supuesto): «Recibido tu mensaje de ayer; te respondo con detalle antes de las 14». Ninguno de los dos acuses afirma producto, plazo ni precio: compran el tiempo necesario para comprobar. El «antes del cierre» y la hora son ejemplos de redacción: el tiempo oficial de respuesta de la casa es pendiente de validació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nco frentes un sábado (supuesto didác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roceso iniciado: el color preparado corta la c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intor viene por un color que se preparó ayer y está registrado a su nombre: es un proceso iniciado, se atiende ya. Compruebas en el registro qué está hecho y qué falta, y le devuelves la llamada del teléfono fijo en cuanto ese frente queda cerrado, sin dejar el pendiente heredad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nco frentes un sábado (supuesto didác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xpectativas: se promete tu acción, no la del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del WhatsApp pregunta si «está para mañana»: no has visto existencias ni preparación. Respuesta propuesta (ficticia): «no te lo puedo confirmar todavía; compruebo en tienda y te digo hoy mismo qué está disponible y con qué plazo realista». Expectativa realista vale más que promesa amable: se incumple una vez y se recuerd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nco frentes un sábado (supuesto didáctic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ierre del turno sin traspaso r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dos pendientes: la confirmación del correo y una consulta en curso. Antes de salir escribes los cuatro datos de continuidad (quién eres, qué está hecho, qué falta, cuándo y quién responde). Si los tiempos y la cobertura reales de los turnos los fija otro criterio interno, ese es un detalle pendiente de validación de la casa: el método —inventario, recibo, proceso iniciado, expectativa honesta, traspaso escrito— es lo que este objeto en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Interrupciones: cortar sin perder confianza»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Interrupciones: cortar sin perder confianza»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Interrupciones: cortar sin perder confianza»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xpectativas realistas: prometer lo propio»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raspa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cuatro recuadros encadenados: quién eres, qué está hecho, qué falta, cuándo y quién, más dos cajas inferiores sobre avisar al cliente del relevo y escribir cuatro líneas en lugar de un a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raspaso en cuatro datos escritos. Dónde se anota y quién cubre cada turno debe validarlo la empresa (§5.3): los cuatro campos son método general, la herramienta es norma pendiente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tinuidad: el traspaso y el relevo»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ale tu turno y quedan tres pendiente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Separa lo cerrado de lo abierto antes de i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3:45 (todo ficticio): entregado el color preparado, confirmada la recogida del lunes. Quedan tres pendientes: la respuesta al WhatsApp con disponibilidad, el correo con los metros del portal y la llamada al proveedor. Escríbelos en orden: cliente o asunto, canal, estado y qué sigue. Si no sabes en qué estado está cada uno, ahí tienes tu lista real de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ale tu turno y quedan tres pendiente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uatro datos por pendiente, no un «ya ve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WhatsApp cliente B: confirmado uso y cantidad; falta comprobar disponibilidad; lo ve quien esté en el turno de tarde, marco hoy antes del cierre; hilo en el canal de la casa». La siguiente acción es concreta («comprobar disponibilidad en tienda»), no un «ver lo del cliente». El nombre del responsable del pendiente y el registro concreto dependen de la política interna pendiente de validar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ale tu turno y quedan tres pendiente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scribe lo que prometiste,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 alguien le dijiste «te respondo antes del cierre», esa frase va en la nota con la hora: no es folklore de turno, es un compromiso verbalizado que otro puede fallar si no lo ve. Las promesas de plazos que no constan en ningún registro no se heredan como compromiso: se re-enuncian com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ale tu turno y quedan tres pendiente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vísale tú, si puedes; si no, que con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queda un minuto y el cliente sigue esperándote, mejor mensaje propio (propuesto, ficticio): «Sigue mi compañero de tarde: te confirmo hoy antes del cierre la disponibilidad» dicho por quien escribe la nota, y la nota cruzada al compañero. El relevo limpio no es que te libre de la tarea: es que el cliente no note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ale tu turno y quedan tres pendiente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ierra el traspaso y revis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salir: revisa que cada pendiente tiene dueño, siguiente acción y fecha, que ningún acuse de recibo se quedó sin escribir y que ningún frente del mostrador quedó con la historia a medias. Al día siguiente, mira qué se cayó entre los dos turnos: esa lista es tu mejor diagnóstico de prioridad, y el punto de partida para la práctica observada con tu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qué cuesta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qué cuestan» (3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ventario rápido de treinta segundos: quién está delante, qué no tiene acuse, qué proceso está iniciado → Aplicar la regla que corta la cola: seguridad, error corregible a tiempo o proceso iniciado → Acusar recibo en dos líneas en cada canal a distancia que esperaba → Terminar o retomar la conversación del mostrador avisando del corte → Ajustar expectativas: prometer solo tu propia acción y cuándo respondes → Escribir los pendientes con dueño, siguiente acción y fecha antes de cerrar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cide con inventario, no con reflejos; después cortan la cola lo que procede (seguridad, error a tiempo, proceso iniciado), se envían los acuses que no requieren comprobar nada, se cierra o retoma la conversación del mostrador, se ajustan expectativas prometiendo solo tu acción, y lo abierto queda escrito co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incide con los cinco criterios de la figura «Cinco criterios para decidir quién se atiende primero» y con el ejemplo resuelto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lienta en el mostrador, a media frase eligiendo el acabado de su cocina → 1.º Ahora: la persona está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ntor que llega por el color preparado ayer y registrado a su nombre → 2.º Corta la cola: proceso inic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WhatsApp nuevo: «¿para mañana está el blanco mate?» sin ningún acuse aún → 3.º Acuse de dos líneas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amada perdida del teléfono fijo hace veinte minutos → 4.º Se devuelve la llamada al liberar el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rreo de un profesional recibido esta mañana pidiendo precio orientativo → 5.º Se responde hoy con expectativa re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lica los cinco criterios de la figura «Cinco criterios para decidir quién se atiende primero» y la regla que corta la cola: la presencia delante manda, el proceso iniciado corta la cola, el WhatsApp recibe dos líneas de acuse sin afirmar nada, la llamada se devuelve en cuanto el mostrador queda libre y el correo se responde hoy con expectativa realista y precio consultado, nunca improvisado. Es una propuesta didáctica: los tiempos y el orden oficial de la casa están pendientes de validación (pla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momento, es un proceso iniciado y enseguida retomamos donde estábamos.» → Interrupción avisada: acota el corte y promete la reanu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ibido. Reviso disponibilidad y te contesto hoy antes del cierre.» → Acuse de recibo sin promesa: dos líneas y un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quilo, para mañana temprano lo tienes preparado.» → Rompe expectativas: promete plazo sin comprobar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te lo puedo confirmar ahora; lo miro yo y te respondo con una fecha real.» → Expectativa honesta: promete la comprobación, no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del blanco mate lo ve quien esté esta tarde.» → Traspaso roto: pendiente sin dueñ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confirmar disponibilidad: lo hereda el turno de tarde, marco hoy.» → Continuidad escrita: qué falta, quién responde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 a los cinco criterios de la propuesta, a la sección de interrupciones y al traspaso en cuatro dato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3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vié un acuse de dos líneas al mensaje antes de comprob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tres. Abandonar la conversación iniciada del mostrador por un pitido viola el criterio de presencia delante. Dejar al cliente del color preparado para otro día sin aviso ni traspaso escrito rompe el criterio de proceso iniciado y el de continuidad. Prometer un traslado sin consultarlo viola «no prometas lo ajeno» y lanza una expectativa imposible. Las otras tres aplican bien la propuesta: acuse sin comprobar (el acuse no afirma nada), reanudación explícita del hilo y pendientes escritos con dueño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Los cinco criterios de la propuesta», «Interrupciones» y «Continuidad», y la regla §7 de no afirmar plazos ni traslados si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erminar o pausar avisando la conversación del mostrador, enviar acuses de dos líneas al teléfono (devolver la llamada en cuanto quedes libre) y al WhatsApp, y atender el traspaso si hay proceso iniciado o seguridad de por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puesta empieza por presencia delante (no se abandona la conversación iniciada; si hay corte, se avisa y se retoma), sigue con acusar recibo inmediato por los canales que esperan (dos líneas que no afirman nada) y solo corta la cola lo que procede: un proceso iniciado o un asunto de seguridad. Las otras opciones rompen presencia, acuse o continuidad, o confían el relevo a un mensaje oral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1, 2 y la regla que corta la cola de la figura «Cinco criterios», y el ejemplo resuelto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declarada manda información, no rango: revela que hay un plazo detrás (que conviene preguntar y comprobar), pero no adelanta por sí sola a quien está delante ni a un proceso iniciado. Además, la prisa no autoriza a afirmar disponibilidad, plazo o precio sin comprobarlos: cambia el orden en que atiendes, nunca lo que puedes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Señales de urgencia: qué dicen y qué no» y la matriz de señales con su caja de «lo que ninguna señal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ventario · recibo · expectativa · traspaso ·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étodo completo en cinco palabras: inventario antes de decidir, acuse inmediato que no afirma nada, expectativa que solo promete acción propia, traspaso escrito con cuatro datos, y la conciencia de que los tiempos concretos son un supuesto pendiente de val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2, 5 y 6 de este objeto y su callout de dependencia intern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ompletar la frase»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 10:05 a 10:23 hay 18 minutos. El dato sirve para gestionar la expectativa con honestidad: reconocer la espera real («once minutos desde el aviso, doce más hasta atenderte»), nombrar a quien espera y explicar por qué un proceso iniciado cortó la cola. Los tiempos que la casa considerará admisibles es materia pendiente de validación (§5.3): aquí se enseña a medir y comunicar la espera, no a prometer que no hab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Interrupciones: cortar sin perder confianza» y la regla de nombrar la esper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iorizar-mostrador-y-canales-a-distanci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priorización · Memoria: cada criterio con su g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priorización · Memoria: cada criterio con su g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o primero cuando coinciden cinco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ventario de treinta segundos: quién está delante, qué no tiene acuse, qué proceso está iniciado, qué depende 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un acuse de recibo por canal a di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ibido + qué voy a hacer + marco en el que respondo. Ni disponibilidad, ni plazo, ni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cortan la cola según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guridad de las personas, un error aún corregible y un proceso iniciado (color preparado, caj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urgente» declarado adelanta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anda información sobre el plazo real que hay detrás, no rango. La prioridad la dan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lleva un traspaso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eres, qué está hecho, qué falta y cuándo responde quién. Escritos, no co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s prometer siempre en l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u propia acción con un marco realista: te respondo hoy, te llamo al cerrar este frente. Nunca el material ni 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videncia clave del objeto: ordena **cinco solicitudes** de un martes ficticio y justifica la prioridad y el mensaje que enviarías a cada cliente. Solicitudes: (1) clienta en el mostrador eligiendo acabado; (2) correo de un profesional con la foto ilegible de una etiqueta; (3) WhatsApp «para mañana, ¿está el blanco?»; (4) llamada perdida del fijo hace media hora; (5) pintor que viene a recoger un color preparado ayer. Escribe primero el orden con una frase de justificación por posición (usa los cinco criterios y la regla que corta la cola), y después **el mensaje concreto para cada uno**, sin inventar precios, plazos ni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2 de 4).]]></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3 de 4).]]></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4 de 4).]]></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cidir el orden d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iorizar-mostrador-y-canales-a-distancia]]></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ir el orden del turno» (2 de 3).]]></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ir el orden del turno»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65" r:id="rId1"/>
    <p:sldLayoutId id="2482439166" r:id="rId2"/>
    <p:sldLayoutId id="2482439167" r:id="rId3"/>
    <p:sldLayoutId id="24824391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c505f07947667157f028e9a70868b97be244fb6b93285661.jpg"/>
  <Relationship Id="rId3" Type="http://schemas.openxmlformats.org/officeDocument/2006/relationships/hyperlink" Target="https://pinturasespecializadas.lumbre.lat/object/priorizar-mostrador-y-canales-a-distanc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priorizar-mostrador-y-canales-a-distancia" TargetMode="External"/>
  <Relationship Id="rId4" Type="http://schemas.openxmlformats.org/officeDocument/2006/relationships/hyperlink" Target="https://pinturasespecializadas.lumbre.lat/object/priorizar-mostrador-y-canales-a-distancia"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riterios3.jpg"/>
  <Relationship Id="rId3" Type="http://schemas.openxmlformats.org/officeDocument/2006/relationships/hyperlink" Target="https://pinturasespecializadas.lumbre.lat/object/priorizar-mostrador-y-canales-a-distancia" TargetMode="External"/>
  <Relationship Id="rId4" Type="http://schemas.openxmlformats.org/officeDocument/2006/relationships/hyperlink" Target="https://pinturasespecializadas.lumbre.lat/object/priorizar-mostrador-y-canales-a-distanci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triz6.jpg"/>
  <Relationship Id="rId3" Type="http://schemas.openxmlformats.org/officeDocument/2006/relationships/hyperlink" Target="https://pinturasespecializadas.lumbre.lat/object/priorizar-mostrador-y-canales-a-distancia" TargetMode="External"/>
  <Relationship Id="rId4" Type="http://schemas.openxmlformats.org/officeDocument/2006/relationships/hyperlink" Target="https://pinturasespecializadas.lumbre.lat/object/priorizar-mostrador-y-canales-a-distancia"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raspaso9.jpg"/>
  <Relationship Id="rId3" Type="http://schemas.openxmlformats.org/officeDocument/2006/relationships/hyperlink" Target="https://pinturasespecializadas.lumbre.lat/object/priorizar-mostrador-y-canales-a-distancia" TargetMode="External"/>
  <Relationship Id="rId4" Type="http://schemas.openxmlformats.org/officeDocument/2006/relationships/hyperlink" Target="https://pinturasespecializadas.lumbre.lat/object/priorizar-mostrador-y-canales-a-distancia"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hyperlink" Target="https://pinturasespecializadas.lumbre.lat/object/priorizar-mostrador-y-canales-a-distancia" TargetMode="External"/>
  <Relationship Id="rId4"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iorizar-mostrador-y-canales-a-distanc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or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str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n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ta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iorizar-mostrador-y-canales-a-distanci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la atención cuando varios frentes esperan a la vez: acusar recibo en cada canal sin prometer, gestionar las interrupciones avisando, comunicar expectativas realistas y dejar la continuidad escrita (traspaso con contexto) para que ningún encargo se pierda entre el mostrador, WhatsApp, el teléfono y el corre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priorización en un almacén de pinturas con varios frentes abiertos: los cinco criterios de una propuesta de orden, las señales que cortan la cola, cómo interrumpir sin perder confianza, cómo ajustar expectativas sin comprometer producto, plazo ni precio, y cómo traspasar el trabajo entre turnos con cuatro datos escritos. Incluye dos casos resueltos, evaluación y los pendientes de validación interna. Todos los ejemplos son ficticios o supuestos didáctic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strador · whatsapp · correo · teléfono · priorización · interrupciones · expectativas · traspa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orizar mostrador y canales a distancia]]></a:t>
            </a:r>
          </a:p>
        </p:txBody>
      </p:sp>
      <p:pic>
        <p:nvPicPr>
          <p:cNvPr id="3" name="" descr="Portada de la Academia de Pinturas Especializadas con el rótulo Atención multicanal, el título Priorizar mostrador y canales y el código JUL-C02-O05 sobre fondo azul y franja ocre">
            <a:hlinkClick r:id="rId3" tooltip="Portada de la Academia de Pinturas Especializadas con el rótulo Atención multicanal, el título Priorizar mostrador y canales y el código JUL-C02-O05 sobre fondo azul y franja ocre"/>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omento en que más encargos se pierden: cinco frentes esperando a la vez y una sola persona.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iorizar-mostrador-y-canales-a-distancia"/>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orizar mostrador y canales a dista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ábado por la mañana (supuesto didáctico). Estás en el mostrador con una clienta a media conversación, suena el teléfono fijo, entran tres mensajes seguidos de WhatsApp, un pintor que espera un color preparado asoma por la puerta y hay un correo de ayer sin responder. Nadie te ha enseñado a hacer cinco cosas a la vez: se hace por turnos, y la pregunta de este objeto es ]]></a:t>
            </a:r>
            <a:r>
              <a:rPr lang="en-US" b="1" strike="noStrike" sz="2100" spc="0" u="none" cap="none">
                <a:solidFill>
                  <a:srgbClr val="1B2438">
                    <a:alpha val="100000"/>
                  </a:srgbClr>
                </a:solidFill>
                <a:latin typeface="Calibri"/>
              </a:rPr>
              <a:t><![CDATA[en qué orden y por qué]]></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orizar mostrador y canales a dista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zar mal no se nota en el momento: se nota después. El cliente que llevaba razón en esperar, el mensaje contestado tarde, el color preparado que nadie fue a buscar, la promesa que un compañero heredó sin saber de qué iba. La diferencia entre un turno caótico y un turno controlado casi nunca es la velocidad: es que ]]></a:t>
            </a:r>
            <a:r>
              <a:rPr lang="en-US" b="1" strike="noStrike" sz="2100" spc="0" u="none" cap="none">
                <a:solidFill>
                  <a:srgbClr val="1B2438">
                    <a:alpha val="100000"/>
                  </a:srgbClr>
                </a:solidFill>
                <a:latin typeface="Calibri"/>
              </a:rPr>
              <a:t><![CDATA[el orden esté decidido antes de que lleguen los cinco frentes]]></a:t>
            </a:r>
            <a:r>
              <a:rPr lang="en-US" strike="noStrike" sz="2100" spc="0" u="none" cap="none">
                <a:solidFill>
                  <a:srgbClr val="1B2438">
                    <a:alpha val="100000"/>
                  </a:srgbClr>
                </a:solidFill>
                <a:latin typeface="Calibri"/>
              </a:rPr>
              <a:t><![CDATA[, y que lo que no puedes resolver hoy quede escrito y con dueñ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orizar mostrador y canales a dista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glas de prioridad que se enseñan aquí son una ]]></a:t>
            </a:r>
            <a:r>
              <a:rPr lang="en-US" b="1" strike="noStrike" sz="2100" spc="0" u="none" cap="none">
                <a:solidFill>
                  <a:srgbClr val="1B2438">
                    <a:alpha val="100000"/>
                  </a:srgbClr>
                </a:solidFill>
                <a:latin typeface="Calibri"/>
              </a:rPr>
              <a:t><![CDATA[propuesta de trabajo pendiente de validación interna]]></a:t>
            </a:r>
            <a:r>
              <a:rPr lang="en-US" strike="noStrike" sz="2100" spc="0" u="none" cap="none">
                <a:solidFill>
                  <a:srgbClr val="1B2438">
                    <a:alpha val="100000"/>
                  </a:srgbClr>
                </a:solidFill>
                <a:latin typeface="Calibri"/>
              </a:rPr>
              <a:t><![CDATA[: la casa aún no ha fijado qué canal manda, en qué tiempos ni quién atiende cada turno. Todos los clientes, mensajes, productos y horas de los ejemplos son ]]></a:t>
            </a:r>
            <a:r>
              <a:rPr lang="en-US" b="1" strike="noStrike" sz="2100" spc="0" u="none" cap="none">
                <a:solidFill>
                  <a:srgbClr val="1B2438">
                    <a:alpha val="100000"/>
                  </a:srgbClr>
                </a:solidFill>
                <a:latin typeface="Calibri"/>
              </a:rPr>
              <a:t><![CDATA[ficticios o supuestos didácticos]]></a:t>
            </a:r>
            <a:r>
              <a:rPr lang="en-US" strike="noStrike" sz="2100" spc="0" u="none" cap="none">
                <a:solidFill>
                  <a:srgbClr val="1B2438">
                    <a:alpha val="100000"/>
                  </a:srgbClr>
                </a:solidFill>
                <a:latin typeface="Calibri"/>
              </a:rPr>
              <a:t><![CDATA[: no son casos reales ni normas de la empresa.]]></a:t>
            </a:r>
          </a:p>
        </p:txBody>
      </p:sp>
      <p:sp>
        <p:nvSpPr>
          <p:cNvPr id="8" name="" descr=""/>
          <p:cNvSpPr/>
          <p:nvPr/>
        </p:nvSpPr>
        <p:spPr>
          <a:xfrm>
            <a:off x="514350" y="328612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26707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gana el que corre más: gana el que decide el orden antes de que lo interrumpa el siguiente frente.]]></a:t>
            </a:r>
          </a:p>
        </p:txBody>
      </p:sp>
      <p:sp>
        <p:nvSpPr>
          <p:cNvPr id="10" name="" descr=""/>
          <p:cNvSpPr/>
          <p:nvPr/>
        </p:nvSpPr>
        <p:spPr>
          <a:xfrm>
            <a:off x="514350" y="40576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40386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trabajo de este objeto. El orden se justifica y se comunica; la prisa no es un criterio, es el síntoma de no tene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varias solicitudes simultáneas con los cinco criterios de la propuesta, y justificar por qué cada una va donde v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que cortan la cola (seguridad, un error aún corregible, un proceso iniciado) y cuáles no dan prioridad por sí sol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SAR RECIBO en cada canal a distancia en dos líneas, sin afirmar producto, disponibilidad, plazo ni preci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la interrupción: avisar del corte, retomar el hilo y devolver el frente que quedó abier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expectativas realistas: prometer tu propia acción (respondo hoy), nunca el material, el reparto ni la reposi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PASAR el trabajo a otro turno o compañero con cuatro datos escritos para que nadie tenga que reconstruir la histo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rrequisit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cibir al cliente y entender su necesidad]]></a:t>
            </a:r>
            <a:r>
              <a:rPr lang="en-US" strike="noStrike" sz="2100" spc="0" u="none" cap="none">
                <a:solidFill>
                  <a:srgbClr val="1B2438">
                    <a:alpha val="100000"/>
                  </a:srgbClr>
                </a:solidFill>
                <a:latin typeface="Calibri"/>
              </a:rPr>
              <a:t><![CDATA[ (JUL-C02-O01) —la entrevista base de cada frente—, ]]></a:t>
            </a:r>
            <a:r>
              <a:rPr lang="en-US" i="1" strike="noStrike" sz="2100" spc="0" u="none" cap="none">
                <a:solidFill>
                  <a:srgbClr val="1B2438">
                    <a:alpha val="100000"/>
                  </a:srgbClr>
                </a:solidFill>
                <a:latin typeface="Calibri"/>
              </a:rPr>
              <a:t><![CDATA[Atender por WhatsApp sin perder el encargo]]></a:t>
            </a:r>
            <a:r>
              <a:rPr lang="en-US" strike="noStrike" sz="2100" spc="0" u="none" cap="none">
                <a:solidFill>
                  <a:srgbClr val="1B2438">
                    <a:alpha val="100000"/>
                  </a:srgbClr>
                </a:solidFill>
                <a:latin typeface="Calibri"/>
              </a:rPr>
              <a:t><![CDATA[ (JUL-C02-O02) y ]]></a:t>
            </a:r>
            <a:r>
              <a:rPr lang="en-US" i="1" strike="noStrike" sz="2100" spc="0" u="none" cap="none">
                <a:solidFill>
                  <a:srgbClr val="1B2438">
                    <a:alpha val="100000"/>
                  </a:srgbClr>
                </a:solidFill>
                <a:latin typeface="Calibri"/>
              </a:rPr>
              <a:t><![CDATA[Atender por teléfono sin perder datos]]></a:t>
            </a:r>
            <a:r>
              <a:rPr lang="en-US" strike="noStrike" sz="2100" spc="0" u="none" cap="none">
                <a:solidFill>
                  <a:srgbClr val="1B2438">
                    <a:alpha val="100000"/>
                  </a:srgbClr>
                </a:solidFill>
                <a:latin typeface="Calibri"/>
              </a:rPr>
              <a:t><![CDATA[ (JUL-C02-O04). Aquí no se aprende a atender cada canal: se aprende a decidir ]]></a:t>
            </a:r>
            <a:r>
              <a:rPr lang="en-US" b="1" strike="noStrike" sz="2100" spc="0" u="none" cap="none">
                <a:solidFill>
                  <a:srgbClr val="1B2438">
                    <a:alpha val="100000"/>
                  </a:srgbClr>
                </a:solidFill>
                <a:latin typeface="Calibri"/>
              </a:rPr>
              <a:t><![CDATA[en qué orden se atienden cuando coinciden]]></a:t>
            </a:r>
            <a:r>
              <a:rPr lang="en-US" strike="noStrike" sz="2100" spc="0" u="none" cap="none">
                <a:solidFill>
                  <a:srgbClr val="1B2438">
                    <a:alpha val="100000"/>
                  </a:srgbClr>
                </a:solidFill>
                <a:latin typeface="Calibri"/>
              </a:rPr>
              <a:t><![CDA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decide este objeto]]></a:t>
            </a:r>
            <a:r>
              <a:rPr lang="en-US" strike="noStrike" sz="2100" spc="0" u="none" cap="none">
                <a:solidFill>
                  <a:srgbClr val="1B2438">
                    <a:alpha val="100000"/>
                  </a:srgbClr>
                </a:solidFill>
                <a:latin typeface="Calibri"/>
              </a:rPr>
              <a:t><![CDATA[ (plan §7 y §5.3): no fija la prioridad oficial de ningún canal, ni los tiempos de respuesta de la casa, ni quién atiende cada turno, ni la herramienta donde queda el pendiente, ni las facultades para reservar, descontar o garantizar una entrega. Enseña el ]]></a:t>
            </a:r>
            <a:r>
              <a:rPr lang="en-US" b="1" strike="noStrike" sz="2100" spc="0" u="none" cap="none">
                <a:solidFill>
                  <a:srgbClr val="1B2438">
                    <a:alpha val="100000"/>
                  </a:srgbClr>
                </a:solidFill>
                <a:latin typeface="Calibri"/>
              </a:rPr>
              <a:t><![CDATA[método general]]></a:t>
            </a:r>
            <a:r>
              <a:rPr lang="en-US" strike="noStrike" sz="2100" spc="0" u="none" cap="none">
                <a:solidFill>
                  <a:srgbClr val="1B2438">
                    <a:alpha val="100000"/>
                  </a:srgbClr>
                </a:solidFill>
                <a:latin typeface="Calibri"/>
              </a:rPr>
              <a:t><![CDATA[; la ]]></a:t>
            </a:r>
            <a:r>
              <a:rPr lang="en-US" b="1" strike="noStrike" sz="2100" spc="0" u="none" cap="none">
                <a:solidFill>
                  <a:srgbClr val="1B2438">
                    <a:alpha val="100000"/>
                  </a:srgbClr>
                </a:solidFill>
                <a:latin typeface="Calibri"/>
              </a:rPr>
              <a:t><![CDATA[norma de la casa]]></a:t>
            </a:r>
            <a:r>
              <a:rPr lang="en-US" strike="noStrike" sz="2100" spc="0" u="none" cap="none">
                <a:solidFill>
                  <a:srgbClr val="1B2438">
                    <a:alpha val="100000"/>
                  </a:srgbClr>
                </a:solidFill>
                <a:latin typeface="Calibri"/>
              </a:rPr>
              <a:t><![CDATA[ está pendiente de validación.]]></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15-18 minutos de lectura y ejercicios, más la práctica observada (un turno real con varios frentes bajo supervisión), que se evalúa apar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8]]></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i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st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inci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dáct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nd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rec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i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8]]></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act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éto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ori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rup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inu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ar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mp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pue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ct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priorizar es un método, no una corazona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método, el orden lo marca el que más grita, el que más interrumpe o el que estás mirando en cada instante. El resultado es un turno en el que nadie es atendido entero: cinco conversaciones a medias y ninguna cerrada. Con método, el orden ]]></a:t>
            </a:r>
            <a:r>
              <a:rPr lang="en-US" b="1" strike="noStrike" sz="2100" spc="0" u="none" cap="none">
                <a:solidFill>
                  <a:srgbClr val="1B2438">
                    <a:alpha val="100000"/>
                  </a:srgbClr>
                </a:solidFill>
                <a:latin typeface="Calibri"/>
              </a:rPr>
              <a:t><![CDATA[se decide con criterios que se pueden explicar]]></a:t>
            </a:r>
            <a:r>
              <a:rPr lang="en-US" strike="noStrike" sz="2100" spc="0" u="none" cap="none">
                <a:solidFill>
                  <a:srgbClr val="1B2438">
                    <a:alpha val="100000"/>
                  </a:srgbClr>
                </a:solidFill>
                <a:latin typeface="Calibri"/>
              </a:rPr>
              <a:t><![CDATA[: si un cliente pregunta «¿por qué le atiendo a él antes que a usted?», hay una respuesta honesta, y si un compañero hereda el turno, entiende por qué cada cosa está donde est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priorizar es un método, no una corazona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rgencia ]]></a:t>
            </a:r>
            <a:r>
              <a:rPr lang="en-US" b="1" strike="noStrike" sz="2100" spc="0" u="none" cap="none">
                <a:solidFill>
                  <a:srgbClr val="1B2438">
                    <a:alpha val="100000"/>
                  </a:srgbClr>
                </a:solidFill>
                <a:latin typeface="Calibri"/>
              </a:rPr>
              <a:t><![CDATA[declarada]]></a:t>
            </a:r>
            <a:r>
              <a:rPr lang="en-US" strike="noStrike" sz="2100" spc="0" u="none" cap="none">
                <a:solidFill>
                  <a:srgbClr val="1B2438">
                    <a:alpha val="100000"/>
                  </a:srgbClr>
                </a:solidFill>
                <a:latin typeface="Calibri"/>
              </a:rPr>
              <a:t><![CDATA[ por el cliente no es un criterio: «es urgente, tengo el camión cargando» transmite información (hay un plazo real detrás), no rango. Lo que da rango es el procedimiento: qué frente pierde más valor si espera, qué se puede resolver en dos líneas ahora y qué depende de una comprobación que todavía no has hecho. Y una advertencia que ahorra disgustos: priorizar ]]></a:t>
            </a:r>
            <a:r>
              <a:rPr lang="en-US" b="1" strike="noStrike" sz="2100" spc="0" u="none" cap="none">
                <a:solidFill>
                  <a:srgbClr val="1B2438">
                    <a:alpha val="100000"/>
                  </a:srgbClr>
                </a:solidFill>
                <a:latin typeface="Calibri"/>
              </a:rPr>
              <a:t><![CDATA[no autoriza a saltarse el procedimiento de ningún canal]]></a:t>
            </a:r>
            <a:r>
              <a:rPr lang="en-US" strike="noStrike" sz="2100" spc="0" u="none" cap="none">
                <a:solidFill>
                  <a:srgbClr val="1B2438">
                    <a:alpha val="100000"/>
                  </a:srgbClr>
                </a:solidFill>
                <a:latin typeface="Calibri"/>
              </a:rPr>
              <a:t><![CDATA[. Lo que no puedes afirmar con calma, no puedes afirmándolo con prisa (plan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priorizar es un método, no una corazona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lencio no es neutral: si cinco frentes esperan y no dices nada, cada uno se imagina lo pe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sa del cliente es un dato, no un mandato: sube información, no estatu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tres cosas a medias vale menos que terminar una y acusar recibo de las otras d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prioridad que no puedas explicar en una frase es una corazonada, y las corazonadas no se here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priorizar es un método, no una corazona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oy no llegas a resolver se escribe con dueño: la memoria de tu agenda no es un registro que alguien más pueda consu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inco criterios de la propuesta]]></a:t>
            </a:r>
          </a:p>
        </p:txBody>
      </p:sp>
      <p:pic>
        <p:nvPicPr>
          <p:cNvPr id="3" name="" descr="Diagrama con cinco recuadros numerados: presencia delante, acusar recibo ya, espera no garantía, no prometas lo ajeno y traspaso escrito, más una caja roja con la regla que corta la cola">
            <a:hlinkClick r:id="rId3" tooltip="Diagrama con cinco recuadros numerados: presencia delante, acusar recibo ya, espera no garantía, no prometas lo ajeno y traspaso escrito, más una caja roja con la regla que corta la cola"/>
          </p:cNvPr>
          <p:cNvPicPr>
            <a:picLocks noChangeAspect="1"/>
          </p:cNvPicPr>
          <p:nvPr>
            <p:ph type="pic" idx="1"/>
          </p:nvPr>
        </p:nvPicPr>
        <p:blipFill>
          <a:blip r:embed="rId2"/>
          <a:stretch>
            <a:fillRect/>
          </a:stretch>
        </p:blipFill>
        <p:spPr>
          <a:xfrm>
            <a:off x="2905125" y="1257300"/>
            <a:ext cx="33337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puesta de cinco criterios leídos de arriba abajo: el primero que decide, decide. El orden, los tiempos y la cobertura de turnos deben validarlos la dirección de la empresa (plan §5.3). Diagrama original y general: sin nombres, teléfonos ni pantallas real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iorizar-mostrador-y-canales-a-distanci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inco criterios de la propue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s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ib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cti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ct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rant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inco criterios de la propue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s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s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inco criterios de la propue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por encima de los cinco, la ]]></a:t>
            </a:r>
            <a:r>
              <a:rPr lang="en-US" b="1" strike="noStrike" sz="2100" spc="0" u="none" cap="none">
                <a:solidFill>
                  <a:srgbClr val="1B2438">
                    <a:alpha val="100000"/>
                  </a:srgbClr>
                </a:solidFill>
                <a:latin typeface="Calibri"/>
              </a:rPr>
              <a:t><![CDATA[regla que corta la cola]]></a:t>
            </a:r>
            <a:r>
              <a:rPr lang="en-US" strike="noStrike" sz="2100" spc="0" u="none" cap="none">
                <a:solidFill>
                  <a:srgbClr val="1B2438">
                    <a:alpha val="100000"/>
                  </a:srgbClr>
                </a:solidFill>
                <a:latin typeface="Calibri"/>
              </a:rPr>
              <a:t><![CDATA[: seguridad de las personas, un error que aún está a tiempo de corregirse o un proceso ya iniciado (color preparado a medias, caja que se está cerrando) se atienden antes que cualquier mensaje, aunque lleve rato esperando. Es una propuesta razonada; cómo la aplica cada tienda y con qué excepciones es materia pendiente de validación inter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inco criterios de la pro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criterios y la pregunta que activa cada uno (redacciones propuestas, fictic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495425"/>
                <a:gridCol w="2771775"/>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o a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 y qué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Presencia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uien con quien ya empecé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a quién no se abandona a media frase; no decide cuánto esperará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Acusar recibo 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ún canal a distancia sin acu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escribir dos líneas inmediatas; no decide el plazo de re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Espera, no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o prometer mientras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mete la propia acción; no se promete material, reparto ni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495425"/>
                <a:gridCol w="2771775"/>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o a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 y qué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No prometas lo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otro: otra tienda, el color, un 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comprobar o anunciar la comprobación; no adelanta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Traspas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lo va a continuar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qué cuatro datos se escriben; no sustituye al pendiente regi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inco criterios de la pro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8]]></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plicar los criterios en treinta segundo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z inventario rápido antes de decidir nada: ¿quién está delante?, ¿qué canal a distancia no tiene acuse?, ¿hay algún proceso iniciado (color preparado, caja a medias) o algo de seguridad?, ¿qué depende de comprobar?, ¿qué se va a traspasar? Con el inventario escrito en cuatro garabatos, el orden sale solo leyendo los criterios de arriba abajo. El error típico es contestar al último mensaje mientras el primero sigue esperando sin ac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de urgencia: qué dicen y qué no]]></a:t>
            </a:r>
          </a:p>
        </p:txBody>
      </p:sp>
      <p:pic>
        <p:nvPicPr>
          <p:cNvPr id="3" name="" descr="Matriz de seis cajas que emparejan una señal de urgencia con la acción propuesta, más una caja roja final sobre lo que ninguna señal autoriza">
            <a:hlinkClick r:id="rId3" tooltip="Matriz de seis cajas que emparejan una señal de urgencia con la acción propuesta, más una caja roja final sobre lo que ninguna señal autoriza"/>
          </p:cNvPr>
          <p:cNvPicPr>
            <a:picLocks noChangeAspect="1"/>
          </p:cNvPicPr>
          <p:nvPr>
            <p:ph type="pic" idx="1"/>
          </p:nvPr>
        </p:nvPicPr>
        <p:blipFill>
          <a:blip r:embed="rId2"/>
          <a:stretch>
            <a:fillRect/>
          </a:stretch>
        </p:blipFill>
        <p:spPr>
          <a:xfrm>
            <a:off x="3209925" y="1257300"/>
            <a:ext cx="27241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triz didáctica de señales frecuentes y su respuesta. La señal manda información, no rango: ningún mensaje urgente autoriza a afirmar precio, existencias, plazo o un color igual a partir de una foto (plan §7). Ejemplos fictici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iorizar-mostrador-y-canales-a-distancia"/>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de urgencia: qué dicen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ñales se leen, no se obedecen a ciegas. «Carga el camión a las ocho» dice que hay un plazo real: pregunta cantidad y referencia exactas, di qué parte depende de ti y responde hoy con lo cierto y lo imposible. «Lleva un rato sin respuesta» dice que la espera se está interpretando como desinterés: reconoce la espera, da el estado real y un marco concreto, y anota por qué se retras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de urgencia: qué dicen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no alterado y frase corta» dice que hay una molestia que hay que separar del hecho: baja el ritmo, repite lo que has entendido y, si escala, traspasa con contexto a quien corresponda. Dos clientes esperando dicen que hay que nombrar a cada uno y darle una espera real, no un silencio educado. El teléfono fijo sonando mientras preparas un color dice que marques el punto o termines el proceso iniciado, y devuelvas la llamada en cuanto ese frente quede cerr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ñales de urgencia: qué dicen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que me lo traiga otro» avisa que no uses terceros como mensajeros: se registra con dueño y fecha o se dice que todavía no se puede confirmar.]]></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respuestas cambia el procedimiento: cambia ]]></a:t>
            </a:r>
            <a:r>
              <a:rPr lang="en-US" b="1" strike="noStrike" sz="2100" spc="0" u="none" cap="none">
                <a:solidFill>
                  <a:srgbClr val="1B2438">
                    <a:alpha val="100000"/>
                  </a:srgbClr>
                </a:solidFill>
                <a:latin typeface="Calibri"/>
              </a:rPr>
              <a:t><![CDATA[el orden]]></a:t>
            </a:r>
            <a:r>
              <a:rPr lang="en-US" strike="noStrike" sz="2100" spc="0" u="none" cap="none">
                <a:solidFill>
                  <a:srgbClr val="1B2438">
                    <a:alpha val="100000"/>
                  </a:srgbClr>
                </a:solidFill>
                <a:latin typeface="Calibri"/>
              </a:rPr>
              <a:t><![CDATA[, nunca ]]></a:t>
            </a:r>
            <a:r>
              <a:rPr lang="en-US" b="1" strike="noStrike" sz="2100" spc="0" u="none" cap="none">
                <a:solidFill>
                  <a:srgbClr val="1B2438">
                    <a:alpha val="100000"/>
                  </a:srgbClr>
                </a:solidFill>
                <a:latin typeface="Calibri"/>
              </a:rPr>
              <a:t><![CDATA[lo que puedes afirmar]]></a:t>
            </a:r>
            <a:r>
              <a:rPr lang="en-US" strike="noStrike" sz="2100" spc="0" u="none" cap="none">
                <a:solidFill>
                  <a:srgbClr val="1B2438">
                    <a:alpha val="100000"/>
                  </a:srgbClr>
                </a:solidFill>
                <a:latin typeface="Calibri"/>
              </a:rPr>
              <a:t><![CDA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Señales de urgencia: qué dicen y qué no · Ejemplo resuelto 1: cinco frentes un sábado (supuesto didáctico completo) · Paso 1 de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Ordena con inventario, no con reflej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ábado, 10:20 (todo ficticio): clienta en el mostrador a media frase, teléfono fijo sonando, WhatsApp nuevo, pintor asomando por un color preparado ayer, correo de las 08:40 sin abrir. Primera acción: no contestar a nada. Cuarenta segundos de inventario: quién está delante, qué no tiene acuse, qué proceso está iniciado, qué depende de comprobar. El orden sale de los criterios: presencia, recibo, proceso inici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Señales de urgencia: qué dicen y qué no · Ejemplo resuelto 1: cinco frentes un sábado (supuesto didáctico complet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esencia delante: cierra la frase antes de mirar el móvi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s de atender a la clienta del mostrador; si el corte se adelanta, se avisa: «disculpe, atiendo esto un momento y retomamos donde estábamos» (redacción propuesta). La interrupción mal gestionada pierde dos clientes: al que abandonas a medias y al que esperabas retomar sin hi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Señales de urgencia: qué dicen y qué no · Ejemplo resuelto 1: cinco frentes un sábado (supuesto didáctico completo) · Paso 3 de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cusar recibo no es atender: dos líneas al WhatsApp y al correo]]></a:t>
            </a:r>
          </a:p>
        </p:txBody>
      </p:sp>
      <p:sp>
        <p:nvSpPr>
          <p:cNvPr id="8" name=""/>
          <p:cNvSpPr txBox="1"/>
          <p:nvPr/>
        </p:nvSpPr>
        <p:spPr>
          <a:xfrm>
            <a:off x="514350" y="1981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hatsApp (ficticio): «Buenas tardes, recibido. Reviso disponibilidad y te contesto hoy antes del cierre con lo confirmado». Correo (supuesto): «Recibido tu mensaje de ayer; te respondo con detalle antes de las 14». Ninguno de los dos acuses afirma producto, plazo ni precio: compran el tiempo necesario para comprobar. El «antes del cierre» y la hora son ejemplos de redacción: el tiempo oficial de respuesta de la casa es pendiente de validación (§5.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Señales de urgencia: qué dicen y qué no · Ejemplo resuelto 1: cinco frentes un sábado (supuesto didáctico complet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oceso iniciado: el color preparado corta la col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ntor viene por un color que se preparó ayer y está registrado a su nombre: es un proceso iniciado, se atiende ya. Compruebas en el registro qué está hecho y qué falta, y le devuelves la llamada del teléfono fijo en cuanto ese frente queda cerrado, sin dejar el pendiente heredado a medi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Señales de urgencia: qué dicen y qué no · Ejemplo resuelto 1: cinco frentes un sábado (supuesto didáctico completo) · Paso 5 de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xpectativas: se promete tu acción, no la del transpor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del WhatsApp pregunta si «está para mañana»: no has visto existencias ni preparación. Respuesta propuesta (ficticia): «no te lo puedo confirmar todavía; compruebo en tienda y te digo hoy mismo qué está disponible y con qué plazo realista». Expectativa realista vale más que promesa amable: se incumple una vez y se recuerda siemp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Señales de urgencia: qué dicen y qué no · Ejemplo resuelto 1: cinco frentes un sábado (supuesto didáctico completo) · Paso 6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ierre del turno sin traspaso ro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dos pendientes: la confirmación del correo y una consulta en curso. Antes de salir escribes los cuatro datos de continuidad (quién eres, qué está hecho, qué falta, cuándo y quién responde). Si los tiempos y la cobertura reales de los turnos los fija otro criterio interno, ese es un detalle pendiente de validación de la casa: el método —inventario, recibo, proceso iniciado, expectativa honesta, traspaso escrito— es lo que este objeto enseñ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Interrupciones: cortar sin perder confianz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rupción es inevitable; el daño no. Un corte mal hecho abandona dos conversaciones: la que queda a medias en el mostrador y la que entra esperando que el anterior «casi termine». La diferencia está en tres gestos: ]]></a:t>
            </a:r>
            <a:r>
              <a:rPr lang="en-US" b="1" strike="noStrike" sz="2100" spc="0" u="none" cap="none">
                <a:solidFill>
                  <a:srgbClr val="1B2438">
                    <a:alpha val="100000"/>
                  </a:srgbClr>
                </a:solidFill>
                <a:latin typeface="Calibri"/>
              </a:rPr>
              <a:t><![CDATA[avisar]]></a:t>
            </a:r>
            <a:r>
              <a:rPr lang="en-US" strike="noStrike" sz="2100" spc="0" u="none" cap="none">
                <a:solidFill>
                  <a:srgbClr val="1B2438">
                    <a:alpha val="100000"/>
                  </a:srgbClr>
                </a:solidFill>
                <a:latin typeface="Calibri"/>
              </a:rPr>
              <a:t><![CDATA[ («un momento y retomamos»), ]]></a:t>
            </a:r>
            <a:r>
              <a:rPr lang="en-US" b="1" strike="noStrike" sz="2100" spc="0" u="none" cap="none">
                <a:solidFill>
                  <a:srgbClr val="1B2438">
                    <a:alpha val="100000"/>
                  </a:srgbClr>
                </a:solidFill>
                <a:latin typeface="Calibri"/>
              </a:rPr>
              <a:t><![CDATA[acotar]]></a:t>
            </a:r>
            <a:r>
              <a:rPr lang="en-US" strike="noStrike" sz="2100" spc="0" u="none" cap="none">
                <a:solidFill>
                  <a:srgbClr val="1B2438">
                    <a:alpha val="100000"/>
                  </a:srgbClr>
                </a:solidFill>
                <a:latin typeface="Calibri"/>
              </a:rPr>
              <a:t><![CDATA[ (la interrupción se resuelve en breve, no se convierte en segunda atención completa) y ]]></a:t>
            </a:r>
            <a:r>
              <a:rPr lang="en-US" b="1" strike="noStrike" sz="2100" spc="0" u="none" cap="none">
                <a:solidFill>
                  <a:srgbClr val="1B2438">
                    <a:alpha val="100000"/>
                  </a:srgbClr>
                </a:solidFill>
                <a:latin typeface="Calibri"/>
              </a:rPr>
              <a:t><![CDATA[retomar el hilo]]></a:t>
            </a:r>
            <a:r>
              <a:rPr lang="en-US" strike="noStrike" sz="2100" spc="0" u="none" cap="none">
                <a:solidFill>
                  <a:srgbClr val="1B2438">
                    <a:alpha val="100000"/>
                  </a:srgbClr>
                </a:solidFill>
                <a:latin typeface="Calibri"/>
              </a:rPr>
              <a:t><![CDATA[ («seguíamos en que la cocina mide nueve por tres…»). Con el cliente que espera a distancia, el gesto equivalente es el acuse: dos líneas que dicen «te he visto» mientras terminas lo que tienes entre man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Interrupciones: cortar sin perder confianz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egla que evita el peor efecto: ]]></a:t>
            </a:r>
            <a:r>
              <a:rPr lang="en-US" b="1" strike="noStrike" sz="2100" spc="0" u="none" cap="none">
                <a:solidFill>
                  <a:srgbClr val="1B2438">
                    <a:alpha val="100000"/>
                  </a:srgbClr>
                </a:solidFill>
                <a:latin typeface="Calibri"/>
              </a:rPr>
              <a:t><![CDATA[la jerarquía se anuncia, no se impone]]></a:t>
            </a:r>
            <a:r>
              <a:rPr lang="en-US" strike="noStrike" sz="2100" spc="0" u="none" cap="none">
                <a:solidFill>
                  <a:srgbClr val="1B2438">
                    <a:alpha val="100000"/>
                  </a:srgbClr>
                </a:solidFill>
                <a:latin typeface="Calibri"/>
              </a:rPr>
              <a:t><![CDATA[. Si alguien pasa por delante del turno (proceso iniciado, corte de cola por seguridad), el que esperaba recibe una explicación breve y honesta y una espera real, no un silencio. El cliente tolera esperar; no tolera que le esconderán por qué esper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el corte antes de producirlo: «un momento, es un proceso iniciado y vuelvo». Sin aviso, el cliente interpreta abandon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Interrupciones: cortar sin perder confianz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TA la interrupción: si se alarga, el frente original queda reanudado con la última frase que dijiste, no con un «¿en qué estábamo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VUELVE el frente que cortaste: la reanudación es parte de la interrupción, no un gesto opcional.]]></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 espera: «usted es el siguiente, en un momento le atiendo» convierte espera anónima en turno visibl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ses a otro compañero de mensajero sin escribir: el relevo oral se pierde; el traspaso va con cuatro datos (criterio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Interrupciones: cortar sin perder confianz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8]]></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inuto que recupera la conversa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retomes un frente interrumpido, repite la última frase útil que recordéis los dos: «habíamos quedado en que el portal son ciento ochenta metros, sígueme contando». Ese minuto de reanudación explícita evita el error silencioso más caro de los turnos llenos: los datos que se perdieron en el corte y que nadie vuelve a preguntar porque «creía» que ya los tení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xpectativas realistas: prometer lo prop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y a distancia, la expectativa se gestiona con una frontera simple: ]]></a:t>
            </a:r>
            <a:r>
              <a:rPr lang="en-US" b="1" strike="noStrike" sz="2100" spc="0" u="none" cap="none">
                <a:solidFill>
                  <a:srgbClr val="1B2438">
                    <a:alpha val="100000"/>
                  </a:srgbClr>
                </a:solidFill>
                <a:latin typeface="Calibri"/>
              </a:rPr>
              <a:t><![CDATA[solo se promete lo que depende de ti y has comprobado]]></a:t>
            </a:r>
            <a:r>
              <a:rPr lang="en-US" strike="noStrike" sz="2100" spc="0" u="none" cap="none">
                <a:solidFill>
                  <a:srgbClr val="1B2438">
                    <a:alpha val="100000"/>
                  </a:srgbClr>
                </a:solidFill>
                <a:latin typeface="Calibri"/>
              </a:rPr>
              <a:t><![CDATA[. Tu acción depende de ti: responder hoy, llamar en cuanto quedes libre de este frente, consultar la ficha, comprobar existencias. El material, el reparto, la preparación de color, la reposición del proveedor y las decisiones de otro turno no dependen de ti: se comprueban o se anuncia que se van a comprobar. El error habitual no es mentir: es convertir la cortesía en compromiso («sí, hombre, para mañana está»), que es la promesa que el cliente recordará el día que no esté.]]></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xpectativas realistas: prometer lo prop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expectativa también es decir lo que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sabes sin sonar desastre: «eso todavía no te lo puedo confirmar; es un dato que depende de ver la ficha y el stock, lo miro yo y te respondo hoy». La mayoría de las molestias reales no vienen del problema, vienen de la sorpresa: nadie se enfada por esperar si sabía a qué esperaba, y casi todos se enfadan por la promesa que descubrieron tar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xpectativas realistas: prometer lo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ajustan la expectativa y frases que la rompen (todas fictici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8]]></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857500"/>
                <a:gridCol w="5257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mpe la expectativa (no usar as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a la expectativa (red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mañana lo tienes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uebo si queda y te digo hoy qué es posible: no te confirmo nada sin v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ñana a las 9 te lo dejo 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aviso en cuanto esté preparado; la hora depende del turno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lo traigo de la otra tienda y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o si está en otra tienda y cómo se traslada; te respondo con una fech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8]]></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857500"/>
                <a:gridCol w="5257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mpe la expectativa (no usar as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a la expectativa (red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hay de s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confirmo ahora es el recibo; la disponibilidad, en cuanto la v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de la foto es idén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to orienta; el tono exacto se confirma con muestra o carta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vea quien esté d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apunto con mi nombre y lo confirmo antes del cierre; si salgo, queda trasp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xpectativas realistas: prometer lo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8]]></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xpectativa no es un talón en blanc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liente pide un compromiso que no te corresponde (descuento, garantía de fecha, reserva de un material que no has visto), la respuesta honesta cabe en una línea: «eso no lo puedo confirmar yo ahora; lo ve [quien corresponda] y te respondo con una fecha». A quién le corresponde autorizar cada compromiso y qué puede afirmar cada puesto es una dependencia interna pendiente de validación (plan §5.3): aquí se enseña a no improvisar el compromiso, no a supli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tinuidad: el traspaso y el relevo]]></a:t>
            </a:r>
          </a:p>
        </p:txBody>
      </p:sp>
      <p:pic>
        <p:nvPicPr>
          <p:cNvPr id="3" name="" descr="Diagrama con cuatro recuadros encadenados: quién eres, qué está hecho, qué falta, cuándo y quién, más dos cajas inferiores sobre avisar al cliente del relevo y escribir cuatro líneas en lugar de un audio">
            <a:hlinkClick r:id="rId3" tooltip="Diagrama con cuatro recuadros encadenados: quién eres, qué está hecho, qué falta, cuándo y quién, más dos cajas inferiores sobre avisar al cliente del relevo y escribir cuatro líneas en lugar de un audio"/>
          </p:cNvPr>
          <p:cNvPicPr>
            <a:picLocks noChangeAspect="1"/>
          </p:cNvPicPr>
          <p:nvPr>
            <p:ph type="pic" idx="1"/>
          </p:nvPr>
        </p:nvPicPr>
        <p:blipFill>
          <a:blip r:embed="rId2"/>
          <a:stretch>
            <a:fillRect/>
          </a:stretch>
        </p:blipFill>
        <p:spPr>
          <a:xfrm>
            <a:off x="2781300" y="1257300"/>
            <a:ext cx="35814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raspaso en cuatro datos escritos. Dónde se anota y quién cubre cada turno debe validarlo la empresa (§5.3): los cuatro campos son método general, la herramienta es norma pendiente de la ca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iorizar-mostrador-y-canales-a-distancia"/>
              </a:rPr>
              <a:t><![CDATA[Ver imagen original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tinuidad: el traspaso y el rele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inuidad es lo que separa un equipo de cuatro personas de cuatro mostradores sueltos. Cuando un frente cambia de manos, el cliente no sabe cuántas conversaciones privadas ha habido: solo nota si tiene que repetir su historia. Y la segunda versión nunca es idéntica a la primera: ahí se pierden cantidades, formatos y acabados. Por eso el traspaso se ]]></a:t>
            </a:r>
            <a:r>
              <a:rPr lang="en-US" b="1"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con cuatro datos: quién eres (y a quién sustituyes), qué está hecho (con su prueba en el registro), qué falta (quién lo comprueba y de qué depende) y cuándo responde quién. Cuatro líneas, no un audio ni un «ya verás cuando te cu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tinuidad: el traspaso y el rele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liente se le avisa del relevo con una línea: «te atiende mi compañero, que ya tiene tus datos». Y una regla que evita fugas: ]]></a:t>
            </a:r>
            <a:r>
              <a:rPr lang="en-US" b="1" strike="noStrike" sz="2100" spc="0" u="none" cap="none">
                <a:solidFill>
                  <a:srgbClr val="1B2438">
                    <a:alpha val="100000"/>
                  </a:srgbClr>
                </a:solidFill>
                <a:latin typeface="Calibri"/>
              </a:rPr>
              <a:t><![CDATA[las promesas de plazo que no constan en el registro no se heredan]]></a:t>
            </a:r>
            <a:r>
              <a:rPr lang="en-US" strike="noStrike" sz="2100" spc="0" u="none" cap="none">
                <a:solidFill>
                  <a:srgbClr val="1B2438">
                    <a:alpha val="100000"/>
                  </a:srgbClr>
                </a:solidFill>
                <a:latin typeface="Calibri"/>
              </a:rPr>
              <a:t><![CDATA[: quien continúa las enuncia de nuevo como pendiente, no como compromiso, porque comprometer a otro con algo que nadie escribió es exactamente como se pierden los encargos entre turn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ontinuidad: el traspaso y el relevo · Ejemplo resuelto 2: sale tu turno y quedan tres pendientes (supuesto ficticio) · Paso 1 de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epara lo cerrado de lo abierto antes de ir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3:45 (todo ficticio): entregado el color preparado, confirmada la recogida del lunes. Quedan tres pendientes: la respuesta al WhatsApp con disponibilidad, el correo con los metros del portal y la llamada al proveedor. Escríbelos en orden: cliente o asunto, canal, estado y qué sigue. Si no sabes en qué estado está cada uno, ahí tienes tu lista real de traspa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ontinuidad: el traspaso y el relevo · Ejemplo resuelto 2: sale tu turno y quedan tres pendientes (supuesto ficticio) · Paso 2 de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uatro datos por pendiente, no un «ya verá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hatsApp cliente B: confirmado uso y cantidad; falta comprobar disponibilidad; lo ve quien esté en el turno de tarde, marco hoy antes del cierre; hilo en el canal de la casa». La siguiente acción es concreta («comprobar disponibilidad en tienda»), no un «ver lo del cliente». El nombre del responsable del pendiente y el registro concreto dependen de la política interna pendiente de validar (§5.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ontinuidad: el traspaso y el relevo · Ejemplo resuelto 2: sale tu turno y quedan tres pendientes (supuesto fictici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scribe lo que prometiste, y lo que n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 alguien le dijiste «te respondo antes del cierre», esa frase va en la nota con la hora: no es folklore de turno, es un compromiso verbalizado que otro puede fallar si no lo ve. Las promesas de plazos que no constan en ningún registro no se heredan como compromiso: se re-enuncian como pend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ontinuidad: el traspaso y el relevo · Ejemplo resuelto 2: sale tu turno y quedan tres pendientes (supuesto ficticio) · Paso 4 de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vísale tú, si puedes; si no, que cons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queda un minuto y el cliente sigue esperándote, mejor mensaje propio (propuesto, ficticio): «Sigue mi compañero de tarde: te confirmo hoy antes del cierre la disponibilidad» dicho por quien escribe la nota, y la nota cruzada al compañero. El relevo limpio no es que te libre de la tarea: es que el cliente no note el camb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ontinuidad: el traspaso y el relevo · Ejemplo resuelto 2: sale tu turno y quedan tres pendientes (supuesto ficticio) · Paso 5 de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ierra el traspaso y revisa el registr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alir: revisa que cada pendiente tiene dueño, siguiente acción y fecha, que ningún acuse de recibo se quedó sin escribir y que ningún frente del mostrador quedó con la historia a medias. Al día siguiente, mira qué se cayó entre los dos turnos: esa lista es tu mejor diagnóstico de prioridad, y el punto de partida para la práctica observada con tu responsa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qué cuest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al último mensaje mientras el primero sigue sin acuse → el que esperaba desde ayer interpreta silencio como olvido y escribe a la competenc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mostrador a media frase por un pitido de WhatsApp → pierdes la conversación que tenías delante y ganas un cliente mal atendido dobl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edecer la urgencia declarada sin comprobar → priorizas al que grita y castigas al que espera en ord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qué cuest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para «quedar bien» sin verificar existencias ni preparación → el día siguiente te obliga a rectificar en la puerta de la tienda, con camión dela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a un compañero como mensajero sin escribir nada → el relevo oral se pierde y el cliente repite su historia dos vec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cinco frentes a la vez y no cerrar ninguno → cinco conversaciones abiertas, cero encargos avanzan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qué cuest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que «luego apunto el pendiente» sin dueño ni hora → lo que no está escrito con responsable, mañana nadie sabe si existió.]]></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te el procedimiento de un canal por prisa → la urgencia cambia el orden en que atiendes, no lo que puedes afirmar (plan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movimientos del método para atender cinco frentes que coinciden (supuesto ficticio de este objet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la regla que corta la cola: seguridad, error corregible a tiempo o proceso inici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usar recibo en dos líneas en cada canal a distancia que esperab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rminar o retomar la conversación del mostrador avisando del cor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ar expectativas: prometer solo tu propia acción y cuándo respond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os pendientes con dueño, siguiente acción y fecha antes de cerrar el turn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nventario rápido de treinta segundos: quién está delante, qué no tiene acuse, qué proceso está inici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videncia del objeto: cinco solicitudes ficticias de un mismo martes esperan a la vez. Ordena cada una por su posición de atención según la propuesta de este objeto (la prioridad definitiva la validará la casa: §5.3).]]></a:t>
            </a:r>
          </a:p>
        </p:txBody>
      </p:sp>
      <p:sp>
        <p:nvSpPr>
          <p:cNvPr id="9"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1.º Ahora: la persona está delante]]></a:t>
            </a:r>
          </a:p>
        </p:txBody>
      </p:sp>
      <p:sp>
        <p:nvSpPr>
          <p:cNvPr id="11"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2.º Corta la cola: proceso iniciado]]></a:t>
            </a:r>
          </a:p>
        </p:txBody>
      </p:sp>
      <p:sp>
        <p:nvSpPr>
          <p:cNvPr id="12" name=""/>
          <p:cNvSpPr txBox="1"/>
          <p:nvPr/>
        </p:nvSpPr>
        <p:spPr>
          <a:xfrm>
            <a:off x="628650" y="3962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3.º Acuse de dos líneas ya]]></a:t>
            </a:r>
          </a:p>
        </p:txBody>
      </p:sp>
      <p:sp>
        <p:nvSpPr>
          <p:cNvPr id="13" name=""/>
          <p:cNvSpPr txBox="1"/>
          <p:nvPr/>
        </p:nvSpPr>
        <p:spPr>
          <a:xfrm>
            <a:off x="628650" y="4314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4.º Se devuelve la llamada al liberar el fren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5.º Se responde hoy con expectativa realista]]></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lienta en el mostrador, a media frase eligiendo el acabado de su cocina]]></a:t>
            </a:r>
          </a:p>
        </p:txBody>
      </p:sp>
      <p:sp>
        <p:nvSpPr>
          <p:cNvPr id="9" name=""/>
          <p:cNvSpPr txBox="1"/>
          <p:nvPr/>
        </p:nvSpPr>
        <p:spPr>
          <a:xfrm>
            <a:off x="514350" y="2247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or que llega por el color preparado ayer y registrado a su nombre]]></a:t>
            </a:r>
          </a:p>
        </p:txBody>
      </p:sp>
      <p:sp>
        <p:nvSpPr>
          <p:cNvPr id="10" name=""/>
          <p:cNvSpPr txBox="1"/>
          <p:nvPr/>
        </p:nvSpPr>
        <p:spPr>
          <a:xfrm>
            <a:off x="514350" y="2924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WhatsApp nuevo: «¿para mañana está el blanco mate?» sin ningún acuse aún]]></a:t>
            </a:r>
          </a:p>
        </p:txBody>
      </p:sp>
      <p:sp>
        <p:nvSpPr>
          <p:cNvPr id="11"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amada perdida del teléfono fijo hace veinte minutos]]></a:t>
            </a:r>
          </a:p>
        </p:txBody>
      </p:sp>
      <p:sp>
        <p:nvSpPr>
          <p:cNvPr id="12" name=""/>
          <p:cNvSpPr txBox="1"/>
          <p:nvPr/>
        </p:nvSpPr>
        <p:spPr>
          <a:xfrm>
            <a:off x="514350" y="39528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reo de un profesional recibido esta mañana pidiendo precio orientativ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ficticia) de un turno concurrido con lo que hace (o rompe) dentro de la propues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momento, es un proceso iniciado y enseguida retomamos donde estábamos.»]]></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ibido. Reviso disponibilidad y te contesto hoy antes del cierre.»]]></a:t>
            </a:r>
          </a:p>
        </p:txBody>
      </p:sp>
      <p:sp>
        <p:nvSpPr>
          <p:cNvPr id="12"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nquilo, para mañana temprano lo tienes prepara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te lo puedo confirmar ahora; lo miro yo y te respondo con una fecha real.»]]></a:t>
            </a:r>
          </a:p>
        </p:txBody>
      </p:sp>
      <p:sp>
        <p:nvSpPr>
          <p:cNvPr id="8" name=""/>
          <p:cNvSpPr txBox="1"/>
          <p:nvPr/>
        </p:nvSpPr>
        <p:spPr>
          <a:xfrm>
            <a:off x="514350" y="1885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 del blanco mate lo ve quien esté esta tarde.»]]></a:t>
            </a:r>
          </a:p>
        </p:txBody>
      </p:sp>
      <p:sp>
        <p:nvSpPr>
          <p:cNvPr id="9" name=""/>
          <p:cNvSpPr txBox="1"/>
          <p:nvPr/>
        </p:nvSpPr>
        <p:spPr>
          <a:xfrm>
            <a:off x="514350" y="2238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alta confirmar disponibilidad: lo hereda el turno de tarde, marco hoy.»]]></a:t>
            </a:r>
          </a:p>
        </p:txBody>
      </p:sp>
      <p:sp>
        <p:nvSpPr>
          <p:cNvPr id="10" name=""/>
          <p:cNvSpPr txBox="1"/>
          <p:nvPr/>
        </p:nvSpPr>
        <p:spPr>
          <a:xfrm>
            <a:off x="514350" y="2905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1813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use de recibo sin promesa: dos líneas y un marco]]></a:t>
            </a:r>
          </a:p>
        </p:txBody>
      </p:sp>
      <p:sp>
        <p:nvSpPr>
          <p:cNvPr id="12" name=""/>
          <p:cNvSpPr txBox="1"/>
          <p:nvPr/>
        </p:nvSpPr>
        <p:spPr>
          <a:xfrm>
            <a:off x="628650" y="3533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mpe expectativas: promete plazo sin comprobar preparación]]></a:t>
            </a:r>
          </a:p>
        </p:txBody>
      </p:sp>
      <p:sp>
        <p:nvSpPr>
          <p:cNvPr id="13" name=""/>
          <p:cNvSpPr txBox="1"/>
          <p:nvPr/>
        </p:nvSpPr>
        <p:spPr>
          <a:xfrm>
            <a:off x="628650" y="3886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ectativa honesta: promete la comprobación, no el material]]></a:t>
            </a:r>
          </a:p>
        </p:txBody>
      </p:sp>
      <p:sp>
        <p:nvSpPr>
          <p:cNvPr id="14" name=""/>
          <p:cNvSpPr txBox="1"/>
          <p:nvPr/>
        </p:nvSpPr>
        <p:spPr>
          <a:xfrm>
            <a:off x="628650" y="4238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spaso roto: pendiente sin dueño concre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inuidad escrita: qué falta, quién responde y cuá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nterrupción avisada: acota el corte y promete la reanud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cuenta cómo gestionó su sábado con cinco frentes. Marca las líneas que incumplen la propuesta de este objeto (todos los casos son ficticios).]]></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é al cliente del mostrador a media frase para contestar el pitido del WhatsApp»]]></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vié un acuse de dos líneas al mensaje antes de comprobar nad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je al del color preparado que pasara al día siguiente sin avisar al de la tard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tí el traslado desde otra tienda para el martes, sin consultar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tomé la conversación del mostrador repitiendo la última frase útil»]]></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é los pendientes con dueño, siguiente acción y hora antes de sal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ás cerrando la entrevista de un cliente en el mostrador cuando llegan, a la vez, una llamada del fijo, un WhatsApp con un audio y un compañero que te pregunta por un traspaso. Según la propuesta de este objeto, ¿qué haces primer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lgar la llamada, contestar el audio con otro audio y dejar al cliente esperando: el canal a distancia es lo que más se no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rminar o pausar avisando la conversación del mostrador, enviar acuses de dos líneas al teléfono (devolver la llamada en cuanto quedes libre) y al WhatsApp, y atender el traspaso si hay proceso iniciado o seguridad de por medi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ender el WhatsApp primero porque fue el último mensaje recibido, y ya mirarás lo demás cuando termine la entrevist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l compañero que coja la llamada sin escribir nada y seguir con tu cliente como si no hubiera pasado nad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mensaje de WhatsApp dice «urgente, tengo el camión cargando», eso basta para atenderlo antes que cualquier frente iniciado en el mostrado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el texto con estas cinco palabras, una por cada hueco: recibo · expectativa · traspaso · inventario · ficticio. Cuando coinciden varios frentes, lo primero es un ___ rápido de treinta segundos.]]></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se acusa ___ en dos líneas por cada canal que espera, sin prometer nada. La frase que ajusta la ___ solo promete lo que depende de quien la escribe. Si el frente cambia de manos, el ___ se escribe con cuatro dat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 todo orden o plazo que aparezca en los ejemplos de este objeto es ___, porque la prioridad oficial de la casa aún no está valida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un cliente llega al mostrador a las 10:05 y tú estás con otro frente que corta la cola; lo atiendes a las 10:23 y le diste un acuse con espera real a las 10:11. ¿Cuántos minutos transcurrieron desde su llegada hasta que empezó a ser atendido?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Memoria: cada criterio con su g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cia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del corte y retomar el hi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ar recibo 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líneas: recibido, qué hago,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 no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o mi acción, no 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as lo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uebo o anuncio que comprue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datos: quién, hecho, fal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la c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 error a tiempo o proceso inic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Memoria: cada criterio con su ges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iorizar-mostrador-y-canales-a-distancia"/>
              </a:rPr>
              <a:t><![CDATA[Abrir el juego en el O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Tarjetas rápidas del turno concurr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o primero cuando coinciden cinco frent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Tarjetas rápidas del turno concurr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ventario de treinta segundos: quién está delante, qué no tiene acuse, qué proceso está iniciado, qué depende de comprob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Tarjetas rápidas del turno concurr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un acuse de recibo por canal a distanci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Tarjetas rápidas del turno concurr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ibido + qué voy a hacer + marco en el que respondo. Ni disponibilidad, ni plazo, ni preci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Tarjetas rápidas del turno concurr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cortan la cola según la propuest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Tarjetas rápidas del turno concurr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ridad de las personas, un error aún corregible y un proceso iniciado (color preparado, caja a medi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Tarjetas rápidas del turno concurr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urgente» declarado adelanta turn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Tarjetas rápidas del turno concurr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anda información sobre el plazo real que hay detrás, no rango. La prioridad la dan los criteri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Tarjetas rápidas del turno concurr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lleva un traspaso limpi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Tarjetas rápidas del turno concurr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eres, qué está hecho, qué falta y cuándo responde quién. Escritos, no contado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iorización · Tarjetas rápidas del turno concurr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s prometer siempre en la esper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iorización · Tarjetas rápidas del turno concurr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 propia acción con un marco realista: te respondo hoy, te llamo al cerrar este frente. Nunca el material ni el repart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ioriz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id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av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j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inc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olicitu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t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st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or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nsaj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vi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icitu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i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str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ig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ab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e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fesio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legi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tiqu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WhatsApp]]></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ña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8]]></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a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am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di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d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n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cog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par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y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stific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s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iter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ensaj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cre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ar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d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cios,]]></a:t>
            </a:r>
          </a:p>
        </p:txBody>
      </p:sp>
      <p:sp>
        <p:nvSpPr>
          <p:cNvPr id="8" name=""/>
          <p:cNvSpPr txBox="1"/>
          <p:nvPr/>
        </p:nvSpPr>
        <p:spPr>
          <a:xfrm>
            <a:off x="514350" y="29432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laz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ponibilidad.]]></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8]]></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sta de orden según la propuesta: mostrador (presencia) y color preparado (proceso iniciado) van ahora; los acuses de dos líneas (WhatsApp y llamada perdida) se envían en cuanto el mostrador queda libre; el correo se responde hoy con expectativa realista y una pregunta concreta (foto legible de la referencia). Cada mensaje: recibido, qué vas a comprobar tú, marco honesto y qué falta. Todo es supuesto didáctico: el orden definitivo lo valida la dirección (§5.3).]]></a:t>
            </a:r>
          </a:p>
        </p:txBody>
      </p:sp>
      <p:sp>
        <p:nvSpPr>
          <p:cNvPr id="8" name=""/>
          <p:cNvSpPr txBox="1"/>
          <p:nvPr/>
        </p:nvSpPr>
        <p:spPr>
          <a:xfrm>
            <a:off x="514350" y="3800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el orden de decisión del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tabla abierta cuando coincidan varios frentes. Es un método general de carácter didáctico: ]]></a:t>
            </a:r>
            <a:r>
              <a:rPr lang="en-US" b="1" strike="noStrike" sz="2100" spc="0" u="none" cap="none">
                <a:solidFill>
                  <a:srgbClr val="1B2438">
                    <a:alpha val="100000"/>
                  </a:srgbClr>
                </a:solidFill>
                <a:latin typeface="Calibri"/>
              </a:rPr>
              <a:t><![CDATA[el orden definitivo de prioridades de la casa, sus tiempos de respuesta y la cobertura de turnos son dependencias internas pendientes de validación]]></a:t>
            </a:r>
            <a:r>
              <a:rPr lang="en-US" strike="noStrike" sz="2100" spc="0" u="none" cap="none">
                <a:solidFill>
                  <a:srgbClr val="1B2438">
                    <a:alpha val="100000"/>
                  </a:srgbClr>
                </a:solidFill>
                <a:latin typeface="Calibri"/>
              </a:rPr>
              <a:t><![CDATA[ (plan §5.3). Los textos de ejemplo son ]]></a:t>
            </a:r>
            <a:r>
              <a:rPr lang="en-US" b="1" strike="noStrike" sz="2100" spc="0" u="none" cap="none">
                <a:solidFill>
                  <a:srgbClr val="1B2438">
                    <a:alpha val="100000"/>
                  </a:srgbClr>
                </a:solidFill>
                <a:latin typeface="Calibri"/>
              </a:rPr>
              <a:t><![CDATA[ficticios]]></a:t>
            </a:r>
            <a:r>
              <a:rPr lang="en-US" strike="noStrike" sz="2100" spc="0" u="none" cap="none">
                <a:solidFill>
                  <a:srgbClr val="1B2438">
                    <a:alpha val="100000"/>
                  </a:srgbClr>
                </a:solidFill>
                <a:latin typeface="Calibri"/>
              </a:rPr>
              <a:t><![CDAT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el orden de decisión del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inventario al cierre del turno, en seis movimient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3333750"/>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oincidir fr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io de 30 segundos: presencia, acuses, procesos inici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ar a contestar por el pitido más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alguien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r o pausar avisando y retomar el hi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andonar la conversación a medi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canales esper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 de dos líneas por canal, sin afirm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el acuse en confirmación de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3333750"/>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proceso inic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r la cola y cerrar ese frente con prueba en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el color preparado esperando si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ajustar expecta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tu acción con marco re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material, reparto o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errar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 escrito: quién, hecho, falta, cuándo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el relevo en un audio o en «que lo vea quien est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e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al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ct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fija este objeto]]></a:t>
            </a:r>
            <a:r>
              <a:rPr lang="en-US" strike="noStrike" sz="2100" spc="0" u="none" cap="none">
                <a:solidFill>
                  <a:srgbClr val="1B2438">
                    <a:alpha val="100000"/>
                  </a:srgbClr>
                </a:solidFill>
                <a:latin typeface="Calibri"/>
              </a:rPr>
              <a:t><![CDATA[ (borrador condicionado, ver §5.3): qué canal tiene la prioridad oficial, los tiempos de respuesta, quién atiende cada turno y de quién es cada pendiente, la herramienta de registro, las facultades para autorizar plazos o compromisos y la política de excepciones a la cola. Todo ello debe validarlo la dirección de la empresa; mientras tanto, los órdenes y marcos de este documento son propuestas didácticas ficticia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áctica observada:]]></a:t>
            </a:r>
            <a:r>
              <a:rPr lang="en-US" strike="noStrike" sz="2100" spc="0" u="none" cap="none">
                <a:solidFill>
                  <a:srgbClr val="1B2438">
                    <a:alpha val="100000"/>
                  </a:srgbClr>
                </a:solidFill>
                <a:latin typeface="Calibri"/>
              </a:rPr>
              <a:t><![CDATA[ un turno real con al menos tres frentes simultáneos bajo supervisión, con la lista de pendientes y un traspaso escritos y revisados por el responsable. ]]></a:t>
            </a: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1.0 · octubre de 2026 · autor y revisor: Carlos Castro. Estado editorial: borrador condicionado a validación intern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se decide con criterios explicables, no con reflejos: treinta segundos de inventario antes de contestar a nad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criterios de la propuesta se leen de arriba abajo: presencia delante, acusar recibo ya, espera no garantía, no prometas lo ajeno, traspaso escrit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n la cola tres cosas: la seguridad de las personas, un error aún corregible y un proceso inicia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rgencia declarada manda información, no rango: ningún «urgente» afirma por sí solo disponibilidad, plazo ni preci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se de recibo de dos líneas no requiere comprobar nada y desactiva la interpretación de silencio como desinteré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 se promete lo que depende de ti: tu propia acción con un marco realista; el material, el reparto y la reposición se comprueba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rupción se avisa, se acota y se retoma: el frente original vuelve con la última frase útil, no con un «¿en qué estábamo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inuidad se escribe en cuatro datos (quién eres, qué está hecho, qué falta, cuándo responde quién); la promesa sin registro no se hered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inventario de los frentes abiertos o estoy contestando al pitido más rec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 si la hay, corta hoy la cola: seguridad, error a tiempo o proceso inicia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toy a punto de afirmar sin haberlo comprobado: disponibilidad, plazo, traslado, prec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he dado a cada espera un acuse, un nombre y una expectativa honest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traspaso cabe en cuatro líneas escritas o depende de que mi compañero me adivin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cinco solicitudes simultáneas justificando la prioridad y el mensaje a cada cl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sar recibo por todos los canales abiertos sin prometer producto, plazo ni pre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rumpir y reanudar una conversación de mostrador avisando y retomando el hilo exac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una expectativa realista que solo comprometa tu propia acció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relevo escrito en cuatro datos para que nadie tenga que reconstruir la histori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el orden del tur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c]]></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prioriz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el orden del tur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ecides con inventario, acusas recibo sin prometer, cortas la cola con criterio y escribes el traspaso en cuatro datos. Ahora haz la práctica observada: un turno real con varios frentes bajo supervisión, con tu lista de pendientes y un traspaso revisados por el responsabl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el orden del tur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inco criterios con su orden de lectura y la regla que corta la cola. El fallo típico es dos: contestar al último mensaje mientras el primero espera sin acuse, y convertir la cortesía con prisas en una promesa de plaz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iorizar-mostrador-y-canales-a-distancia"/>
              </a:rPr>
              <a:t><![CDATA[Priorizar mostrador y canales a dist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s objet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guimiento y relevo de conversaciones]]></a:t>
            </a:r>
            <a:r>
              <a:rPr lang="en-US" strike="noStrike" sz="2100" spc="0" u="none" cap="none">
                <a:solidFill>
                  <a:srgbClr val="1B2438">
                    <a:alpha val="100000"/>
                  </a:srgbClr>
                </a:solidFill>
                <a:latin typeface="Calibri"/>
              </a:rPr>
              <a:t><![CDATA[ (JUL-C02-O06) convierte los cuatro datos del traspaso que acabas de aprender en un sistema completo de pendiente, herencia y cierre verificado; ]]></a:t>
            </a:r>
            <a:r>
              <a:rPr lang="en-US" i="1" strike="noStrike" sz="2100" spc="0" u="none" cap="none">
                <a:solidFill>
                  <a:srgbClr val="1B2438">
                    <a:alpha val="100000"/>
                  </a:srgbClr>
                </a:solidFill>
                <a:latin typeface="Calibri"/>
              </a:rPr>
              <a:t><![CDATA[Responder por correo con claridad]]></a:t>
            </a:r>
            <a:r>
              <a:rPr lang="en-US" strike="noStrike" sz="2100" spc="0" u="none" cap="none">
                <a:solidFill>
                  <a:srgbClr val="1B2438">
                    <a:alpha val="100000"/>
                  </a:srgbClr>
                </a:solidFill>
                <a:latin typeface="Calibri"/>
              </a:rPr>
              <a:t><![CDATA[ (JUL-C02-O03) detalla el canal que en este objeto queda como «se responde hoy». La priorización real —qué canal manda, en qué tiempos y con qué cobertura de turnos— es una decisión de la dirección de la empresa pendiente de validación (§5.3), y este objeto se actualizara cuando se confirm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2026-10-31T05:01:32Z</dcterms:created>
  <dcterms:modified xsi:type="dcterms:W3CDTF">2026-10-31T05:01:32Z</dcterms:modified>
  <dc:title>Priorizar mostrador y canales a distancia</dc:title>
  <dc:description>Presentación editable del OA «Priorizar mostrador y canales a distancia». Enlace: https://pinturasespecializadas.lumbre.lat/object/priorizar-mostrador-y-canales-a-distancia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