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y pedidos especial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s y pedidos especiale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aboración del presupuest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laborar-presupues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aboración de pre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aborar un presupuesto: escuchar, identificar productos, calcular cantidades, desglose escrito y plazo de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s para un presupues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r al cliente: preguntar qué necesita exactamente, tipo de superficie, colores, acabado deseado. No asumi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s para un presupues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dentificar productos: seleccionar las referencias adecuadas, marca, tipo de pintura, imprimación, accesorios neces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s para un presupues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r cantidades: estimar metros cuadrados a pintar, número de manos necesarias y rendimiento del producto (m²/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s para un presupues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glose escrito: presentar el presupuesto por escrito con cada concepto separado, productos, accesorios, IVA incl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s para un presupuest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azo de validez: indicar siempre la fecha de validez del presupuesto. Los precios de materiales puede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echa de validez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zo de validez se indica siempre porque los precios de materiales pueden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elaboración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Verificación de disponibilidad»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verificar-dispon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Verificar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para verificar disponibilidad: consultar sistema, pedir plazo si no hay, confirmar especiales y comunicar con transpa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com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ultar el sistema: antes de confirmar cualquier pedido, verificar el stock real en el sistema informá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com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stock: consultar plazo: si no hay disponibilidad inmediata, preguntar al proveedor o distribuidor el plazo estimado de su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com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s especiales: para colores a medida o productos poco habituales, confirmar con el fabricanteet antes de dar plaz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mprobar antes de com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car con transparencia: decir al cliente la realidad, disponible ahora o con plazo X. Nunca prometer lo que no s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Se comunica con transparencia: se consulta el plazo al proveedor y se informa al cliente del plaz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verificación de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nfirmar-pedi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nfirmar pedidos y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abla de plazos: stock (24-72h), sin stock regular (1-2 semanas), color a medida (1-3 semanas), especial (2-6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plazo según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olores a medida requieren consulta con el fabricante para confirmar el plaz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onfirmación de pedidos y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Buenas práctica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uchar al cliente y entender qué necesita → Elab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sultar el sistema de stock →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dentificar los productos adecuados → Elab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sultar plazo al proveedor si no hay stock →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lcular cantidades (m², manos, rendimiento) → Elab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firmar pedido por escrito →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areas se clasifican según la fase: elaboración (escuchar, identificar, calcular), verificación (consultar stock, consultar plazo) y confirmación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to en stock → 24-72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n stock regular → 1-2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or a medida → 1-3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de importación → 2-6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plazos indica el plazo habitual para cad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promete un plazo sin verificar, se genera desconfianza si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meter un plazo sin verificar genera desconfianza si no se cumple. Mejor decir la realidad y confirma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verificación de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supuestos-y-pedidos-especia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pre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pre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tarda un pedido en sto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24-72 horas habitu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no hay stoc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ultar plazo al proveedor y comunicarl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ir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glose de conceptos, IVA y plazo de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lazo de un color 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3 semanas según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la de oro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unca confirmar sin verificar disponibilidad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plazo se al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r al cliente antes de que pregu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supuestos-y-pedidos-especia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467" r:id="rId1"/>
    <p:sldLayoutId id="2482439468" r:id="rId2"/>
    <p:sldLayoutId id="2482439469" r:id="rId3"/>
    <p:sldLayoutId id="24824394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b92698536bc4155332453aa40644de6b2eae864636a0d591.jpg"/>
  <Relationship Id="rId3" Type="http://schemas.openxmlformats.org/officeDocument/2006/relationships/hyperlink" Target="https://pinturasespecializadas.lumbre.lat/object/presupuestos-y-pedidos-especia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laborar-presupuesto2.jpg"/>
  <Relationship Id="rId3" Type="http://schemas.openxmlformats.org/officeDocument/2006/relationships/hyperlink" Target="https://pinturasespecializadas.lumbre.lat/object/presupuestos-y-pedidos-especiales" TargetMode="External"/>
  <Relationship Id="rId4" Type="http://schemas.openxmlformats.org/officeDocument/2006/relationships/hyperlink" Target="https://pinturasespecializadas.lumbre.lat/object/presupuestos-y-pedidos-especiales"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verificar-disponibilidad3.jpg"/>
  <Relationship Id="rId3" Type="http://schemas.openxmlformats.org/officeDocument/2006/relationships/hyperlink" Target="https://pinturasespecializadas.lumbre.lat/object/presupuestos-y-pedidos-especiales" TargetMode="External"/>
  <Relationship Id="rId4" Type="http://schemas.openxmlformats.org/officeDocument/2006/relationships/hyperlink" Target="https://pinturasespecializadas.lumbre.lat/object/presupuestos-y-pedidos-especiales"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nfirmar-pedidos4.jpg"/>
  <Relationship Id="rId3" Type="http://schemas.openxmlformats.org/officeDocument/2006/relationships/hyperlink" Target="https://pinturasespecializadas.lumbre.lat/object/presupuestos-y-pedidos-especiales" TargetMode="External"/>
  <Relationship Id="rId4" Type="http://schemas.openxmlformats.org/officeDocument/2006/relationships/hyperlink" Target="https://pinturasespecializadas.lumbre.lat/object/presupuestos-y-pedidos-especial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hyperlink" Target="https://pinturasespecializadas.lumbre.lat/object/presupuestos-y-pedidos-especiales" TargetMode="External"/>
  <Relationship Id="rId4"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supuestos-y-pedidos-especiales"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eci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supuestos-y-pedidos-especial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presupuestos claros, verificar disponibilidad antes de comprometer, confirmar pedidos y comunicar plazos de entrega de forma profesional.]]></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elaborar presupuestos, verificar disponibilidad de productos, confirmar pedidos especiales y gestionar los plazos de entreg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s · pedidos · disponibilidad · plazos-entrega · atencion-clien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y pedidos especi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elabora presupuestos para clientes profesionales o particulares. También al empleado que gestiona pedidos especiales y necesita comunicar plazos de forma realista.]]></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borar presupuestos claros, verificar disponibilidad antes de comprometer, confirmar pedidos y comunicar plazos de entrega de forma profesio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y pedidos especi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la normativa de consumo y las condiciones generales de ve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 de la pintu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s y pedidos especi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el plazo de validez estándar de los presupuestos (15 días, 30 días, otro). Confirmar quién autoriza pedidos especiales de importación. Establecer el protocolo de comunicación al cliente cuando el plazo se alarga. Validar el margen de error aceptable en el cálculo de cantida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el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bien hecho genera confianza y evita malentendidos. Un pedido bien gestionado llega a tiempo y sin errores. Son dos habilidades clave en la venta de pinturas y productos relacionados.]]></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no es solo un precio: es una muestra de profesionalidad. Cuando el cliente ve que has calculado cantidades, que conoces los productos y que le das plazos reales, confía más y vu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un presupuesto correcto sigue cinco pasos ordenados. No se salta ninguno.]]></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uchar al cliente.]]></a:t>
            </a:r>
            <a:r>
              <a:rPr lang="en-US" strike="noStrike" sz="2100" spc="0" u="none" cap="none">
                <a:solidFill>
                  <a:srgbClr val="1B2438">
                    <a:alpha val="100000"/>
                  </a:srgbClr>
                </a:solidFill>
                <a:latin typeface="Calibri"/>
              </a:rPr>
              <a:t><![CDATA[ Preguntar qué necesita exactamente: tipo de superficie, colores, acabado deseado. No asumir nada.]]></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r productos.]]></a:t>
            </a:r>
            <a:r>
              <a:rPr lang="en-US" strike="noStrike" sz="2100" spc="0" u="none" cap="none">
                <a:solidFill>
                  <a:srgbClr val="1B2438">
                    <a:alpha val="100000"/>
                  </a:srgbClr>
                </a:solidFill>
                <a:latin typeface="Calibri"/>
              </a:rPr>
              <a:t><![CDATA[ Seleccionar las referencias adecuadas: marca, tipo de pintura, imprimación, accesorios necesarios.]]></a:t>
            </a:r>
          </a:p>
        </p:txBody>
      </p:sp>
      <p:sp>
        <p:nvSpPr>
          <p:cNvPr id="12" name=""/>
          <p:cNvSpPr txBox="1"/>
          <p:nvPr/>
        </p:nvSpPr>
        <p:spPr>
          <a:xfrm>
            <a:off x="514350" y="3362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cular cantidades.]]></a:t>
            </a:r>
            <a:r>
              <a:rPr lang="en-US" strike="noStrike" sz="2100" spc="0" u="none" cap="none">
                <a:solidFill>
                  <a:srgbClr val="1B2438">
                    <a:alpha val="100000"/>
                  </a:srgbClr>
                </a:solidFill>
                <a:latin typeface="Calibri"/>
              </a:rPr>
              <a:t><![CDATA[ Estimar metros cuadrados a pintar, número de manos necesarias y rendimiento del producto (m²/lit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glose escrito.]]></a:t>
            </a:r>
            <a:r>
              <a:rPr lang="en-US" strike="noStrike" sz="2100" spc="0" u="none" cap="none">
                <a:solidFill>
                  <a:srgbClr val="1B2438">
                    <a:alpha val="100000"/>
                  </a:srgbClr>
                </a:solidFill>
                <a:latin typeface="Calibri"/>
              </a:rPr>
              <a:t><![CDATA[ Presentar el presupuesto por escrito con cada concepto separado: productos, accesorios, IVA incluid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 de validez.]]></a:t>
            </a:r>
            <a:r>
              <a:rPr lang="en-US" strike="noStrike" sz="2100" spc="0" u="none" cap="none">
                <a:solidFill>
                  <a:srgbClr val="1B2438">
                    <a:alpha val="100000"/>
                  </a:srgbClr>
                </a:solidFill>
                <a:latin typeface="Calibri"/>
              </a:rPr>
              <a:t><![CDATA[ Indicar siempre la fecha de validez del presupuesto. Los precios de materiales pueden cambi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a:t>
            </a:r>
          </a:p>
        </p:txBody>
      </p:sp>
      <p:pic>
        <p:nvPicPr>
          <p:cNvPr id="3" name="" descr="Elaboración de presupuestos">
            <a:hlinkClick r:id="rId3" tooltip="Elaboración de presupuestos"/>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aborar un presupuesto: escuchar, identificar productos, calcular cantidades, desglose escrito y plazo de validez.]]></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y-pedidos-especiales"/>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Pasos para un presupuesto correcto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al cliente: preguntar qué necesita exactamente, tipo de superficie, colores, acabado deseado. No asumir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Pasos para un presupuesto correcto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productos: seleccionar las referencias adecuadas, marca, tipo de pintura, imprimación, accesorios necesari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Pasos para un presupuesto correcto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cantidades: estimar metros cuadrados a pintar, número de manos necesarias y rendimiento del producto (m²/li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Pasos para un presupuesto correcto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glose escrito: presentar el presupuesto por escrito con cada concepto separado, productos, accesorios, IVA inclui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aboración del presupuesto · Pasos para un presupuesto correcto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de validez: indicar siempre la fecha de validez del presupuesto. Los precios de materiales pueden cambi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aboración del presupues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indica siempre en un presupuesto profesion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ombre del proveedo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echa de validez del presupues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scuento aplic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ondiciones de pag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nfirmar cualquier pedido, se verifica la disponibilidad real. No se promete lo que no se puede cumplir.]]></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ultar el sistema.]]></a:t>
            </a:r>
            <a:r>
              <a:rPr lang="en-US" strike="noStrike" sz="2100" spc="0" u="none" cap="none">
                <a:solidFill>
                  <a:srgbClr val="1B2438">
                    <a:alpha val="100000"/>
                  </a:srgbClr>
                </a:solidFill>
                <a:latin typeface="Calibri"/>
              </a:rPr>
              <a:t><![CDATA[ Antes de confirmar cualquier pedido, verificar el stock real en el sistema informático.]]></a:t>
            </a:r>
          </a:p>
        </p:txBody>
      </p:sp>
      <p:sp>
        <p:nvSpPr>
          <p:cNvPr id="10" name=""/>
          <p:cNvSpPr txBox="1"/>
          <p:nvPr/>
        </p:nvSpPr>
        <p:spPr>
          <a:xfrm>
            <a:off x="514350" y="2657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n stock: consultar plazo.]]></a:t>
            </a:r>
            <a:r>
              <a:rPr lang="en-US" strike="noStrike" sz="2100" spc="0" u="none" cap="none">
                <a:solidFill>
                  <a:srgbClr val="1B2438">
                    <a:alpha val="100000"/>
                  </a:srgbClr>
                </a:solidFill>
                <a:latin typeface="Calibri"/>
              </a:rPr>
              <a:t><![CDATA[ Si no hay disponibilidad inmediata, preguntar al proveedor o distribuidor el plazo estimado de suminis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dos especiales.]]></a:t>
            </a:r>
            <a:r>
              <a:rPr lang="en-US" strike="noStrike" sz="2100" spc="0" u="none" cap="none">
                <a:solidFill>
                  <a:srgbClr val="1B2438">
                    <a:alpha val="100000"/>
                  </a:srgbClr>
                </a:solidFill>
                <a:latin typeface="Calibri"/>
              </a:rPr>
              <a:t><![CDATA[ Para colores a medida o productos poco habituales, confirmar con el fabricante antes de dar plazo al cliente.]]></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 con transparencia.]]></a:t>
            </a:r>
            <a:r>
              <a:rPr lang="en-US" strike="noStrike" sz="2100" spc="0" u="none" cap="none">
                <a:solidFill>
                  <a:srgbClr val="1B2438">
                    <a:alpha val="100000"/>
                  </a:srgbClr>
                </a:solidFill>
                <a:latin typeface="Calibri"/>
              </a:rPr>
              <a:t><![CDATA[ Decir al cliente la realidad: disponible ahora o con plazo X. Nunca prometer lo que no se puede cumpl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a:t>
            </a:r>
          </a:p>
        </p:txBody>
      </p:sp>
      <p:pic>
        <p:nvPicPr>
          <p:cNvPr id="3" name="" descr="Verificar disponibilidad">
            <a:hlinkClick r:id="rId3" tooltip="Verificar disponibilidad"/>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para verificar disponibilidad: consultar sistema, pedir plazo si no hay, confirmar especiales y comunicar con transpar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y-pedidos-especiales"/>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Comprobar antes de compromete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r el sistema: antes de confirmar cualquier pedido, verificar el stock real en el sistema informáti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Comprobar antes de compromete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stock: consultar plazo: si no hay disponibilidad inmediata, preguntar al proveedor o distribuidor el plazo estimado de suminis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Comprobar antes de compromete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s especiales: para colores a medida o productos poco habituales, confirmar con el fabricanteet antes de dar plazo al cl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Verificación de disponibilidad · Comprobar antes de compromete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con transparencia: decir al cliente la realidad, disponible ahora o con plazo X. Nunca prometer lo que no se puede cumpl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Verificación de disponibilidad]]></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Si un producto no está en stock, se le dice al cliente que está disponible para no perder la v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ción de pedidos y plaz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lazos varían según la disponibilidad del producto. La tabla siguiente resume los plazos habituales y cómo actuar en cada ca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firmación de pedidos y plazos]]></a:t>
            </a:r>
          </a:p>
        </p:txBody>
      </p:sp>
      <p:pic>
        <p:nvPicPr>
          <p:cNvPr id="3" name="" descr="Confirmar pedidos y plazos">
            <a:hlinkClick r:id="rId3" tooltip="Confirmar pedidos y plazo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abla de plazos: stock (24-72h), sin stock regular (1-2 semanas), color a medida (1-3 semanas), especial (2-6 seman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supuestos-y-pedidos-especial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plazo según dispon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57450"/>
                <a:gridCol w="2000250"/>
                <a:gridCol w="3657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zo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actu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n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72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pedido y fecha de recogida o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sin stock (reg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al cliente del plazo y confirmar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a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con fabricante y dar plazo con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special/impor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6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r claramente y pedir confirmació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nfirmación de pedidos y plaz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un color a medida, el plazo habitual es de 1-3 semanas y se debe consultar con el ____ antes de dar plazo al cl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Buenas práctic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del pedido es simple: nunca confirmes un pedido sin haber verificado la disponibilidad real. Un pedido fallido genera desconfianza y puede hacer perder al cliente. Es mejor decir «déjame comprobarlo y te confirmo en una hora» que comprometerse y no cumplir.]]></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s buenas prácticas:]]></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pre por escrito: el presupuesto y la confirmación del pedido, por email o documento.]]></a:t>
            </a:r>
          </a:p>
        </p:txBody>
      </p:sp>
      <p:sp>
        <p:nvSpPr>
          <p:cNvPr id="11" name=""/>
          <p:cNvSpPr txBox="1"/>
          <p:nvPr/>
        </p:nvSpPr>
        <p:spPr>
          <a:xfrm>
            <a:off x="514350" y="40576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40576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glose claro: productos, accesorios, IVA, plazo de valid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Buenas práctic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sp>
        <p:nvSpPr>
          <p:cNvPr id="7" name="" descr=""/>
          <p:cNvSpPr/>
          <p:nvPr/>
        </p:nvSpPr>
        <p:spPr>
          <a:xfrm>
            <a:off x="514350" y="2552700"/>
            <a:ext cx="8115300" cy="1809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552700"/>
            <a:ext cx="38100" cy="1809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de error: en cálculos de cantidad, añadir un 10% de margen para imprevistos.]]></a:t>
            </a:r>
          </a:p>
        </p:txBody>
      </p:sp>
      <p:sp>
        <p:nvSpPr>
          <p:cNvPr id="11"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miento: si el plazo se alarga, se avisa al cliente antes de que pregunte.]]></a:t>
            </a:r>
          </a:p>
        </p:txBody>
      </p:sp>
      <p:sp>
        <p:nvSpPr>
          <p:cNvPr id="13" name=""/>
          <p:cNvSpPr txBox="1"/>
          <p:nvPr/>
        </p:nvSpPr>
        <p:spPr>
          <a:xfrm>
            <a:off x="685800" y="26289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 del pedido]]></a:t>
            </a:r>
          </a:p>
        </p:txBody>
      </p:sp>
      <p:sp>
        <p:nvSpPr>
          <p:cNvPr id="14" name=""/>
          <p:cNvSpPr txBox="1"/>
          <p:nvPr/>
        </p:nvSpPr>
        <p:spPr>
          <a:xfrm>
            <a:off x="685800" y="3038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confirmes un pedido sin haber verificado la disponibilidad real. Un pedido fallido genera desconfianza y puede hacer perder al cliente. Es mejor decir «déjame comprobarlo y te confirmo en una hora» que comprometerse y no cumpl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Buenas práctic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as tareas según la fase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abor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ific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uchar al cliente y entender qué necesi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ultar el sistema de stock]]></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dentificar los productos adecuad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ultar plazo al proveedor si no hay stock]]></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cular cantidades (m², manos, rendimie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firmar pedido por escri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elaboración de presupuestos y gestión de pedid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situación con su plazo habitu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en stock]]></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n stock regul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lor a med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de import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2 seman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3 seman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6 seman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4-72 hor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ide un color especial que no tienes en stock. El proveedor dice 2 semanas pero no estás seguro. ¿Qué le dices al cl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Le digo al cliente que llega mañana para no perder la vent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romete un plazo sin verificar, se genera desconfianza si no se cumpl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resupues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ender qué necesita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stock antes de 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glo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productos, accesorios e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r plazos reales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r fecha de validez d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compromiso, doc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resupues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supuestos-y-pedidos-especiales"/>
              </a:rPr>
              <a:t><![CDATA[Abrir el juego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tarda un pedido en sto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24-72 horas habitualm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no hay sto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ultar plazo al proveedor y comunicarlo al clien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ir en el presupuest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glose de conceptos, IVA y plazo de validez]]></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lazo de un color a medi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3 semanas según fabrica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la de oro del pedi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unca confirmar sin verificar disponibilidad re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plazo se alarg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r al cliente antes de que pregu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elaboración de presupuestos y gestión de pedidos.]]></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inco pasos del presupuesto, la verificación de disponibilidad y la tabla de plazos. La transparencia genera confianz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iciones generales de venta: Obligaciones legales en materia de presupuestos y plazos de entrega.]]></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tálogo de productos del proveedor: Referencias, rendimientos y plazos de suministr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tipo de la tienda: Plantilla con desglose de conceptos, IVA y validez.]]></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supuestos-y-pedidos-especiales"/>
              </a:rPr>
              <a:t><![CDATA[Presupuestos y pedidos especi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derno de pedidos: Registro de pedidos confirmados, plazos y segui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2026-10-31T05:06:34Z</dcterms:created>
  <dcterms:modified xsi:type="dcterms:W3CDTF">2026-10-31T05:06:34Z</dcterms:modified>
  <dc:title>Presupuestos y pedidos especiales</dc:title>
  <dc:description>Presentación editable del OA «Presupuestos y pedidos especiales». Enlace: https://pinturasespecializadas.lumbre.lat/object/presupuestos-y-pedidos-especiales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