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presProps" Target="presProps.xml"/>
  <Relationship Id="rId118" Type="http://schemas.openxmlformats.org/officeDocument/2006/relationships/viewProps" Target="viewProps.xml"/>
  <Relationship Id="rId11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supuestos-para-obras-y-mantenimient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upuestos para obras y mantenimiento» (2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upuestos para obras y mantenimiento» (3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upuestos para obras y mantenimiento» (4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upuestos para obras y mantenimiento» (5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upuestos para obras y mantenimiento» (6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upuestos para obras y mantenimiento» (7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de-la-peticion-al-presupues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sos en orden: la petición, lo que hay que ver, el alcance, el coste de servir y la entrega del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orden importa: sin alcance no hay precio, y sin precio no hay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clarar qué hay que hacer, dónde, en qué plazo y con qué estado del soporte, porque un precio sin alcance no es un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precio sin alcance no se puede medir, comparar ni defender. Aclarar primero cuesta dos minutos y ahorra la discusión posterior. Derivarlo todo, en cambio, deja al cliente sin respuesta y traslada un problema de conversación a otro depart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las cuatro preguntas de un presupuesto defendible y el orden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supuestos-para-obras-y-mantenimient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Presupuesto no es factura: dos documentos, dos momentos» (2 de 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Presupuesto no es factura: dos documentos, dos momentos» (3 de 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Presupuesto no es factura: dos documentos, dos momentos» (4 de 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presupuesto aceptado fija el alcance, no congela el coste si el alcance cambia. Lo que aparece fuera del alcance no se mete en el presupuesto original: se documenta, se cuantifica y se cotiza aparte con la aceptación del cliente. Por eso las exclusiones y el control de cambios son partes del presupuesto y no ador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la diferencia entre propuesta previa y documento de cobro posterior, y el papel de las exclu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supuestos-para-obras-y-mantenimient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s cinco piezas de un presupuesto de obra» (2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s cinco piezas de un presupuesto de obra» (3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cinco-piezas-del-presupues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tarjetas: partidas, alcance, exclusiones, validez y condiciones de acep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cinco piezas. Cada una responde a una pregunta que el cliente ha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artidas · alcance · exclusiones · validez · condiciones · acep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Identificar las cinco piezas es lo que permite preguntar por lo que falta antes de enviar el documento. Un presupuesto sin exclusiones ni validez no está incompleto: está indefen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las cinco piezas del presupuesto de obra y qué question respond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supuestos-para-obras-y-mantenimient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Obra o mantenimiento recurrente: dos lógicas de presupuesto» (2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Obra o mantenimiento recurrente: dos lógicas de presupuesto» (3 de 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obra-frente-a-mantenimien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que compara obra y mantenimiento recurrente en cinco dimensiones: objeto, medición, riesgo, cierre y pregunta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os lógicas de presupuesto. Preguntar «¿esto pasa una vez o vuelve a pasar?» las se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lcance y exclusiones cerrados para una sola ejecución. →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arifa por visita de revisión con alcance revisable. → Mantenimiento recur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esupuesto con plazo de ejecución y entrega única. →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lan de repintado por temporadas sobre el mismo soporte. → Mantenimiento recur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edición única de paramento y número de manos. →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Horas extra por una intervención no prevista. → Mantenimiento recur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artidas con cantidad y precio unitario para una fecha. →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Condición de renovación y revisión del alcance cada temporada. → Mantenimiento recur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las dos lógicas de presupuesto y la figura intermedia de la visit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supuestos-para-obras-y-mantenimient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desglose: partidas, mediciones y precios unitarios»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desglose: partidas, mediciones y precios unitarios»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rmar el desglose de un presupuesto de ob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la unidad de cada partida: metro cuadrado, metro lineal, unidad, jornada o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rmar el desglose de un presupuesto de ob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la cantidad y marca de dónde sale: medida o esti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rmar el desglose de un presupuesto de ob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signa el precio unitario de cada partida y comprueba que cubre lo que dice su descri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rmar el desglose de un presupuesto de ob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ultiplica y suma para obtener el importe de cada partida y el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rmar el desglose de un presupuesto de ob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ñade las partidas de excluido que sí se presupuestan aparte, con su motivo al 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rmar el desglose de un presupuesto de ob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el total preguntándote qué no está en el documento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690 euros (tolerancia ±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504 + 186 = 690 euros. El importe sale de multiplicar cantidad por precio unitario y de sumar partidas; no hace falta ningún otro dato. En un presupuesto real, al total se le añaden los conceptos que corresponda (mano de obra, portes, impuestos), con sus propias reg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unidad, cantidad, precio unitario e importe, y la diferencia entre medir y declarar la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supuestos-para-obras-y-mantenimient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El coste de servir: lo que cuesta atender y no se ve» (2 de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El coste de servir: lo que cuesta atender y no se ve» (3 de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El coste de servir: lo que cuesta atender y no se ve» (4 de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oste de servir de una ob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el tiempo de desplazamiento: ida y vuelta, con el dato real de esa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oste de servir de una ob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el tiempo de obra y, por separado, el de preparación y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oste de servir de una ob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el tiempo administrativo: medir, presupuestar, facturar y gestionar camb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oste de servir de una ob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ma los consumibles de la obra con su coste real, no estimad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oste de servir de una ob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ma el material que va a parar a la obra, con el precio de la lista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oste de servir de una ob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ñade los costes indirectos que defina dirección y solo entonces se decide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l tiempo y de los kilómetros registrados en esa obra, más el coste real del desplaz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esplazamiento es un coste de esa obra, no un dato de catálogo. Se calcula con lo que se sabe de ella: horas de ida y vuelta y coste real. La ficha técnica describe el producto, no el viaje, y un porcentaje aplicado a todas las obras es una costumbre, no un co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las fuentes legítimas de coste de servir y las que no lo s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supuestos-para-obras-y-mantenimient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xclusiones: la lista que evita la discusión» (2 de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xclusiones: la lista que evita la discusión» (3 de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resupuesto incluye la reparación de la gotera de la cubierta que humedece el par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precio que no puede cambiar, un trabajo de otro oficio metido en el alcance, un plazo garantizado y una garantía inventada son las cuatro formas de escribir un presupuesto que la empresa no puede sostener. La quinta frase es exactamente lo que una exclusión debe ser: concreta, con su motivo implícito y sin inventar compromi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la exclusión con su motivo y por qué lo no previsto se cotiza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supuestos-para-obras-y-mantenimient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Validez, versiones y control de cambios» (2 de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Validez, versiones y control de cambios» (3 de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 emite el presupuesto con su fecha de emisión y su fecha de validez. → El cliente acepta el presupuesto dentro del plazo de validez. → Se ejecuta lo previsto y, a mitad de obra, aparece un trabajo no previsto. → Se anota el cambio con su motivo, se cuantifica y se pide la aceptación por escrito. → Se cierra la obra con el presupuesto original y los cambios aceptados, cada uno con su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protege las dos partes: el presupuesto se conserva como lo que se acordó y el cambio se añade como lo que se aceptó después. Reescribir el presupuesto original borra la pista y convierte una ampliación razonable en una disc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8: emisión, aceptación, control de cambios y cierre docum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supuestos-para-obras-y-mantenimient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Ordenar la secuencia»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Las condiciones comerciales que la empresa debe confirmar» (2 de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Las condiciones comerciales que la empresa debe confirmar» (3 de 3).]]></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cliente pregunta cuándo se paga cada parte → Forma de pago: qué anticipo, qué saldo y en qué momento se fa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liente pregunta cuándo se entrega → Plazos de ejecución: inicio, duración y margen de imprevi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liente pregunta qué pasa si el trabajo falla → Garantía: qué cubre, qué excluye y durante cuánto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liente pregunta por la subida a un piso alto → Portes y logística: qué incluye el precio y qué se cobra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9: las cuatro condiciones comerciales pendientes y por qué se nombran en vez de invent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supuestos-para-obras-y-mantenimiento]]></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lacionar»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Entregar, registrar y guardar: el presupuesto también es un documento» (2 de 3).]]></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Entregar, registrar y guardar: el presupuesto también es un documento» (3 de 3).]]></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Ninguna: la garantía comercial la confirma dirección y todavía no está fijada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nfianza no está en lo que uno se cree: está en lo que hay por escrito. Mientras la garantía no esté confirmada, la única respuesta defendible es decir que la confirma dirección y registrar la petición; las otras opciones son compromisos de palabra que nadie ha apro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0: la entrega escrita, el registro, el control de versiones y los pendientes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supuestos-para-obras-y-mantenimiento]]></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spuesta con confianza» (2 de 2).]]></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1 · Los errores que cuestan la obra» (2 de 2).]]></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gistrar el cambio con su motivo, cuantificarlo como partida aparte y pedir la aceptación por escrito, conservando el presupuesto orig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esupuesto original es el acuerdo: conservarlo es lo que permite saber qué estaba incluido y qué no. El cambio se documenta, se cuantifica y se acepta por escrito. Ampliar el original borra la pista y llevar el cambio a la factura esconde el coste hasta e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8 y 11: control de cambios y errores que cuestan la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supuestos-para-obras-y-mantenimiento]]></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Opción múltiple» (2 de 2).]]></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las piezas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las piezas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las piezas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resupuesto o fa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presupuesto es previo y se negocia; la factura es posterior y refleja lo ya entregado. Se parecen en la forma y no en el momento ni en la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una obra y un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obra tiene principio, alcance cerrado y final; el mantenimiento es un marco que se repite, con visitas, desplazamientos y revisión d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precio un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 lo que hace el presupuesto discutible: el cliente puede preguntar por ese metro y no solo por el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 dónde sale el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 una decisión de la empresa sobre el coste de servir real de esa obra. Los porcentajes heredados no son una fuente de co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lo no prev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documenta el cambio, se cuantifica y se pide la aceptación por escrito antes de ejecutarlo. El presupuesto original se con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me preguntan por la garantía o el p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nombro y lo paso a dirección. Forma de pago, plazos, garantía y portes son condiciones que la empresa debe confirmar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un presupuesto de obra que se puede def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para-obras-y-mantenimiento]]></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 presupuesto de obra que se puede defender» (2 de 3).]]></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 presupuesto de obra que se puede defender» (3 de 3).]]></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6).]]></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6).]]></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6).]]></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6).]]></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17" r:id="rId1"/>
    <p:sldLayoutId id="2482439118" r:id="rId2"/>
    <p:sldLayoutId id="2482439119" r:id="rId3"/>
    <p:sldLayoutId id="248243912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609315c1e8c78fd5802719468ba813f1d114af99cba98c71.jpg"/>
  <Relationship Id="rId3" Type="http://schemas.openxmlformats.org/officeDocument/2006/relationships/hyperlink" Target="https://pinturasespecializadas.lumbre.lat/object/presupuestos-para-obras-y-mantenimient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de-la-peticion-al-presupuesto2.jpg"/>
  <Relationship Id="rId3" Type="http://schemas.openxmlformats.org/officeDocument/2006/relationships/hyperlink" Target="https://pinturasespecializadas.lumbre.lat/object/presupuestos-para-obras-y-mantenimiento" TargetMode="External"/>
  <Relationship Id="rId4" Type="http://schemas.openxmlformats.org/officeDocument/2006/relationships/hyperlink" Target="https://pinturasespecializadas.lumbre.lat/object/presupuestos-para-obras-y-mantenimiento"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cinco-piezas-del-presupuesto5.jpg"/>
  <Relationship Id="rId3" Type="http://schemas.openxmlformats.org/officeDocument/2006/relationships/hyperlink" Target="https://pinturasespecializadas.lumbre.lat/object/presupuestos-para-obras-y-mantenimiento" TargetMode="External"/>
  <Relationship Id="rId4" Type="http://schemas.openxmlformats.org/officeDocument/2006/relationships/hyperlink" Target="https://pinturasespecializadas.lumbre.lat/object/presupuestos-para-obras-y-mantenimiento"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obra-frente-a-mantenimiento6.jpg"/>
  <Relationship Id="rId3" Type="http://schemas.openxmlformats.org/officeDocument/2006/relationships/hyperlink" Target="https://pinturasespecializadas.lumbre.lat/object/presupuestos-para-obras-y-mantenimiento" TargetMode="External"/>
  <Relationship Id="rId4" Type="http://schemas.openxmlformats.org/officeDocument/2006/relationships/hyperlink" Target="https://pinturasespecializadas.lumbre.lat/object/presupuestos-para-obras-y-mantenimiento"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hyperlink" Target="https://pinturasespecializadas.lumbre.lat/object/presupuestos-para-obras-y-mantenimiento" TargetMode="External"/>
  <Relationship Id="rId4"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para-obras-y-mantenimiento" TargetMode="External"/>
  <Relationship Id="rId3" Type="http://schemas.openxmlformats.org/officeDocument/2006/relationships/notesSlide" Target="../notesSlides/notesSlide11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upues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br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ntenimien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presupuestos-para-obras-y-mantenimiento"/>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un presupuesto de una factura, estructurar el presupuesto de una obra con partidas, alcance, exclusiones y validez, diferenciar una obra de un contrato de mantenimiento recurrente, calcular el coste de servir con datos reales y dejar por escrito las condiciones comerciales que dirección debe confirmar: forma de pago, plazos, garantía y por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éptima lección del itinerario de presupuestos. Enseña a presupuestar para clientes profesionales —pintores, empresas de mantenimiento, comunidades y hoteles—: qué distingue un presupuesto de una factura, qué contiene un presupuesto de obra (partidas, alcance, exclusiones y validez), en qué se diferencia una obra de un contrato de mantenimiento recurrente, cómo se calcula el coste de servir sin inventar cifras y qué condiciones comerciales quedan pendientes de que la empresa las defin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14]]></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supuestos · obras · mantenimiento · coste de servir · partidas · cliente profesional · Pinturas Especializad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upuestos para obras y mantenimiento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1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martes de octubre, en la tienda de la Tienda Este, entra Serra Mantenimientos, una empresa de servicios que trabaja para un hotel de la zona: «Necesitamos presupuesto para pintar las zonas comunes y las habitaciones de dos plantas, y queremos que el mantenimiento se revise cada temporada». Detrás espera el administrador de una comunidad de Capdepera que trae una foto de una fachada con lasillas y pregunta: «¿Cuánto cuesta pintar esto?». Ninguno de los dos ha dicho superficie, ni estado del soporte, ni en qué plazo lo qui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upuestos para obras y mantenimiento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1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otel pide algo que no es una obra. La comunidad pide algo que sí lo es, pero sin medir. Todo lo que sigue es un caso inventado para practicar: los nombres, las cifras y las referencias son de práctica y no son datos de Pinturas Especializ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upuestos para obras y mantenimiento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14]]></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un presupuesto de una factura, estructurar el presupuesto de una obra con partidas, alcance, exclusiones y validez, diferenciar una obra de un contrato de mantenimiento recurrente, calcular el coste de servir con datos reales y dejar por escrito las condiciones comerciales que dirección debe confirmar: forma de pago, plazos, garantía y portes.]]></a:t>
            </a:r>
          </a:p>
        </p:txBody>
      </p:sp>
      <p:sp>
        <p:nvSpPr>
          <p:cNvPr id="11" name=""/>
          <p:cNvSpPr txBox="1"/>
          <p:nvPr/>
        </p:nvSpPr>
        <p:spPr>
          <a:xfrm>
            <a:off x="514350" y="35814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upuestos para obras y mantenimiento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1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del sector; no es, por sí solo, una política de Pinturas Especializad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interna pendiente: plazos, garantías, formas de pago, márgenes y autorizaciones que debe confirmar dirección.]]></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cifras y referencias marcadas como ficticias sirven para practicar; no son datos de la empre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upuestos para obras y mantenimiento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14]]></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a vigencia por defecto de los presupuestos: cuántos días se considera válido un presupuesto enviado y qué se hace cuando el cliente lo acepta más tar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upuestos para obras y mantenimiento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14]]></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formas de pago que se ofrecen a clientes profesionales en obra y en mantenimiento: qué anticipo, qué saldo y en qué momento se factura. Los plazos de ejecución que se comprometen en una obra y en un contrato de mantenimiento, y qué margen se deja para imprevistos. La garantía comercial: qué cubre, qué excluye, durante cuánto tiempo y qué documento la acredi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upuestos para obras y mantenimiento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14]]></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portes y la logística: qué incluye el precio en la entrega a obra y qué se cobra aparte. Quién firma y quién aprueba el presupuesto cuando el cliente es una comunidad de propietarios o una empresa de servici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A quién se presupuesta: cuatro peticiones parecidas y cuatro presupuestos distintos]]></a:t>
            </a:r>
          </a:p>
        </p:txBody>
      </p:sp>
      <p:sp>
        <p:nvSpPr>
          <p:cNvPr id="8" name=""/>
          <p:cNvSpPr txBox="1"/>
          <p:nvPr/>
        </p:nvSpPr>
        <p:spPr>
          <a:xfrm>
            <a:off x="514350" y="2019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ostrador llegan peticiones que se parecen en el papel y no se parecen en nada: un pintor autonomo que necesita blanco para tres pisos, una empresa de mantenimiento que pinta las zonas comunes de un hotel, una comunidad que quiere renovar la fachada y un hotel que pide «mantenimiento de pintura» cada temporada. La diferencia no está en el producto: está en qué se mide, qué se promete y qué se factu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de trabajo solo es defendible si responde a cuatro preguntas: ]]></a:t>
            </a:r>
            <a:r>
              <a:rPr lang="en-US" b="1" strike="noStrike" sz="2100" spc="0" u="none" cap="none">
                <a:solidFill>
                  <a:srgbClr val="1B2438">
                    <a:alpha val="100000"/>
                  </a:srgbClr>
                </a:solidFill>
                <a:latin typeface="Calibri"/>
              </a:rPr>
              <a:t><![CDATA[qué se hac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 se mi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 no incluye]]></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cuánto tiempo vale]]></a:t>
            </a:r>
            <a:r>
              <a:rPr lang="en-US" strike="noStrike" sz="2100" spc="0" u="none" cap="none">
                <a:solidFill>
                  <a:srgbClr val="1B2438">
                    <a:alpha val="100000"/>
                  </a:srgbClr>
                </a:solidFill>
                <a:latin typeface="Calibri"/>
              </a:rPr>
              <a:t><![CDATA[. Un presupuesto de obra añade una quinta: ]]></a:t>
            </a:r>
            <a:r>
              <a:rPr lang="en-US" b="1" strike="noStrike" sz="2100" spc="0" u="none" cap="none">
                <a:solidFill>
                  <a:srgbClr val="1B2438">
                    <a:alpha val="100000"/>
                  </a:srgbClr>
                </a:solidFill>
                <a:latin typeface="Calibri"/>
              </a:rPr>
              <a:t><![CDATA[qué ocurre si aparece algo que no estaba previsto]]></a:t>
            </a:r>
            <a:r>
              <a:rPr lang="en-US" strike="noStrike" sz="2100" spc="0" u="none" cap="none">
                <a:solidFill>
                  <a:srgbClr val="1B2438">
                    <a:alpha val="100000"/>
                  </a:srgbClr>
                </a:solidFill>
                <a:latin typeface="Calibri"/>
              </a:rPr>
              <a:t><![CDATA[. Un presupuesto de mantenimiento añade otra: ]]></a:t>
            </a:r>
            <a:r>
              <a:rPr lang="en-US" b="1" strike="noStrike" sz="2100" spc="0" u="none" cap="none">
                <a:solidFill>
                  <a:srgbClr val="1B2438">
                    <a:alpha val="100000"/>
                  </a:srgbClr>
                </a:solidFill>
                <a:latin typeface="Calibri"/>
              </a:rPr>
              <a:t><![CDATA[cada cuánto se repite y quién decide qué entra en cada visita]]></a:t>
            </a:r>
            <a:r>
              <a:rPr lang="en-US" strike="noStrike" sz="2100" spc="0" u="none" cap="none">
                <a:solidFill>
                  <a:srgbClr val="1B2438">
                    <a:alpha val="100000"/>
                  </a:srgbClr>
                </a:solidFill>
                <a:latin typeface="Calibri"/>
              </a:rPr>
              <a:t><![CDA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mpa habitual es tratar las cuatro peticiones como la misma: se mide a ojo, se multiplica por un precio y se manda. El resultado es un documento que el cliente profesional no puede usar, porque no puede compararlo con otra oferta ni defenderlo ante su propio cliente. Un profesional necesita un presupuesto que pueda revisar, corregir y reutilizar, con las cifras atadas a algo que se pueda comprob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A quién se presupuesta: cuatro peticiones parecidas y cuatro presupuestos distintos]]></a:t>
            </a:r>
          </a:p>
        </p:txBody>
      </p:sp>
      <p:pic>
        <p:nvPicPr>
          <p:cNvPr id="3" name="" descr="Cinco pasos en orden: la petición, lo que hay que ver, el alcance, el coste de servir y la entrega del documento.">
            <a:hlinkClick r:id="rId3" tooltip="Cinco pasos en orden: la petición, lo que hay que ver, el alcance, el coste de servir y la entrega del documento."/>
          </p:cNvPr>
          <p:cNvPicPr>
            <a:picLocks noChangeAspect="1"/>
          </p:cNvPicPr>
          <p:nvPr>
            <p:ph type="pic" idx="1"/>
          </p:nvPr>
        </p:nvPicPr>
        <p:blipFill>
          <a:blip r:embed="rId2"/>
          <a:stretch>
            <a:fillRect/>
          </a:stretch>
        </p:blipFill>
        <p:spPr>
          <a:xfrm>
            <a:off x="2238375" y="1257300"/>
            <a:ext cx="46672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orden importa: sin alcance no hay precio, y sin precio no hay presupues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esupuestos-para-obras-y-mantenimiento"/>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14]]></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A quién se presupuesta: cuatro peticiones parecidas y cuatro presupuestos distintos]]></a:t>
            </a:r>
          </a:p>
        </p:txBody>
      </p:sp>
      <p:sp>
        <p:nvSpPr>
          <p:cNvPr id="8" name=""/>
          <p:cNvSpPr txBox="1"/>
          <p:nvPr/>
        </p:nvSpPr>
        <p:spPr>
          <a:xfrm>
            <a:off x="514350" y="1800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rofesional pide «un precio» por teléfono y no dice nada más. ¿Qué es lo correcto antes de dar cualquier cifra?]]></a:t>
            </a:r>
          </a:p>
        </p:txBody>
      </p:sp>
      <p:sp>
        <p:nvSpPr>
          <p:cNvPr id="9" name=""/>
          <p:cNvSpPr txBox="1"/>
          <p:nvPr/>
        </p:nvSpPr>
        <p:spPr>
          <a:xfrm>
            <a:off x="666750" y="25717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ar un precio por metro cuadrado orientativo, que es lo que le ha pedido.]]></a:t>
            </a:r>
          </a:p>
        </p:txBody>
      </p:sp>
      <p:sp>
        <p:nvSpPr>
          <p:cNvPr id="10" name=""/>
          <p:cNvSpPr txBox="1"/>
          <p:nvPr/>
        </p:nvSpPr>
        <p:spPr>
          <a:xfrm>
            <a:off x="666750" y="32670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larar qué hay que hacer, dónde, en qué plazo y con qué estado del soporte, porque un precio sin alcance no es un presupuesto.]]></a:t>
            </a:r>
          </a:p>
        </p:txBody>
      </p:sp>
      <p:sp>
        <p:nvSpPr>
          <p:cNvPr id="11" name=""/>
          <p:cNvSpPr txBox="1"/>
          <p:nvPr/>
        </p:nvSpPr>
        <p:spPr>
          <a:xfrm>
            <a:off x="666750" y="39624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lcular la superficie a ojo y mandar el total, ajustándolo después si se equivoc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1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rivarlo a dirección técnica para que lo presupueste quien correspon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Presupuesto no es factura: dos documentos, dos moment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1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fusión entre presupuesto y factura cuesta dinero en el mostrador, porque el cliente llega con la factura en la cabeza y espera que el presupuesto funcione igual.]]></a:t>
            </a:r>
          </a:p>
        </p:txBody>
      </p:sp>
      <p:sp>
        <p:nvSpPr>
          <p:cNvPr id="8" name=""/>
          <p:cNvSpPr txBox="1"/>
          <p:nvPr/>
        </p:nvSpPr>
        <p:spPr>
          <a:xfrm>
            <a:off x="514350" y="2286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resupuesto es previo.]]></a:t>
            </a:r>
            <a:r>
              <a:rPr lang="en-US" strike="noStrike" sz="2100" spc="0" u="none" cap="none">
                <a:solidFill>
                  <a:srgbClr val="1B2438">
                    <a:alpha val="100000"/>
                  </a:srgbClr>
                </a:solidFill>
                <a:latin typeface="Calibri"/>
              </a:rPr>
              <a:t><![CDATA[ Describe un trabajo que todavía no se ha ejecutado, estima su coste y, si se acepta, fija lo que se va a hacer. Se emite antes, se negocia y caduca.]]></a:t>
            </a:r>
          </a:p>
        </p:txBody>
      </p:sp>
      <p:sp>
        <p:nvSpPr>
          <p:cNvPr id="10" name=""/>
          <p:cNvSpPr txBox="1"/>
          <p:nvPr/>
        </p:nvSpPr>
        <p:spPr>
          <a:xfrm>
            <a:off x="514350" y="3314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14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factura es posterior.]]></a:t>
            </a:r>
            <a:r>
              <a:rPr lang="en-US" strike="noStrike" sz="2100" spc="0" u="none" cap="none">
                <a:solidFill>
                  <a:srgbClr val="1B2438">
                    <a:alpha val="100000"/>
                  </a:srgbClr>
                </a:solidFill>
                <a:latin typeface="Calibri"/>
              </a:rPr>
              <a:t><![CDATA[ Refleja una operación ya realizada o ya entregada: qué se entregó, cuándo y por qué importe. Se emite después y se cob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Presupuesto no es factura: dos documentos, dos moment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se siguen tres diferencias prácticas. ]]></a:t>
            </a:r>
            <a:r>
              <a:rPr lang="en-US" b="1" strike="noStrike" sz="2100" spc="0" u="none" cap="none">
                <a:solidFill>
                  <a:srgbClr val="1B2438">
                    <a:alpha val="100000"/>
                  </a:srgbClr>
                </a:solidFill>
                <a:latin typeface="Calibri"/>
              </a:rPr>
              <a:t><![CDATA[La revisión]]></a:t>
            </a:r>
            <a:r>
              <a:rPr lang="en-US" strike="noStrike" sz="2100" spc="0" u="none" cap="none">
                <a:solidFill>
                  <a:srgbClr val="1B2438">
                    <a:alpha val="100000"/>
                  </a:srgbClr>
                </a:solidFill>
                <a:latin typeface="Calibri"/>
              </a:rPr>
              <a:t><![CDATA[: un presupuesto se puede corregir tantas veces como haga falta antes de aceptarse; una factura, no. ]]></a:t>
            </a:r>
            <a:r>
              <a:rPr lang="en-US" b="1" strike="noStrike" sz="2100" spc="0" u="none" cap="none">
                <a:solidFill>
                  <a:srgbClr val="1B2438">
                    <a:alpha val="100000"/>
                  </a:srgbClr>
                </a:solidFill>
                <a:latin typeface="Calibri"/>
              </a:rPr>
              <a:t><![CDATA[El desglose]]></a:t>
            </a:r>
            <a:r>
              <a:rPr lang="en-US" strike="noStrike" sz="2100" spc="0" u="none" cap="none">
                <a:solidFill>
                  <a:srgbClr val="1B2438">
                    <a:alpha val="100000"/>
                  </a:srgbClr>
                </a:solidFill>
                <a:latin typeface="Calibri"/>
              </a:rPr>
              <a:t><![CDATA[: un presupuesto enseña el precio antes de comprar, con partidas y unidades; una factura enseña lo que ya se ha cobrado. ]]></a:t>
            </a:r>
            <a:r>
              <a:rPr lang="en-US" b="1" strike="noStrike" sz="2100" spc="0" u="none" cap="none">
                <a:solidFill>
                  <a:srgbClr val="1B2438">
                    <a:alpha val="100000"/>
                  </a:srgbClr>
                </a:solidFill>
                <a:latin typeface="Calibri"/>
              </a:rPr>
              <a:t><![CDATA[La comparación]]></a:t>
            </a:r>
            <a:r>
              <a:rPr lang="en-US" strike="noStrike" sz="2100" spc="0" u="none" cap="none">
                <a:solidFill>
                  <a:srgbClr val="1B2438">
                    <a:alpha val="100000"/>
                  </a:srgbClr>
                </a:solidFill>
                <a:latin typeface="Calibri"/>
              </a:rPr>
              <a:t><![CDATA[: un presupuesto se compara con lo que el cliente cree que va a gastar y con otras ofertas; una factura se compara con el gasto ya realiza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Presupuesto no es factura: dos documentos, dos moment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presupuesto no hace es comprometer al cliente por su cuenta: es una propuesta, y su aceptación es un acto posterior y documentado. Y lo que la factura no hace es explicar por qué se eligió un sistema de pintura: para eso están el albarán, la parte de obra y la ficha del sistema. La lección «Albaranes, facturas y datos de cliente» (28476) recoge esa parte del circui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Presupuesto no es factura: dos documentos, dos moment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punte verificado sobre impuestos: en España el tipo general del IVA es del 21 % (art. 90 de la Ley 37/1992). Si el presupuesto lleva importes con impuestos, el importe y la cuota se muestran por separado, y el tipo aplicable a cada trabajo lo confirma dirección, porque hay tipos reducidos y exonerados y no todos los trabajos de pintura tributan igu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Presupuesto no es factura: dos documentos, dos momen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1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upuesto y factura se parecen en la forma y no en el momento ni en la fun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14]]></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514475"/>
                <a:gridCol w="3448050"/>
                <a:gridCol w="3152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spe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su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ctu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ejecutar e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pués de entregar o prestar 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refle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va a hacer y lo que costar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ha entregado y lo que se c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nego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alcance, partidas y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refleja lo que ya ha ocurr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u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con la fecha de validez que fije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14]]></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514475"/>
                <a:gridCol w="3448050"/>
                <a:gridCol w="3152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spe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su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ctu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qué sir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ofertas y deci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stificar el gasto y pag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Presupuesto no es factura: dos documentos, dos moment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esupuesto aceptado obliga a la empresa a cobrar exactamente esa cantidad aunque la obra lleve más horas de las prevista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s cinco piezas de un presupuesto de ob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1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de obra se sostiene sobre cinco piezas. Si falta una, el presupuesto se rompe por ahí.]]></a:t>
            </a:r>
          </a:p>
        </p:txBody>
      </p:sp>
      <p:sp>
        <p:nvSpPr>
          <p:cNvPr id="8" name=""/>
          <p:cNvSpPr txBox="1"/>
          <p:nvPr/>
        </p:nvSpPr>
        <p:spPr>
          <a:xfrm>
            <a:off x="514350" y="19526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tidas.]]></a:t>
            </a:r>
            <a:r>
              <a:rPr lang="en-US" strike="noStrike" sz="2100" spc="0" u="none" cap="none">
                <a:solidFill>
                  <a:srgbClr val="1B2438">
                    <a:alpha val="100000"/>
                  </a:srgbClr>
                </a:solidFill>
                <a:latin typeface="Calibri"/>
              </a:rPr>
              <a:t><![CDATA[ La lista de lo que se hace, con descripción, unidad, cantidad y precio unitario. La partida es la unidad de comparación: el cliente puede preguntar por una en concreto y el presupuesto se revisa sin rehacerlo enter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s cinco piezas de un presupuesto de ob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1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cance.]]></a:t>
            </a:r>
            <a:r>
              <a:rPr lang="en-US" strike="noStrike" sz="2100" spc="0" u="none" cap="none">
                <a:solidFill>
                  <a:srgbClr val="1B2438">
                    <a:alpha val="100000"/>
                  </a:srgbClr>
                </a:solidFill>
                <a:latin typeface="Calibri"/>
              </a:rPr>
              <a:t><![CDATA[ Lo que está incluido dentro de esas partidas: cuántas manos, qué preparación, qué protección, qué limpieza final, qué retirada de material. El alcance es lo que evita la discusión «yo creía que esto iba dentro».]]></a:t>
            </a:r>
          </a:p>
        </p:txBody>
      </p:sp>
      <p:sp>
        <p:nvSpPr>
          <p:cNvPr id="9" name=""/>
          <p:cNvSpPr txBox="1"/>
          <p:nvPr/>
        </p:nvSpPr>
        <p:spPr>
          <a:xfrm>
            <a:off x="514350" y="2581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xclusiones.]]></a:t>
            </a:r>
            <a:r>
              <a:rPr lang="en-US" strike="noStrike" sz="2100" spc="0" u="none" cap="none">
                <a:solidFill>
                  <a:srgbClr val="1B2438">
                    <a:alpha val="100000"/>
                  </a:srgbClr>
                </a:solidFill>
                <a:latin typeface="Calibri"/>
              </a:rPr>
              <a:t><![CDATA[ Lo que no entra. La exclusión más útil es la más incómoda: lo que el cliente da por hecho y que en realidad es de otro oficio o de otra partid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s cinco piezas de un presupuesto de ob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1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alidez.]]></a:t>
            </a:r>
            <a:r>
              <a:rPr lang="en-US" strike="noStrike" sz="2100" spc="0" u="none" cap="none">
                <a:solidFill>
                  <a:srgbClr val="1B2438">
                    <a:alpha val="100000"/>
                  </a:srgbClr>
                </a:solidFill>
                <a:latin typeface="Calibri"/>
              </a:rPr>
              <a:t><![CDATA[ La fecha hasta la que el presupuesto se puede aceptar sin que se reprecie. Los días concretos los fija dirección; lo que esta lección fija es el mecanismo, que es fecha de emisión y fecha de validez.]]></a:t>
            </a:r>
          </a:p>
        </p:txBody>
      </p:sp>
      <p:sp>
        <p:nvSpPr>
          <p:cNvPr id="9" name=""/>
          <p:cNvSpPr txBox="1"/>
          <p:nvPr/>
        </p:nvSpPr>
        <p:spPr>
          <a:xfrm>
            <a:off x="514350" y="2581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diciones de aceptación.]]></a:t>
            </a:r>
            <a:r>
              <a:rPr lang="en-US" strike="noStrike" sz="2100" spc="0" u="none" cap="none">
                <a:solidFill>
                  <a:srgbClr val="1B2438">
                    <a:alpha val="100000"/>
                  </a:srgbClr>
                </a:solidFill>
                <a:latin typeface="Calibri"/>
              </a:rPr>
              <a:t><![CDATA[ Quién acepta, cómo, en qué plazo y qué ocurre si se pide un cambio a mitad de obra.]]></a:t>
            </a:r>
          </a:p>
        </p:txBody>
      </p:sp>
      <p:sp>
        <p:nvSpPr>
          <p:cNvPr id="11" name=""/>
          <p:cNvSpPr txBox="1"/>
          <p:nvPr/>
        </p:nvSpPr>
        <p:spPr>
          <a:xfrm>
            <a:off x="514350" y="32861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primeras son de contenido. La quinta es de forma: sin ella, el presupuesto no tiene fecha de respuesta y el cliente lo da por bueno para siempre, que es justo lo contrario de lo que quiere quien lo emi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s cinco piezas de un presupuesto de obra]]></a:t>
            </a:r>
          </a:p>
        </p:txBody>
      </p:sp>
      <p:pic>
        <p:nvPicPr>
          <p:cNvPr id="3" name="" descr="Cinco tarjetas: partidas, alcance, exclusiones, validez y condiciones de aceptación.">
            <a:hlinkClick r:id="rId3" tooltip="Cinco tarjetas: partidas, alcance, exclusiones, validez y condiciones de aceptación."/>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cinco piezas. Cada una responde a una pregunta que el cliente hará.]]></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esupuestos-para-obras-y-mantenimiento"/>
              </a:rPr>
              <a:t><![CDATA[Ver imagen original en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Las cinco piezas de un presupuesto de obr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resupuesto de obra se sostiene sobre cinco piezas: las ___, que enumeran qué se hace con su unidad, cantidad y precio; el ___, que define lo que está incluido; las ___, que dejan fuera lo que no se presupuesta; la ___, que dice hasta cuándo se puede aceptar; y las ___ de ___, que fijan quién acepta, cómo y con qué efec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Obra o mantenimiento recurrente: dos lógicas de presupues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1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lo mismo pintar la fachada de un edificio que pintar las zonas comunes de un hotel cada temporada. La diferencia no está en la pintura: está en cómo se mide, quién decide el alcance y qué pasa al final.]]></a:t>
            </a:r>
          </a:p>
        </p:txBody>
      </p:sp>
      <p:sp>
        <p:nvSpPr>
          <p:cNvPr id="8" name=""/>
          <p:cNvSpPr txBox="1"/>
          <p:nvPr/>
        </p:nvSpPr>
        <p:spPr>
          <a:xfrm>
            <a:off x="514350" y="2609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obra]]></a:t>
            </a:r>
            <a:r>
              <a:rPr lang="en-US" strike="noStrike" sz="2100" spc="0" u="none" cap="none">
                <a:solidFill>
                  <a:srgbClr val="1B2438">
                    <a:alpha val="100000"/>
                  </a:srgbClr>
                </a:solidFill>
                <a:latin typeface="Calibri"/>
              </a:rPr>
              <a:t><![CDATA[ tiene un principio, un alcance cerrado y un final. Se mide una vez, se presupuesta una vez y se ejecuta. Lo que no estaba previsto se gestiona como cambio documenta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Obra o mantenimiento recurrente: dos lógicas de presupues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14]]></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antenimiento]]></a:t>
            </a:r>
            <a:r>
              <a:rPr lang="en-US" strike="noStrike" sz="2100" spc="0" u="none" cap="none">
                <a:solidFill>
                  <a:srgbClr val="1B2438">
                    <a:alpha val="100000"/>
                  </a:srgbClr>
                </a:solidFill>
                <a:latin typeface="Calibri"/>
              </a:rPr>
              <a:t><![CDATA[ es un marco abierto: una relación que se repite. No hay una medición única, sino un número de visitas y un alcance que se revisa. Aparecen el coste de desplazamiento en cada visita, el desgaste acumulado del soporte y una pregunta que la obra no tiene: qué pasa cuando llega el momento de renov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Obra o mantenimiento recurrente: dos lógicas de presupues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upuestar un mantenimiento como si fuera una obra (un total cerrado para todo el año) esconde el coste real de los desplazamientos y deja sin cubrir las revisiones. Presupuestar una obra como si fuera un mantenimiento (sin cierre de alcance) es peor: nadie sabe qué se entrega ni dónde acaba el trabaj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tercera figura, que no es ni una cosa ni la otra: ]]></a:t>
            </a:r>
            <a:r>
              <a:rPr lang="en-US" b="1" strike="noStrike" sz="2100" spc="0" u="none" cap="none">
                <a:solidFill>
                  <a:srgbClr val="1B2438">
                    <a:alpha val="100000"/>
                  </a:srgbClr>
                </a:solidFill>
                <a:latin typeface="Calibri"/>
              </a:rPr>
              <a:t><![CDATA[la visita de revisión]]></a:t>
            </a:r>
            <a:r>
              <a:rPr lang="en-US" strike="noStrike" sz="2100" spc="0" u="none" cap="none">
                <a:solidFill>
                  <a:srgbClr val="1B2438">
                    <a:alpha val="100000"/>
                  </a:srgbClr>
                </a:solidFill>
                <a:latin typeface="Calibri"/>
              </a:rPr>
              <a:t><![CDATA[, que se cobra por visita y sirve para decidir si hace falta una intervención. En un contrato de mantenimiento es una partida más; en una obra, si el cliente la pide, es un presupuesto apar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Obra o mantenimiento recurrente: dos lógicas de presupuesto]]></a:t>
            </a:r>
          </a:p>
        </p:txBody>
      </p:sp>
      <p:pic>
        <p:nvPicPr>
          <p:cNvPr id="3" name="" descr="Matriz que compara obra y mantenimiento recurrente en cinco dimensiones: objeto, medición, riesgo, cierre y pregunta clave.">
            <a:hlinkClick r:id="rId3" tooltip="Matriz que compara obra y mantenimiento recurrente en cinco dimensiones: objeto, medición, riesgo, cierre y pregunta clave."/>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os lógicas de presupuesto. Preguntar «¿esto pasa una vez o vuelve a pasar?» las sepa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esupuestos-para-obras-y-mantenimiento"/>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Obra o mantenimiento recurrente: dos lógicas de presupues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el tipo de trabajo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br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antenimiento recurrent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lcance y exclusiones cerrados para una sola ejecución.]]></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arifa por visita de revisión con alcance revisable.]]></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supuesto con plazo de ejecución y entrega únic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lan de repintado por temporadas sobre el mismo sopor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1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edición única de paramento y número de man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Horas extra por una intervención no previs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artidas con cantidad y precio unitario para una fech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Condición de renovación y revisión del alcance cada temporad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desglose: partidas, mediciones y precios unitari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convierte una cifra en un presupuesto es el desglose. Cada partida se escribe con cuatro datos: ]]></a:t>
            </a:r>
            <a:r>
              <a:rPr lang="en-US" b="1" strike="noStrike" sz="2100" spc="0" u="none" cap="none">
                <a:solidFill>
                  <a:srgbClr val="1B2438">
                    <a:alpha val="100000"/>
                  </a:srgbClr>
                </a:solidFill>
                <a:latin typeface="Calibri"/>
              </a:rPr>
              <a:t><![CDATA[unidad]]></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tidad]]></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cio unitario]]></a:t>
            </a:r>
            <a:r>
              <a:rPr lang="en-US" strike="noStrike" sz="2100" spc="0" u="none" cap="none">
                <a:solidFill>
                  <a:srgbClr val="1B2438">
                    <a:alpha val="100000"/>
                  </a:srgbClr>
                </a:solidFill>
                <a:latin typeface="Calibri"/>
              </a:rPr>
              <a:t><![CDATA[ e ]]></a:t>
            </a:r>
            <a:r>
              <a:rPr lang="en-US" b="1" strike="noStrike" sz="2100" spc="0" u="none" cap="none">
                <a:solidFill>
                  <a:srgbClr val="1B2438">
                    <a:alpha val="100000"/>
                  </a:srgbClr>
                </a:solidFill>
                <a:latin typeface="Calibri"/>
              </a:rPr>
              <a:t><![CDATA[importe]]></a:t>
            </a:r>
            <a:r>
              <a:rPr lang="en-US" strike="noStrike" sz="2100" spc="0" u="none" cap="none">
                <a:solidFill>
                  <a:srgbClr val="1B2438">
                    <a:alpha val="100000"/>
                  </a:srgbClr>
                </a:solidFill>
                <a:latin typeface="Calibri"/>
              </a:rPr>
              <a:t><![CDATA[. La unidad puede ser metro cuadrado, metro lineal, unidad, jornada o visita; la cantidad se mide o se declara como estimada; el precio unitario se aplica a esa unidad concreta.]]></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unitario es lo que hace el presupuesto discutible. Cuando el cliente ve «120 m² a 4,20 euros el metro», puede preguntar por qué ese metro y no el de al lado. Cuando ve un total, no puede.]]></a:t>
            </a:r>
          </a:p>
        </p:txBody>
      </p:sp>
      <p:sp>
        <p:nvSpPr>
          <p:cNvPr id="9" name=""/>
          <p:cNvSpPr txBox="1"/>
          <p:nvPr/>
        </p:nvSpPr>
        <p:spPr>
          <a:xfrm>
            <a:off x="514350" y="40100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reglas para que el desglose no se romp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desglose: partidas, mediciones y precios unitari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1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dir o declarar.]]></a:t>
            </a:r>
            <a:r>
              <a:rPr lang="en-US" strike="noStrike" sz="2100" spc="0" u="none" cap="none">
                <a:solidFill>
                  <a:srgbClr val="1B2438">
                    <a:alpha val="100000"/>
                  </a:srgbClr>
                </a:solidFill>
                <a:latin typeface="Calibri"/>
              </a:rPr>
              <a:t><![CDATA[ Si la superficie está medida, se dice de dónde sale; si es estimada, se dice «estimada, pendiente de visita». Un presupuesto con la medición marcada como estimada es honesto; uno que la da por exacta se rompe en la obra.]]></a:t>
            </a:r>
          </a:p>
        </p:txBody>
      </p:sp>
      <p:sp>
        <p:nvSpPr>
          <p:cNvPr id="9" name=""/>
          <p:cNvSpPr txBox="1"/>
          <p:nvPr/>
        </p:nvSpPr>
        <p:spPr>
          <a:xfrm>
            <a:off x="514350" y="2581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artida, un concepto.]]></a:t>
            </a:r>
            <a:r>
              <a:rPr lang="en-US" strike="noStrike" sz="2100" spc="0" u="none" cap="none">
                <a:solidFill>
                  <a:srgbClr val="1B2438">
                    <a:alpha val="100000"/>
                  </a:srgbClr>
                </a:solidFill>
                <a:latin typeface="Calibri"/>
              </a:rPr>
              <a:t><![CDATA[ Si el mismo trabajo aparece en dos partidas con precios distintos, nadie sabe cuál manda.]]></a:t>
            </a:r>
          </a:p>
        </p:txBody>
      </p:sp>
      <p:sp>
        <p:nvSpPr>
          <p:cNvPr id="11" name=""/>
          <p:cNvSpPr txBox="1"/>
          <p:nvPr/>
        </p:nvSpPr>
        <p:spPr>
          <a:xfrm>
            <a:off x="514350" y="32861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aber qué incluye el precio unitario.]]></a:t>
            </a:r>
            <a:r>
              <a:rPr lang="en-US" strike="noStrike" sz="2100" spc="0" u="none" cap="none">
                <a:solidFill>
                  <a:srgbClr val="1B2438">
                    <a:alpha val="100000"/>
                  </a:srgbClr>
                </a:solidFill>
                <a:latin typeface="Calibri"/>
              </a:rPr>
              <a:t><![CDATA[ Si el precio por metro lleva material y mano de obra, se dice; si solo lleva mano de obra, también. El cliente profesional necesita saber qué está comparando cuando compara dos ofert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desglose: partidas, mediciones y precios unitari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cuarta regla, de honestidad: cuando la medición del cliente y la nuestra no coinciden, las dos se escriben. «El cliente declara 180 m²; medidos, 205 m²» es un dato útil. Elegir la cifra que sale mejor es una trampa que vuelve después en forma de reclama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l desglose: partidas, mediciones y precios unitarios · Armar el desglose de un presupuesto de obra, en seis pas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la unidad de cada partida: metro cuadrado, metro lineal, unidad, jornada o visi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l desglose: partidas, mediciones y precios unitarios · Armar el desglose de un presupuesto de obra, en seis pas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790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cantidad y marca de dónde sale: medida o estima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l desglose: partidas, mediciones y precios unitarios · Armar el desglose de un presupuesto de obra, en seis pas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igna el precio unitario de cada partida y comprueba que cubre lo que dice su descrip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l desglose: partidas, mediciones y precios unitarios · Armar el desglose de un presupuesto de obra, en seis pas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ltiplica y suma para obtener el importe de cada partida y el tota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l desglose: partidas, mediciones y precios unitarios · Armar el desglose de un presupuesto de obra, en seis pas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ñade las partidas de excluido que sí se presupuestan aparte, con su motivo al la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1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El desglose: partidas, mediciones y precios unitarios · Armar el desglose de un presupuesto de obra, en seis pas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el total preguntándote qué no está en el documento y por qué.]]></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El desglose: partidas, mediciones y precios unitario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esupuesto de obra incluye dos partidas: «paramento» de 120 m² a 4,20 euros el metro y «preparación de zonas difíciles» de 60 m² a 3,10 euros el metro. ¿Cuál es el importe total de las dos partidas?]]></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euros): ________________]]></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l coste de servir: lo que cuesta atender y no se v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upuestar es saber cuánto cuesta servir. El coste de servir es todo lo que consume la empresa en servir a ese cliente o esa obra, más allá del producto: ]]></a:t>
            </a:r>
            <a:r>
              <a:rPr lang="en-US" b="1" strike="noStrike" sz="2100" spc="0" u="none" cap="none">
                <a:solidFill>
                  <a:srgbClr val="1B2438">
                    <a:alpha val="100000"/>
                  </a:srgbClr>
                </a:solidFill>
                <a:latin typeface="Calibri"/>
              </a:rPr>
              <a:t><![CDATA[tiempo de desplazamiento]]></a:t>
            </a:r>
            <a:r>
              <a:rPr lang="en-US" strike="noStrike" sz="2100" spc="0" u="none" cap="none">
                <a:solidFill>
                  <a:srgbClr val="1B2438">
                    <a:alpha val="100000"/>
                  </a:srgbClr>
                </a:solidFill>
                <a:latin typeface="Calibri"/>
              </a:rPr>
              <a:t><![CDATA[ (ida y vuelta), ]]></a:t>
            </a:r>
            <a:r>
              <a:rPr lang="en-US" b="1" strike="noStrike" sz="2100" spc="0" u="none" cap="none">
                <a:solidFill>
                  <a:srgbClr val="1B2438">
                    <a:alpha val="100000"/>
                  </a:srgbClr>
                </a:solidFill>
                <a:latin typeface="Calibri"/>
              </a:rPr>
              <a:t><![CDATA[tiempo de obr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mpo de preparación y limpiez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mpo administrativo]]></a:t>
            </a:r>
            <a:r>
              <a:rPr lang="en-US" strike="noStrike" sz="2100" spc="0" u="none" cap="none">
                <a:solidFill>
                  <a:srgbClr val="1B2438">
                    <a:alpha val="100000"/>
                  </a:srgbClr>
                </a:solidFill>
                <a:latin typeface="Calibri"/>
              </a:rPr>
              <a:t><![CDATA[ (medir, presupuestar, facturar, gestionar el cambio), ]]></a:t>
            </a:r>
            <a:r>
              <a:rPr lang="en-US" b="1" strike="noStrike" sz="2100" spc="0" u="none" cap="none">
                <a:solidFill>
                  <a:srgbClr val="1B2438">
                    <a:alpha val="100000"/>
                  </a:srgbClr>
                </a:solidFill>
                <a:latin typeface="Calibri"/>
              </a:rPr>
              <a:t><![CDATA[consumibles]]></a:t>
            </a:r>
            <a:r>
              <a:rPr lang="en-US" strike="noStrike" sz="2100" spc="0" u="none" cap="none">
                <a:solidFill>
                  <a:srgbClr val="1B2438">
                    <a:alpha val="100000"/>
                  </a:srgbClr>
                </a:solidFill>
                <a:latin typeface="Calibri"/>
              </a:rPr>
              <a:t><![CDATA[ (rodillos, cinta, plástico, lijas, protección) y ]]></a:t>
            </a:r>
            <a:r>
              <a:rPr lang="en-US" b="1" strike="noStrike" sz="2100" spc="0" u="none" cap="none">
                <a:solidFill>
                  <a:srgbClr val="1B2438">
                    <a:alpha val="100000"/>
                  </a:srgbClr>
                </a:solidFill>
                <a:latin typeface="Calibri"/>
              </a:rPr>
              <a:t><![CDATA[material]]></a:t>
            </a:r>
            <a:r>
              <a:rPr lang="en-US" strike="noStrike" sz="2100" spc="0" u="none" cap="none">
                <a:solidFill>
                  <a:srgbClr val="1B2438">
                    <a:alpha val="100000"/>
                  </a:srgbClr>
                </a:solidFill>
                <a:latin typeface="Calibri"/>
              </a:rPr>
              <a:t><![CDA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l coste de servir: lo que cuesta atender y no se v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1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l sector es simple y se olvida a menudo: ]]></a:t>
            </a:r>
            <a:r>
              <a:rPr lang="en-US" b="1" strike="noStrike" sz="2100" spc="0" u="none" cap="none">
                <a:solidFill>
                  <a:srgbClr val="1B2438">
                    <a:alpha val="100000"/>
                  </a:srgbClr>
                </a:solidFill>
                <a:latin typeface="Calibri"/>
              </a:rPr>
              <a:t><![CDATA[ningún margen se fija sin conocer el coste de servir]]></a:t>
            </a:r>
            <a:r>
              <a:rPr lang="en-US" strike="noStrike" sz="2100" spc="0" u="none" cap="none">
                <a:solidFill>
                  <a:srgbClr val="1B2438">
                    <a:alpha val="100000"/>
                  </a:srgbClr>
                </a:solidFill>
                <a:latin typeface="Calibri"/>
              </a:rPr>
              <a:t><![CDATA[. Un presupuesto que sale de multiplicar metros por un precio y de restar un porcentaje inventado no está calculado: está escri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l coste de servir: lo que cuesta atender y no se v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1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aquí está la parte que conviene decir con claridad: hay fuentes legítimas de coste y fuentes que no lo son. Las legítimas son ]]></a:t>
            </a:r>
            <a:r>
              <a:rPr lang="en-US" b="1" strike="noStrike" sz="2100" spc="0" u="none" cap="none">
                <a:solidFill>
                  <a:srgbClr val="1B2438">
                    <a:alpha val="100000"/>
                  </a:srgbClr>
                </a:solidFill>
                <a:latin typeface="Calibri"/>
              </a:rPr>
              <a:t><![CDATA[el tiempo real registrado]]></a:t>
            </a:r>
            <a:r>
              <a:rPr lang="en-US" strike="noStrike" sz="2100" spc="0" u="none" cap="none">
                <a:solidFill>
                  <a:srgbClr val="1B2438">
                    <a:alpha val="100000"/>
                  </a:srgbClr>
                </a:solidFill>
                <a:latin typeface="Calibri"/>
              </a:rPr>
              <a:t><![CDATA[ (cuánto se tardó de verdad en ir, medir, pintar y cerrar), ]]></a:t>
            </a:r>
            <a:r>
              <a:rPr lang="en-US" b="1" strike="noStrike" sz="2100" spc="0" u="none" cap="none">
                <a:solidFill>
                  <a:srgbClr val="1B2438">
                    <a:alpha val="100000"/>
                  </a:srgbClr>
                </a:solidFill>
                <a:latin typeface="Calibri"/>
              </a:rPr>
              <a:t><![CDATA[el coste real del material y de los consumibles]]></a:t>
            </a:r>
            <a:r>
              <a:rPr lang="en-US" strike="noStrike" sz="2100" spc="0" u="none" cap="none">
                <a:solidFill>
                  <a:srgbClr val="1B2438">
                    <a:alpha val="100000"/>
                  </a:srgbClr>
                </a:solidFill>
                <a:latin typeface="Calibri"/>
              </a:rPr>
              <a:t><![CDATA[ (el de las facturas, no el que uno recuerda) y ]]></a:t>
            </a:r>
            <a:r>
              <a:rPr lang="en-US" b="1" strike="noStrike" sz="2100" spc="0" u="none" cap="none">
                <a:solidFill>
                  <a:srgbClr val="1B2438">
                    <a:alpha val="100000"/>
                  </a:srgbClr>
                </a:solidFill>
                <a:latin typeface="Calibri"/>
              </a:rPr>
              <a:t><![CDATA[los costes indirectos de la empresa]]></a:t>
            </a:r>
            <a:r>
              <a:rPr lang="en-US" strike="noStrike" sz="2100" spc="0" u="none" cap="none">
                <a:solidFill>
                  <a:srgbClr val="1B2438">
                    <a:alpha val="100000"/>
                  </a:srgbClr>
                </a:solidFill>
                <a:latin typeface="Calibri"/>
              </a:rPr>
              <a:t><![CDATA[ (los que define dirección: estructura, almacén, atención, garantías). No son legítimas «lo que suele costar», «lo que cobra la competencia», «un tanto por ciento que se aplica a todas las obras» ni «el precio del año pasado». Con esos datos, el presupuesto no es una oferta: es una costumb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l coste de servir: lo que cuesta atender y no se v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1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correcto es primero el coste de servir y después el precio. Y el precio sale de una decisión de la empresa que esta lección deja explícitamente pendiente: qué margen se aplica a cada tipo de obra y de mantenimiento, y con qué criterio se revis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l coste de servir: lo que cuesta atender y no se ve · El coste de servir de una obra,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el tiempo de desplazamiento: ida y vuelta, con el dato real de esa obr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l coste de servir: lo que cuesta atender y no se ve · El coste de servir de una obra,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el tiempo de obra y, por separado, el de preparación y limpiez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l coste de servir: lo que cuesta atender y no se ve · El coste de servir de una obra,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el tiempo administrativo: medir, presupuestar, facturar y gestionar cambi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l coste de servir: lo que cuesta atender y no se ve · El coste de servir de una obra,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a los consumibles de la obra con su coste real, no estimado de memori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l coste de servir: lo que cuesta atender y no se ve · El coste de servir de una obra,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a el material que va a parar a la obra, con el precio de la lista vigent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1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l coste de servir: lo que cuesta atender y no se ve · El coste de servir de una obra,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ñade los costes indirectos que defina dirección y solo entonces se decide el preci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El coste de servir: lo que cuesta atender y no se v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obra real, ¿de dónde sale el coste del desplazamiento hasta el clie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 un porcentaje fijo que se aplica a todas las obras de la zon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l tiempo y de los kilómetros registrados en esa obra, más el coste real del desplazamient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l precio que cobra otra empresa por un servicio parecido.]]></a:t>
            </a:r>
          </a:p>
        </p:txBody>
      </p:sp>
      <p:sp>
        <p:nvSpPr>
          <p:cNvPr id="12" name=""/>
          <p:cNvSpPr txBox="1"/>
          <p:nvPr/>
        </p:nvSpPr>
        <p:spPr>
          <a:xfrm>
            <a:off x="666750" y="3771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 la ficha técnica del fabricante, que incluye el porte hasta la obr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xclusiones: la lista que evita la discu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1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cluir no es esconderse: es delimitar. Una exclusión bien escrita evita la peor discusión de una obra —«esto no estaba dentro»— y protege a las dos partes.]]></a:t>
            </a:r>
          </a:p>
        </p:txBody>
      </p:sp>
      <p:sp>
        <p:nvSpPr>
          <p:cNvPr id="8" name=""/>
          <p:cNvSpPr txBox="1"/>
          <p:nvPr/>
        </p:nvSpPr>
        <p:spPr>
          <a:xfrm>
            <a:off x="514350" y="22860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trabajos de pintura, las exclusiones habituales apuntan a otros oficios y a cosas que el cliente da por resueltas: la reparación de la gotera o de la humedad que hay detrás, el saneado de un soporte que se cae al raspar, el montaje y desmontaje de andamios, la retirada de mobiliario y la protección del suelo, el tratamiento de materiales no identificados, la gestión de residuos especiales y el acabado de elementos que no se han descrito en el alcanc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xclusiones: la lista que evita la discu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scriben en positivo —«no incluye la reparación de humedades»— y, sobre todo, ]]></a:t>
            </a:r>
            <a:r>
              <a:rPr lang="en-US" b="1" strike="noStrike" sz="2100" spc="0" u="none" cap="none">
                <a:solidFill>
                  <a:srgbClr val="1B2438">
                    <a:alpha val="100000"/>
                  </a:srgbClr>
                </a:solidFill>
                <a:latin typeface="Calibri"/>
              </a:rPr>
              <a:t><![CDATA[con su motivo]]></a:t>
            </a:r>
            <a:r>
              <a:rPr lang="en-US" strike="noStrike" sz="2100" spc="0" u="none" cap="none">
                <a:solidFill>
                  <a:srgbClr val="1B2438">
                    <a:alpha val="100000"/>
                  </a:srgbClr>
                </a:solidFill>
                <a:latin typeface="Calibri"/>
              </a:rPr>
              <a:t><![CDATA[, que es lo que las hace defendibles: «no incluye el saneado del paramento en la zona de la ventana; la gotera está en cubierta y su reparación corresponde a otro oficio». El motivo es la parte que el cliente puede entender y discutir; el «no» sin motivo parece un escondit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xclusiones: la lista que evita la discu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reglas de fondo. ]]></a:t>
            </a:r>
            <a:r>
              <a:rPr lang="en-US" b="1" strike="noStrike" sz="2100" spc="0" u="none" cap="none">
                <a:solidFill>
                  <a:srgbClr val="1B2438">
                    <a:alpha val="100000"/>
                  </a:srgbClr>
                </a:solidFill>
                <a:latin typeface="Calibri"/>
              </a:rPr>
              <a:t><![CDATA[Excluir no es cotizarlo]]></a:t>
            </a:r>
            <a:r>
              <a:rPr lang="en-US" strike="noStrike" sz="2100" spc="0" u="none" cap="none">
                <a:solidFill>
                  <a:srgbClr val="1B2438">
                    <a:alpha val="100000"/>
                  </a:srgbClr>
                </a:solidFill>
                <a:latin typeface="Calibri"/>
              </a:rPr>
              <a:t><![CDATA[: lo excluido no se presupuesta aquí; si el cliente lo quiere, se cotiza aparte y se decide con él. ]]></a:t>
            </a:r>
            <a:r>
              <a:rPr lang="en-US" b="1" strike="noStrike" sz="2100" spc="0" u="none" cap="none">
                <a:solidFill>
                  <a:srgbClr val="1B2438">
                    <a:alpha val="100000"/>
                  </a:srgbClr>
                </a:solidFill>
                <a:latin typeface="Calibri"/>
              </a:rPr>
              <a:t><![CDATA[Un cambio de alcance no se encarece dentro del presupuesto original]]></a:t>
            </a:r>
            <a:r>
              <a:rPr lang="en-US" strike="noStrike" sz="2100" spc="0" u="none" cap="none">
                <a:solidFill>
                  <a:srgbClr val="1B2438">
                    <a:alpha val="100000"/>
                  </a:srgbClr>
                </a:solidFill>
                <a:latin typeface="Calibri"/>
              </a:rPr>
              <a:t><![CDATA[: se documenta la desviación, se cuantifica y se pide la aceptación; el presupuesto original conserva su valor como lo que se acordó.]]></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Exclusiones: la lista que evita la discus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 presupuesto enviado a un cliente profesional.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recio es cerrado y no cambia aunque aparezcan grietas durante la ejecución.]]></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resupuesto incluye la reparación de la gotera de la cubierta que humedece el paramento.]]></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entrega se realiza en 10 días laborables, garantizados.]]></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garantía cubre 5 años en interior, según norm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1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te precio no incluye el saneado del paramento en la zona de la ventan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Validez, versiones y control de cambi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sin fecha es una promesa sin caducidad, y una promesa sin caducidad acaba en discusión. La validez es una de las cinco piezas del presupuesto y se escribe con fecha, no con consignas: «presupuesto válido hasta el 15 de noviembre». Los días concretos que se dan por defecto los confirma dirección; lo que esta lección fija es el mecanismo, que tiene tres partes.]]></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echa de emisión y fecha de validez.]]></a:t>
            </a:r>
            <a:r>
              <a:rPr lang="en-US" strike="noStrike" sz="2100" spc="0" u="none" cap="none">
                <a:solidFill>
                  <a:srgbClr val="1B2438">
                    <a:alpha val="100000"/>
                  </a:srgbClr>
                </a:solidFill>
                <a:latin typeface="Calibri"/>
              </a:rPr>
              <a:t><![CDATA[ Con las dos, se sabe si lo que se tiene delante sigue en pi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Validez, versiones y control de cambi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14]]></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pasa si se acepta más tarde.]]></a:t>
            </a:r>
            <a:r>
              <a:rPr lang="en-US" strike="noStrike" sz="2100" spc="0" u="none" cap="none">
                <a:solidFill>
                  <a:srgbClr val="1B2438">
                    <a:alpha val="100000"/>
                  </a:srgbClr>
                </a:solidFill>
                <a:latin typeface="Calibri"/>
              </a:rPr>
              <a:t><![CDATA[ La respuesta no es «se acepta igual»: es revisar el presupuesto, comprobar qué ha cambiado en los precios y en las disponibilidades y emitir la versión siguiente con su fecha nueva. El presupuesto emitido sigue siendo el documento de referencia y su revisión es un documento aparte, no una corrección silencios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Validez, versiones y control de cambi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14]]></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trol de cambios.]]></a:t>
            </a:r>
            <a:r>
              <a:rPr lang="en-US" strike="noStrike" sz="2100" spc="0" u="none" cap="none">
                <a:solidFill>
                  <a:srgbClr val="1B2438">
                    <a:alpha val="100000"/>
                  </a:srgbClr>
                </a:solidFill>
                <a:latin typeface="Calibri"/>
              </a:rPr>
              <a:t><![CDATA[ Cualquier cambio de alcance durante la obra —una estancia más, una partida que aparece, un material distinto— se anota con su motivo, se cuantifica y se pide la aceptación por escrito antes de ejecutarlo. El presupuesto original no se reescribe: se conserva y se le añade el cambio.]]></a:t>
            </a:r>
          </a:p>
        </p:txBody>
      </p:sp>
      <p:sp>
        <p:nvSpPr>
          <p:cNvPr id="9"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ntaja de este método es que todo es reconstruible: qué se pidió, qué se aceptó, qué cambió y con qué autorización. Cuando un cliente profesional pregunta «¿por qué aparece esto en la factura?», la respuesta sale del expediente, no de la memori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Validez, versiones y control de cambi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fases de un presupuesto de obra en el que, durante la ejecución, aparece un trabajo no previst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liente acepta el presupuesto dentro del plazo de validez.]]></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ejecuta lo previsto y, a mitad de obra, aparece un trabajo no previsto.]]></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anota el cambio con su motivo, se cuantifica y se pide la aceptación por escri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1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cierra la obra con el presupuesto original y los cambios aceptados, cada uno con su document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 emite el presupuesto con su fecha de emisión y su fecha de validez.]]></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as condiciones comerciales que la empresa debe confirm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1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uatro cosas que un cliente profesional mira en un presupuesto antes que el precio, y que en la empresa todavía no están definidas por escrito. Se nombran, se piden y no se inventan:]]></a:t>
            </a:r>
          </a:p>
        </p:txBody>
      </p:sp>
      <p:sp>
        <p:nvSpPr>
          <p:cNvPr id="8" name=""/>
          <p:cNvSpPr txBox="1"/>
          <p:nvPr/>
        </p:nvSpPr>
        <p:spPr>
          <a:xfrm>
            <a:off x="514350" y="22860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orma de pago.]]></a:t>
            </a:r>
            <a:r>
              <a:rPr lang="en-US" strike="noStrike" sz="2100" spc="0" u="none" cap="none">
                <a:solidFill>
                  <a:srgbClr val="1B2438">
                    <a:alpha val="100000"/>
                  </a:srgbClr>
                </a:solidFill>
                <a:latin typeface="Calibri"/>
              </a:rPr>
              <a:t><![CDATA[ Un profesional necesita saber cuándo se paga cada parte: al firmar, al empezar, por certificado de obra o al final. Sin esto, cada obra es una negociación distinta. La forma de pago que se ofrece a clientes profesionales, y si hay anticipo y por qué importe, lo confirma direcc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as condiciones comerciales que la empresa debe confirm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1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lazos.]]></a:t>
            </a:r>
            <a:r>
              <a:rPr lang="en-US" strike="noStrike" sz="2100" spc="0" u="none" cap="none">
                <a:solidFill>
                  <a:srgbClr val="1B2438">
                    <a:alpha val="100000"/>
                  </a:srgbClr>
                </a:solidFill>
                <a:latin typeface="Calibri"/>
              </a:rPr>
              <a:t><![CDATA[ Cuándo se empieza, cuánto dura y qué margen se deja para imprevistos. Un plazo comprometido es un compromiso con la empresa, no con la persona que lo escribe en el mostrador.]]></a:t>
            </a:r>
          </a:p>
        </p:txBody>
      </p:sp>
      <p:sp>
        <p:nvSpPr>
          <p:cNvPr id="9" name=""/>
          <p:cNvSpPr txBox="1"/>
          <p:nvPr/>
        </p:nvSpPr>
        <p:spPr>
          <a:xfrm>
            <a:off x="514350" y="25812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Garantía.]]></a:t>
            </a:r>
            <a:r>
              <a:rPr lang="en-US" strike="noStrike" sz="2100" spc="0" u="none" cap="none">
                <a:solidFill>
                  <a:srgbClr val="1B2438">
                    <a:alpha val="100000"/>
                  </a:srgbClr>
                </a:solidFill>
                <a:latin typeface="Calibri"/>
              </a:rPr>
              <a:t><![CDATA[ Qué cubre (el trabajo, el material, ambos), qué excluye y durante cuánto tiempo. Sin una garantía definida no se puede escribir una exclusión de garantía ni contestar a «¿y si se despeg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as condiciones comerciales que la empresa debe confirm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1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tes y logística.]]></a:t>
            </a:r>
            <a:r>
              <a:rPr lang="en-US" strike="noStrike" sz="2100" spc="0" u="none" cap="none">
                <a:solidFill>
                  <a:srgbClr val="1B2438">
                    <a:alpha val="100000"/>
                  </a:srgbClr>
                </a:solidFill>
                <a:latin typeface="Calibri"/>
              </a:rPr>
              <a:t><![CDATA[ Qué incluye el precio en la entrega a obra, qué se cobra aparte y qué ocurre con la subida a un piso o con el acceso a un local que necesita andamio.]]></a:t>
            </a:r>
          </a:p>
        </p:txBody>
      </p:sp>
      <p:sp>
        <p:nvSpPr>
          <p:cNvPr id="9" name=""/>
          <p:cNvSpPr txBox="1"/>
          <p:nvPr/>
        </p:nvSpPr>
        <p:spPr>
          <a:xfrm>
            <a:off x="514350" y="22574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rma correcta de tratarlas en el mostrador es sencilla: se nombran, se anotan como pendiente con la fecha en que se han pedido y se avisa al cliente de que la respuesta la da dirección por escrito. Lo que no se hace nunca es improvisarlas: un «te lo garantizo yo» dicho en el mostrador es un compromiso que nadie ha aprobado y que la empresa tendrá que sostene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9 · Las condiciones comerciales que la empresa debe confirm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ondición comercial con lo que el cliente está pidiendo en realidad.]]></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cliente pregunta cuándo se paga cada parte]]></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cliente pregunta cuándo se entreg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cliente pregunta qué pasa si el trabajo fall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cliente pregunta por la subida a un piso alto]]></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lazos de ejecución: inicio, duración y margen de imprevisto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1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Garantía: qué cubre, qué excluye y durante cuánto tiemp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tes y logística: qué incluye el precio y qué se cobra aparte]]></a:t>
            </a:r>
          </a:p>
        </p:txBody>
      </p:sp>
      <p:sp>
        <p:nvSpPr>
          <p:cNvPr id="9" name=""/>
          <p:cNvSpPr txBox="1"/>
          <p:nvPr/>
        </p:nvSpPr>
        <p:spPr>
          <a:xfrm>
            <a:off x="628650" y="19240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orma de pago: qué anticipo, qué saldo y en qué momento se factur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Entregar, registrar y guardar: el presupuesto también es un documen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no se entrega de palabra en el mostrador y se pierde en un cajón. Se entrega ]]></a:t>
            </a:r>
            <a:r>
              <a:rPr lang="en-US" b="1" strike="noStrike" sz="2100" spc="0" u="none" cap="none">
                <a:solidFill>
                  <a:srgbClr val="1B2438">
                    <a:alpha val="100000"/>
                  </a:srgbClr>
                </a:solidFill>
                <a:latin typeface="Calibri"/>
              </a:rPr>
              <a:t><![CDATA[por escrito]]></a:t>
            </a:r>
            <a:r>
              <a:rPr lang="en-US" strike="noStrike" sz="2100" spc="0" u="none" cap="none">
                <a:solidFill>
                  <a:srgbClr val="1B2438">
                    <a:alpha val="100000"/>
                  </a:srgbClr>
                </a:solidFill>
                <a:latin typeface="Calibri"/>
              </a:rPr>
              <a:t><![CDATA[, con fecha, con versión y con una referencia, y se registra en el sitio donde la empresa guarda los documentos. El sistema concreto —qué aplicación, quién tiene acceso y cuánto tiempo se conserva— lo confirma dirección; esta lección fija el método.]]></a:t>
            </a:r>
          </a:p>
        </p:txBody>
      </p:sp>
      <p:sp>
        <p:nvSpPr>
          <p:cNvPr id="8" name=""/>
          <p:cNvSpPr txBox="1"/>
          <p:nvPr/>
        </p:nvSpPr>
        <p:spPr>
          <a:xfrm>
            <a:off x="514350" y="32670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escrito y con fecha.]]></a:t>
            </a:r>
            <a:r>
              <a:rPr lang="en-US" strike="noStrike" sz="2100" spc="0" u="none" cap="none">
                <a:solidFill>
                  <a:srgbClr val="1B2438">
                    <a:alpha val="100000"/>
                  </a:srgbClr>
                </a:solidFill>
                <a:latin typeface="Calibri"/>
              </a:rPr>
              <a:t><![CDATA[ El cliente profesional necesita poder reenviarlo, guardarlo y compararlo. Un presupuesto que solo existe en una conversación no se puede defender en una reunión de obr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Entregar, registrar y guardar: el presupuesto también es un documen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1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versión.]]></a:t>
            </a:r>
            <a:r>
              <a:rPr lang="en-US" strike="noStrike" sz="2100" spc="0" u="none" cap="none">
                <a:solidFill>
                  <a:srgbClr val="1B2438">
                    <a:alpha val="100000"/>
                  </a:srgbClr>
                </a:solidFill>
                <a:latin typeface="Calibri"/>
              </a:rPr>
              <a:t><![CDATA[ Cuando se revisa, se emite una versión nueva con su fecha y se conserva la anterior. Un presupuesto que se corrige encima, sin rastro, genera la pregunta «cuál era el precio que，挂amos?», y esa pregunta no tiene buena respuesta.]]></a:t>
            </a:r>
          </a:p>
        </p:txBody>
      </p:sp>
      <p:sp>
        <p:nvSpPr>
          <p:cNvPr id="9" name=""/>
          <p:cNvSpPr txBox="1"/>
          <p:nvPr/>
        </p:nvSpPr>
        <p:spPr>
          <a:xfrm>
            <a:off x="514350" y="258127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la aceptación registrada.]]></a:t>
            </a:r>
            <a:r>
              <a:rPr lang="en-US" strike="noStrike" sz="2100" spc="0" u="none" cap="none">
                <a:solidFill>
                  <a:srgbClr val="1B2438">
                    <a:alpha val="100000"/>
                  </a:srgbClr>
                </a:solidFill>
                <a:latin typeface="Calibri"/>
              </a:rPr>
              <a:t><![CDATA[ La aceptación del cliente, sea por escrito o en la reunión, se anota con su fecha y con la versión aceptada. Si la aceptación es verbal, se escribe al cliente lo que se acordó y se pide confirmación; no se da por bueno lo que solo se oyó.]]></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Entregar, registrar y guardar: el presupuesto también es un documen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1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los pendientes a la vista.]]></a:t>
            </a:r>
            <a:r>
              <a:rPr lang="en-US" strike="noStrike" sz="2100" spc="0" u="none" cap="none">
                <a:solidFill>
                  <a:srgbClr val="1B2438">
                    <a:alpha val="100000"/>
                  </a:srgbClr>
                </a:solidFill>
                <a:latin typeface="Calibri"/>
              </a:rPr>
              <a:t><![CDATA[ El registro guarda también lo que quedó sin responder: la forma de pago, el plazo, la garantía y los portes. Un presupuesto enviado con cuatro pendientes sin fecha es un documento que vuelve a la pila.]]></a:t>
            </a:r>
          </a:p>
        </p:txBody>
      </p:sp>
      <p:sp>
        <p:nvSpPr>
          <p:cNvPr id="9" name=""/>
          <p:cNvSpPr txBox="1"/>
          <p:nvPr/>
        </p:nvSpPr>
        <p:spPr>
          <a:xfrm>
            <a:off x="514350" y="25812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idea que ordena el resto: ]]></a:t>
            </a:r>
            <a:r>
              <a:rPr lang="en-US" b="1" strike="noStrike" sz="2100" spc="0" u="none" cap="none">
                <a:solidFill>
                  <a:srgbClr val="1B2438">
                    <a:alpha val="100000"/>
                  </a:srgbClr>
                </a:solidFill>
                <a:latin typeface="Calibri"/>
              </a:rPr>
              <a:t><![CDATA[lo que no se escribe, no existe]]></a:t>
            </a:r>
            <a:r>
              <a:rPr lang="en-US" strike="noStrike" sz="2100" spc="0" u="none" cap="none">
                <a:solidFill>
                  <a:srgbClr val="1B2438">
                    <a:alpha val="100000"/>
                  </a:srgbClr>
                </a:solidFill>
                <a:latin typeface="Calibri"/>
              </a:rPr>
              <a:t><![CDATA[. Una condición comercial que nadie puso por escrito y que un cliente dice que se acordó es, para todos los efectos, un pendiente. Nombrarla en el documento es la única forma de que deje de serl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spuesta con confian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0 · Entregar, registrar y guardar: el presupuesto también es un documen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pide por escrito qué garantía se aplica a la obra. ¿Qué respuesta es la defendible?]]></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a: la garantía comercial la confirma dirección y todavía no está fijada por escrit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ca: creo que son dos años porque lo he oído en el sector, aunque no lo he comprobado.]]></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stante: el contratista que lo ejecuta garantiza tres años, así que te lo puedo dar como segur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spuesta con confian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1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ucha: son tres años, es lo estándar, y si se cae lo repintamos sin coste adicional.]]></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1 · Los errores que cuestan la ob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1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de presupuesto no se ven en la letra del documento: se ven semanas después, cuando la obra ya está empezada.]]></a:t>
            </a:r>
          </a:p>
        </p:txBody>
      </p:sp>
      <p:sp>
        <p:nvSpPr>
          <p:cNvPr id="8" name=""/>
          <p:cNvSpPr txBox="1"/>
          <p:nvPr/>
        </p:nvSpPr>
        <p:spPr>
          <a:xfrm>
            <a:off x="514350" y="19526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supuestar de memoria.]]></a:t>
            </a:r>
            <a:r>
              <a:rPr lang="en-US" strike="noStrike" sz="2100" spc="0" u="none" cap="none">
                <a:solidFill>
                  <a:srgbClr val="1B2438">
                    <a:alpha val="100000"/>
                  </a:srgbClr>
                </a:solidFill>
                <a:latin typeface="Calibri"/>
              </a:rPr>
              <a:t><![CDATA[ Sin visita ni medición, todo el desglose es una suposición, y una suposición multiplicada por muchas partidas es una suposición muy grande.]]></a:t>
            </a:r>
          </a:p>
        </p:txBody>
      </p:sp>
      <p:sp>
        <p:nvSpPr>
          <p:cNvPr id="10" name=""/>
          <p:cNvSpPr txBox="1"/>
          <p:nvPr/>
        </p:nvSpPr>
        <p:spPr>
          <a:xfrm>
            <a:off x="514350" y="2990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errar el alcance con el cliente pero no dejarlo escrito.]]></a:t>
            </a:r>
            <a:r>
              <a:rPr lang="en-US" strike="noStrike" sz="2100" spc="0" u="none" cap="none">
                <a:solidFill>
                  <a:srgbClr val="1B2438">
                    <a:alpha val="100000"/>
                  </a:srgbClr>
                </a:solidFill>
                <a:latin typeface="Calibri"/>
              </a:rPr>
              <a:t><![CDATA[ El «sí, claro, eso iba incluido» de la conversación no existe. Si no está en el documento, es una discusión esperando su moment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1 · Los errores que cuestan la ob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1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ventar una condición comercial.]]></a:t>
            </a:r>
            <a:r>
              <a:rPr lang="en-US" strike="noStrike" sz="2100" spc="0" u="none" cap="none">
                <a:solidFill>
                  <a:srgbClr val="1B2438">
                    <a:alpha val="100000"/>
                  </a:srgbClr>
                </a:solidFill>
                <a:latin typeface="Calibri"/>
              </a:rPr>
              <a:t><![CDATA[ Un plazo, una garantía o una forma de pago decididos en el mostrador son compromisos que la empresa no ha aprobado.]]></a:t>
            </a:r>
          </a:p>
        </p:txBody>
      </p:sp>
      <p:sp>
        <p:nvSpPr>
          <p:cNvPr id="9" name=""/>
          <p:cNvSpPr txBox="1"/>
          <p:nvPr/>
        </p:nvSpPr>
        <p:spPr>
          <a:xfrm>
            <a:off x="514350" y="22574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undir presupuesto con factura.]]></a:t>
            </a:r>
            <a:r>
              <a:rPr lang="en-US" strike="noStrike" sz="2100" spc="0" u="none" cap="none">
                <a:solidFill>
                  <a:srgbClr val="1B2438">
                    <a:alpha val="100000"/>
                  </a:srgbClr>
                </a:solidFill>
                <a:latin typeface="Calibri"/>
              </a:rPr>
              <a:t><![CDATA[ Prometer en el presupuesto lo que después se emite como factura, con otros conceptos o con otro desglose, es la forma más rápida de romper la confianza de un cliente profesional, que compara documentos, no impresiones.]]></a:t>
            </a:r>
          </a:p>
        </p:txBody>
      </p:sp>
      <p:sp>
        <p:nvSpPr>
          <p:cNvPr id="11" name=""/>
          <p:cNvSpPr txBox="1"/>
          <p:nvPr/>
        </p:nvSpPr>
        <p:spPr>
          <a:xfrm>
            <a:off x="514350" y="39528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9528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lvidar las exclusiones.]]></a:t>
            </a:r>
            <a:r>
              <a:rPr lang="en-US" strike="noStrike" sz="2100" spc="0" u="none" cap="none">
                <a:solidFill>
                  <a:srgbClr val="1B2438">
                    <a:alpha val="100000"/>
                  </a:srgbClr>
                </a:solidFill>
                <a:latin typeface="Calibri"/>
              </a:rPr>
              <a:t><![CDATA[ Lo que no se excluye, se espera. Y lo que se espera, se reclam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1 · Los errores que cuestan la obr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acepta el presupuesto y, dos semanas después, pide que se añada una estancia que no estaba en el alcance inicial. ¿Qué es lo correct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mpliar el presupuesto original con la estancia, para que el documento refleje la obra tal y como se está haciendo.]]></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gistrar el cambio con su motivo, cuantificarlo como partida aparte y pedir la aceptación por escrito, conservando el presupuesto original.]]></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1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bsorberlo sin coste, porque el cliente ya ha aceptado el presupuesto y no es plan de discutir importe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erar a la factura y añadirlo ahí, que es más sencillo y no genera papele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presupuesto de obra y de manten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llena en el orden de las cinco piezas. La columna de ejemplo es ficticia y sirve para ver el nivel de detalle; no son datos de Pinturas Especializadas. Los campos que no estén confirmados por dirección se escriben como pendientes, con su motivo, y no se rellenan con suposicione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presupuesto de obra y de manten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1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de presupuesto. Lo que no se sabe se escribe como pendiente, con su motivo, y no se rellena con suposicione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14]]></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1657350"/>
                <a:gridCol w="2428875"/>
                <a:gridCol w="2324100"/>
                <a:gridCol w="1704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y 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contacto y papel: particular, pintor, empresa, comunidad, hot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ra Mantenimientos, empresa de servicios, hotel en Cala Ratj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datos mínimos para poder respo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14]]></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657350"/>
                <a:gridCol w="2428875"/>
                <a:gridCol w="2324100"/>
                <a:gridCol w="1704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o y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ay que hacer, dónde y para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ar zonas comunes de dos plantas y las habitaciones de dos a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cliente describe, no lo que supone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dónde sale la superficie y si es medida o estim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declarada por el cliente, pendiente de vi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no se ha medido, se di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14]]></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657350"/>
                <a:gridCol w="2428875"/>
                <a:gridCol w="2324100"/>
                <a:gridCol w="1704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 cantidad, precio unitario e importe de cada par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mento 120 m² a 4,20 euros; preparación 60 m² a 3,10 eu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oncepto por par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clu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entra, con su 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incluye la reparación de la gotera de la cubi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cluir no es coti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14]]></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657350"/>
                <a:gridCol w="2428875"/>
                <a:gridCol w="2324100"/>
                <a:gridCol w="1704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e de serv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plazamiento, horas, consumibles y material con dato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hora y media de ida y vuelta, 2 jornadas, consumibles 38 eu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dato real, es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id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emisión y fecha hasta la que se acep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itido el 6 de octubre, válido 30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días los fija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14]]></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57350"/>
                <a:gridCol w="2428875"/>
                <a:gridCol w="2324100"/>
                <a:gridCol w="1704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cipo, saldo y momento de la factu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de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in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de ejec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s de inicio y de fin, con su margen de imprevi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de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in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ubre, qué excluye y durante cuánto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de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in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14]]></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657350"/>
                <a:gridCol w="2428875"/>
                <a:gridCol w="2324100"/>
                <a:gridCol w="1704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tes y logís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incluye el precio de entrega y qué se cobra a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de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in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y ver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queda, qué versión es y quién la ha acep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sión 1, enviada el 6 de octubre; aceptación escrita el 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istema y su custodia los define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presupuesto de obra y de manten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14]]></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de escritura: si un dato no está confirmado, se escribe «pendiente» con el motivo y quién puede darlo. Un presupuesto con huecos declarados es utilizable; uno relleno de suposiciones se contradice sol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las piezas del presupues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14]]></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hace, con unidad, cantidad y precio uni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stá incluido dentro de esas part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clu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entra, escrito con su 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id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echa hasta la que se acepta sin re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es de acep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acepta, cómo y en qué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e de serv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desplazamiento, consumibles y mate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las piezas del presupues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14]]></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 previa: lo que se hará y lo que costar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 posterior: lo entregado y lo que se c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las piezas del presupues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1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presupuestos-para-obras-y-mantenimiento"/>
              </a:rPr>
              <a:t><![CDATA[Abrir el juego en el O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presupuesto de obra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resupuesto o factur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presupuesto de obra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esupuesto es previo y se negocia; la factura es posterior y refleja lo ya entregado. Se parecen en la forma y no en el momento ni en la función.]]></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presupuesto de obra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una obra y un mantenimiento?]]></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presupuesto de obra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obra tiene principio, alcance cerrado y final; el mantenimiento es un marco que se repite, con visitas, desplazamientos y revisión del alcance.]]></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presupuesto de obra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precio unitario?]]></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presupuesto de obra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 lo que hace el presupuesto discutible: el cliente puede preguntar por ese metro y no solo por el total.]]></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presupuesto de obra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 dónde sale el margen?]]></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presupuesto de obra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una decisión de la empresa sobre el coste de servir real de esa obra. Los porcentajes heredados no son una fuente de coste.]]></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presupuesto de obra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lo no previsto?]]></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presupuesto de obra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documenta el cambio, se cuantifica y se pide la aceptación por escrito antes de ejecutarlo. El presupuesto original se conserva.]]></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presupuesto de obra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me preguntan por la garantía o el pago?]]></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presupuesto de obra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nombro y lo paso a dirección. Forma de pago, plazos, garantía y portes son condiciones que la empresa debe confirmar por escrito.]]></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presupuesto de obra que se puede defend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5]]></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presupuesto de obra que se puede defend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1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9]]></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0]]></a:t>
            </a:r>
          </a:p>
        </p:txBody>
      </p:sp>
      <p:sp>
        <p:nvSpPr>
          <p:cNvPr id="12"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1]]></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presupuesto de obra que se puede defend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14]]></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distinguir un presupuesto de una factura, ordenar el desglose por partidas, separar una obra de un contrato de mantenimiento, explicar de dónde sale el coste de servir y nombrar las condiciones comerciales que quedan pendientes de que dirección las defina.]]></a:t>
            </a:r>
          </a:p>
        </p:txBody>
      </p:sp>
      <p:sp>
        <p:nvSpPr>
          <p:cNvPr id="8" name=""/>
          <p:cNvSpPr txBox="1"/>
          <p:nvPr/>
        </p:nvSpPr>
        <p:spPr>
          <a:xfrm>
            <a:off x="514350" y="28479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5 y 8. Los errores más frecuentes son dar un total sin desglose, medir de memoria y meter en el presupuesto condiciones comerciales (plazo, garantía, forma de pago) que nadie ha confirmado.]]></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upuestar para un cliente profesional es escribir un documento que se pueda defender partida a partida. Un presupuesto de obra se sostiene sobre cinco piezas: ]]></a:t>
            </a:r>
            <a:r>
              <a:rPr lang="en-US" b="1" strike="noStrike" sz="2100" spc="0" u="none" cap="none">
                <a:solidFill>
                  <a:srgbClr val="1B2438">
                    <a:alpha val="100000"/>
                  </a:srgbClr>
                </a:solidFill>
                <a:latin typeface="Calibri"/>
              </a:rPr>
              <a:t><![CDATA[partidas]]></a:t>
            </a:r>
            <a:r>
              <a:rPr lang="en-US" strike="noStrike" sz="2100" spc="0" u="none" cap="none">
                <a:solidFill>
                  <a:srgbClr val="1B2438">
                    <a:alpha val="100000"/>
                  </a:srgbClr>
                </a:solidFill>
                <a:latin typeface="Calibri"/>
              </a:rPr>
              <a:t><![CDATA[ —qué se hace, con unidad, cantidad y precio unitario—, ]]></a:t>
            </a:r>
            <a:r>
              <a:rPr lang="en-US" b="1" strike="noStrike" sz="2100" spc="0" u="none" cap="none">
                <a:solidFill>
                  <a:srgbClr val="1B2438">
                    <a:alpha val="100000"/>
                  </a:srgbClr>
                </a:solidFill>
                <a:latin typeface="Calibri"/>
              </a:rPr>
              <a:t><![CDATA[alcance]]></a:t>
            </a:r>
            <a:r>
              <a:rPr lang="en-US" strike="noStrike" sz="2100" spc="0" u="none" cap="none">
                <a:solidFill>
                  <a:srgbClr val="1B2438">
                    <a:alpha val="100000"/>
                  </a:srgbClr>
                </a:solidFill>
                <a:latin typeface="Calibri"/>
              </a:rPr>
              <a:t><![CDATA[ —lo que está incluido—, ]]></a:t>
            </a:r>
            <a:r>
              <a:rPr lang="en-US" b="1" strike="noStrike" sz="2100" spc="0" u="none" cap="none">
                <a:solidFill>
                  <a:srgbClr val="1B2438">
                    <a:alpha val="100000"/>
                  </a:srgbClr>
                </a:solidFill>
                <a:latin typeface="Calibri"/>
              </a:rPr>
              <a:t><![CDATA[exclusiones]]></a:t>
            </a:r>
            <a:r>
              <a:rPr lang="en-US" strike="noStrike" sz="2100" spc="0" u="none" cap="none">
                <a:solidFill>
                  <a:srgbClr val="1B2438">
                    <a:alpha val="100000"/>
                  </a:srgbClr>
                </a:solidFill>
                <a:latin typeface="Calibri"/>
              </a:rPr>
              <a:t><![CDATA[ —lo que no entra, con su motivo—, ]]></a:t>
            </a:r>
            <a:r>
              <a:rPr lang="en-US" b="1" strike="noStrike" sz="2100" spc="0" u="none" cap="none">
                <a:solidFill>
                  <a:srgbClr val="1B2438">
                    <a:alpha val="100000"/>
                  </a:srgbClr>
                </a:solidFill>
                <a:latin typeface="Calibri"/>
              </a:rPr>
              <a:t><![CDATA[validez]]></a:t>
            </a:r>
            <a:r>
              <a:rPr lang="en-US" strike="noStrike" sz="2100" spc="0" u="none" cap="none">
                <a:solidFill>
                  <a:srgbClr val="1B2438">
                    <a:alpha val="100000"/>
                  </a:srgbClr>
                </a:solidFill>
                <a:latin typeface="Calibri"/>
              </a:rPr>
              <a:t><![CDATA[ —la fecha hasta la que se acepta sin reprecio— y ]]></a:t>
            </a:r>
            <a:r>
              <a:rPr lang="en-US" b="1" strike="noStrike" sz="2100" spc="0" u="none" cap="none">
                <a:solidFill>
                  <a:srgbClr val="1B2438">
                    <a:alpha val="100000"/>
                  </a:srgbClr>
                </a:solidFill>
                <a:latin typeface="Calibri"/>
              </a:rPr>
              <a:t><![CDATA[condiciones de aceptación]]></a:t>
            </a:r>
            <a:r>
              <a:rPr lang="en-US" strike="noStrike" sz="2100" spc="0" u="none" cap="none">
                <a:solidFill>
                  <a:srgbClr val="1B2438">
                    <a:alpha val="100000"/>
                  </a:srgbClr>
                </a:solidFill>
                <a:latin typeface="Calibri"/>
              </a:rPr>
              <a:t><![CDATA[ —quién acepta, cómo y en qué plazo—.]]></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so hay que distinguir dos documentos: el presupuesto es una propuesta previa, se negocia y caduca; la factura es el reflejo de lo ya entregado y se cobra. Y hay que distinguir dos lógicas: la obra, con principio, alcance cerrado y final, y el mantenimiento, un marco que se repite con visitas, desplazamientos y revisión del alcance. Preguntar «¿esto pasa una vez o vuelve a pasar?» las separa.]]></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sglose es lo que hace el presupuesto discutible, y el desglose solo vale si la medición está medida o declarada como estimada. El precio sale después del coste de servir, y el coste de servir sale de datos reales: el tiempo registrado, el coste real del material y de los consumibles y los costes indirectos que defina dirección. Un porcentaje heredado o el precio de la competencia no son fuentes de coste.]]></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1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está confirmado no se inventa: forma de pago, plazos de ejecución, garantía y portes se nombran, se anotan como pendientes y los responde dirección por escrito. La validez se aplica con fechas, los cambios de alcance se documentan y se cotizan aparte sin reescribir el presupuesto original, y todo el conjunto se entrega por escrito, con versión y con sus pendientes a la vista.]]></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valuación acredita el conocimiento del método. El manejo real de la herramienta de cálculo, de la visita de medición y del trato con el cliente profesional se verifica con supervisión en el puesto, que es donde se aprende a distinguir un dato de una suposición.]]></a:t>
            </a:r>
          </a:p>
        </p:txBody>
      </p:sp>
      <p:sp>
        <p:nvSpPr>
          <p:cNvPr id="8" name=""/>
          <p:cNvSpPr txBox="1"/>
          <p:nvPr/>
        </p:nvSpPr>
        <p:spPr>
          <a:xfrm>
            <a:off x="514350" y="29432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y 37/1992, de 28 de diciembre, del Impuesto sobre el Valor Añadido (BOE): tipo general del 21 % (art. 90) y tipos reducidos (art. 91); esta lección no fija el tipo de cada obra, que debe confirmarse (consulta 2026-10).]]></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para-obras-y-mantenimiento"/>
              </a:rPr>
              <a:t><![CDATA[Presupuestos para obras y manten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14]]></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l Decreto Legislativo 1/2007, por el que se aprueba el texto refundido de la Ley General para la Defensa de los Consumidores y Usuarios (TRLGDCU, BOE): marco general de la información al consumidor en la oferta de precios; esta lección no interpreta derechos ni plazos.]]></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stas de precios y fichas técnicas vigentes de los fabricantes del catálogo de Pinturas Especializadas: fuente operativa de precios de material, rendimiento y formatos; la lista vigente prevalece sobre cualquier resumen interno (consulta 2026-10).]]></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2026-10-31T05:00:44Z</dcterms:created>
  <dcterms:modified xsi:type="dcterms:W3CDTF">2026-10-31T05:00:44Z</dcterms:modified>
  <dc:title>Presupuestos para obras y mantenimiento</dc:title>
  <dc:description>Presentación editable del OA «Presupuestos para obras y mantenimiento». Enlace: https://pinturasespecializadas.lumbre.lat/object/presupuestos-para-obras-y-mantenimiento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