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presProps" Target="presProps.xml"/>
  <Relationship Id="rId122" Type="http://schemas.openxmlformats.org/officeDocument/2006/relationships/viewProps" Target="viewProps.xml"/>
  <Relationship Id="rId1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y-registrar-transferenci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título del objeto sobre fondo azul y franja ocre, y el código JUL-C08-O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ansferencias internas: el movimiento que no entra ni sale de la empresa, pero que puede descuadrar dos tiendas a la vez.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y registrar transferencias»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y registrar transferencias»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y registrar transferencias»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y registrar transferencias» (5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0 · Repaso del prerrequisito: los tres estados del stock (JUL-C08-O01)»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0 · Repaso del prerrequisito: los tres estados del stock (JUL-C08-O01)»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0 · Repaso del prerrequisito: los tres estados del stock (JUL-C08-O01)» (4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una transferencia interna (y qué no es)» (2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una transferencia interna (y qué no es)» (3 de 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una transferencia interna (y qué no es)» (4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una transferencia interna (y qué no es)» (5 de 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spe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dos bandas simétricas de cuatro pasos cada una: en el origen, lista por referencia, comprobación física, protección y registro de salida; en el destino, recibir, recontar, registrar la entrada y cerrar; entre ambas bandas, una franja de tránsito con 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adena simétrica. Ocho pasos y dos conteos: quien prepara no es quien recibe y los dos conteos deben encontrarse en el mismo documento (referencia, formato y cantidad). El formato del documento y el cauce de transporte los fija la cas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cadena simétrica: ocho pasos, dos conteos» (2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cadena simétrica: ocho pasos, dos conteos» (3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cadena simétrica: ocho pasos, dos conteos» (4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oteger y embalar: botes de pintura en movimiento» (2 de 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oteger y embalar: botes de pintura en movimiento» (3 de 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oteger y embalar: botes de pintura en movimiento» (4 de 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oteger y embalar: botes de pintura en movimiento» (5 de 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transi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drícula de tres columnas, antes de salir, en camino y al llegar, por tres filas, registro del origen, mercancía física y registro del destino, con una caja final que explica que en tránsito la mercancía no es disponible para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ónde está cada cosa durante el tránsito. Las tres cifras del stock (física, registrada y disponible, JUL-C08-O01) se separan: la mercancía existe físicamente pero no está en ninguna estantería. Quién marca el tránsito, en qué campo y durante cuánto tiempo es una dependencia intern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leto de la imag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Salida y recepción: dos registros que deben encontrarse» (2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Salida y recepción: dos registros que deben encontrarse» (3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Salida y recepción: dos registros que deben encontrarse» (4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stad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recuadros con los estados de una transferencia: preparada, enviada en tránsito, recibida conforme, parcial, pendiente y en duda sin cerrar, más un recuadro final que recuerda que los nombres, plazos y facultades los fija el procedimiento interno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stados de una transferencia. Quien cambia el estado es quien hace el registro, no quien lo intuye. Los nombres exactos, el documento que los soporta, quién autoriza cerrar una parcial o devolver una pendiente y el plazo máximo de tránsito están pendientes de validación de la casa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Pendientes y parciales: qué significan y quién decide»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1: conforme a primera vista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ista por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lmacén ficticio A prepara una transferencia a la tienda ficticia B: 10 cajas de 12 botes de una referencia de ejemplo en formato de 4 L, más 6 botes sueltos de la misma referencia en formato 15 L. La lista se escribe leyendo referencias y formatos, no de memoria: dos líneas, dos referenci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1: conforme a primera vista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omprobación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uenta unidad a unidad: 120 botes de 4 L y 6 de 15 L. Se revisa el estado: un bote de 15 L tiene la tapa mal apretada y se cierra antes de cargar; otro tiene el asa rota pero el cierre intacto, y se anota su estado en el documento para que el destino lo comprue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1: conforme a primera vista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cajas van cerradas y precintadas; los 6 botes sueltos viajan en vertical, sin apilar sobre las tapas, separados para que no bailen. Cada bulto lleva visible a qué tienda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1: conforme a primera vista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Documento y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ocumento de transferencia ficticio refleja origen (A), destino (B), las dos referencias con su formato, las dos cantidades (120 y 6) y la fecha. El almacén registra la salida de las dos líneas en el momento de cargar, no al volver el vehí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1: conforme a primera vista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Recepción con re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B reciben con el documento delante. Cuentan: 120 botes de 4 L y 6 de 15 L. Revisan el estado: el bote con el asa rota está como se anunció y no hay fugas. Segundo conteo hecho por otra persona distinta de la que prepa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1: conforme a primera vista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ida y recepción coinciden en referencia, formato y cantidad: la transferencia queda **recibida conforme** y las unidades pasan a ser disponibles en B. El origen conserva su copia y el destino registra con fecha y nombre de quien con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2: error de destino y parcial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detalle que se cuela e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lmacén ficticio A prepara para la tienda ficticia B 8 cajas de 12 botes de una referencia de ejemplo (96 botes). En la zona de preparación hay otra transferencia, destinada a la tienda ficticia C, con cajas muy parecidas. Al cargar, una caja de las de C se va con las de B: el conteo del origen da 96 porque **nadie releyó el destino de cada bu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2: error de destino y parcial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La salida se registra con el error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registra la salida de 96 botes con destino B. Hasta aquí el sistema de A está bien para lo que salió; el problema es que 12 de esos botes pertenecen al stock que debía ir a C, y en C faltará una caja sin explicación apa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2: error de destino y parcial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En el destino, el documento no cuadra con lo que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 descarga y, antes de contar, mira el documento: 96 botes, destino B. Cuenta unidad a unidad: 96 botes están. Pero uno de los embalajes trae una referencia distinta de la listada y una caja lleva fuera una etiqueta con el nombre de otra tienda. Ahí aparece la señal: **no todo lo que llegó es de esta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2: error de destino y parcial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No cerrar, aislar e ident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 no registra 96 como propias ni ubica nada de la caja dudosa. Aísla lo que no corresponde a la lista, lo identifica como «pendiente de aclarar» y anota en la recepción la cantidad que sí cuadra con la referencia y el formato listados. Si se registra todo como recibido, se crea un sobrante en B y un hueco en C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2: error de destino y parcial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Detectar la parcial y comun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omparar, aparece otra cosa: de las 8 cajas listadas, solo 7 corresponden a la referencia pedida, así que B ha recibido 84 de las 96 unidades listadas y 12 de otra referencia. Es una recepción **parcial** más un error de destino: se comunica por el cauce interno y queda escrito, no telefoneado y olv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2: error de destino y parcial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Decidir no es cosa de quien det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volución de la caja de C, el reenvío de lo que falta a B y el ajuste de los registros los decide y ejecuta quien tenga la facultad en la casa, con su registro. Lo que B y A sí hacen desde el primer momento: contar, aislar, documentar y comunicar. La ruta exacta (pantalla, documento y quién autoriza) es una dependencia intern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ransferencia resuelta 2: error de destino y parcial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Cierre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la caja equivocada llega a C y lo que faltaba llega a B, cada recepción se registra con su propio conteo. Quedan tres movimientos trazables en lugar de dos descuadres silenciosos: el inventario de las tres tiendas vuelve a cuadrar porque la diferencia estaba escrita, no porque alguien la adivin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4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ió registrada del almacén A y nadie ha contado todavía en la tienda B → Pendiente: mercancía en tránsito, no disponible en ninguna de las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B cuentan 84 de los 96 botes listados en la salida → Parcial: se anota la diferencia y se comu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ida y recepción coinciden en referencia, formato y cantidad → Recibida conforme: el movimiento queda cuad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caja lleva fuera el nombre de otra tienda y su referencia no está en la lista → Error de destino: se aísla, se identifica y no se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origen apunta 20 cajas y el destino solo cuenta 20 bultos → Conteo incompleto: hay que contar unidades, no bul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lista se hizo recordando lo que pide «la de siempre» → Riesgo de referencia o formato equivocado: la lista se escribe por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responde a los seis estados de la figura «Estados de una transferencia y qué permiten» y a la cadena simétrica de ocho paso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y-registrar-transferencia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lacionar» (2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lacionar» (3 de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r la lista por referencia y formato, no por recuerdo → Comprobación física unidad a unidad en el origen → Protección y embalaje: cierre, verticalidad y carga sujeta → Documento con origen, destino, referencia, formato y cantidad → Registro de salida en el origen, en el momento de cargar → El destino vuelve a contar y registra la recepción de lo realmente rec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sabe qué se mueve (lista por referencia), se cuenta, se protege, se documenta y se registra la salida; el destino recibe, vuelve a contar y registra la recepción. Los dos conteos son los extremos del mismo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gue los ocho pasos de la figura «La cadena simétrica: salida y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y-registrar-transferencia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cibido: 9 cajas x 12 = 108, más 7 = 115 botes. Salida registrada: 120. Diferencia: 120 - 115 = 5 botes. Es una recepción parcial: se registra la cantidad real recibida (115) y se anota la diferencia, no se completa «a mano»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ismo tipo de conteo que la transferencia resuelta 2 de este objeto; los datos son un supuesto didáctic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y-registrar-transferencia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té los botes uno a uno y volví a contar antes de cerrar la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3 cambia el destino «de cabeza»: el documento y los dos registros quedan diciendo otra cosa, que es exactamente un error de destino. La 4 elimina el segundo conteo, el control que cierra la cadena, y da por recibidas unidades no comprobadas. La 6 deja una pendiente sin rastro: mercancía invisible y sin fecha. La 1 (lista por referencia), la 2 (contar y volver a contar unidades) y la 5 (registrar lo contado aunque sea menor) son controles corr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Errores frecuentes» y el apartado de salida y recepción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y-registrar-transferencia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cerrarla: aislarla e identificarla, registrar que ha llegado a un destino equivocado y comunicarlo por el cauce que fija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error de destino se trata como una diferencia, no como una conveniencia: se cuenta, se aísla, se identifica y se comunica, dejando constancia en el registro. Ubicarla como propia crea un sobrante en B y un hueco en C; reenviarla sin escribir nada deja el movimiento sin trazabilidad; alterar el documento destruye la prueba. Quién decide la devolución o el reenvío es una facultad intern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ansferencia resuelta 2 y la tabla de estados (fila «En duda · sin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y-registrar-transferencia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cadena es simétrica: el destino vuelve a contar y registra lo que ha contado. Si solo registra el origen, cualquier error de cantidad, de formato o de destino queda dentro del stock del destino sin prueba posible, y la mercancía no es disponible con seguridad hasta que se registra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gura «La cadena simétrica» y el paso 6-7 de la cadena (recuento y registro de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y-registrar-transferencia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ndiente · en tránsito ·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endiente es el estado (salió y no se recibió); en tránsito describe dónde está físicamente (fuera de cualquier estantería); y mientras tanto no es disponible, porque no puede prometerla ni quien ya la descontó ni quien todavía no la ha co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gura «La mercancía en tránsito: ni aquí ni allí» y el apartado 7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y-registrar-transferencia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inguna unidad disponible en B de esa transferencia: sigue en tránsito hasta que se cuente y se registre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registro de A ya descontó las unidades; el de B todavía no las ha incorporado. Entre los dos, la mercancía existe físicamente pero no está en ninguna estan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alida y la recepción son dos registros distintos y el tránsito es el hueco entre ellos: no es disponible para prometer. Las opciones 1 y 4 suponen un sistema que se actualiza solo, y la 3 confunde el orden: la salida sí se registra al salir, y por eso qued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las «En camino» de la figura «La mercancía en tránsito» y los tres estados del stock de JUL-C08-O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y-registrar-transferencia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Predicción»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la lista leyendo referencia y formato → Preparación en el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tar unidad a unidad lo que va a cargar → Preparación en el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mprobar el cierre y la verticalidad de cada bote → Preparación en el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jar constancia de la cantidad que sale, con fecha →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tregar una copia del documento con la mercancía →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Volver a contar antes de ubicar nada → Recepción en el d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gistrar la cantidad realmente recibida → Recepción en el d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islar lo que no corresponde a la lista → Recepción en el d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ocho pasos de la cadena simétrica se agrupan en preparación, salida y recepción; la checklist de este objeto los ordena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y-registrar-transferencia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transferencia · Memoria: estado de la transferencia y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transferencia · Memoria: estado de la transferencia y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prepara la lista y n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memoria confunde formatos y referencias parecidas. La lista se escribe por referencia y formato y se va marcando al cog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conteos tiene una transferencia bien h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hechos por personas distintas: el del origen al preparar y el del destino al recibir. Uno solo es una decl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campos mínimos lleva 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rigen, destino, referencia, formato y cantidad por línea, con fecha y con quién prepara y quién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viajan los botes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vertical, con el cierre comprobado y sin apoyar el peso sobre las tapas. Un bote con fuga se aísla y no se mezcla con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transferenci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e salió registrada y aún no se recibió. Existe físicamente pero no es disponible en ninguna de las dos tie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legan 84 de 96 botes. ¿Qué h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istro 84 como recepción, anoto la diferencia de 12 y la comunico. No completo el registro por mi cuenta: eso lo decide quien tiene la fa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upuesto ficticio: preparas una transferencia del almacén A a la tienda B con dos líneas (una de 4 L y otra de 15 L de la misma familia). Al cargar, un compañero te dice «llévale también un par de botes a C, que total está de camino». Con los controles de este objeto, explica en cuatro o cinco frases qué haces con esa petición, cómo queda el documento y los registros de salida, qué comprobará B y qué comprobará C, y qué pasa si alguien decide no registr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una transferencia en una pantalla con ocho casillas: lista por referencia, destino confirmado, comprobación física, protección, documento, registro de salida, recepción con recuento y cierre o 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hecklist de una pantalla para usar durante la jornada. Ocho casillas encadenadas y dos pasadas: ninguna transferencia se cierra sin haber pasado las ocho, y el sistema de registro concreto lo determina la empres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3).]]></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3 de 3).]]></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errar una transferencia sin dejar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y-registrar-transferencias]]></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errar una transferencia sin dejar huecos» (2 de 3).]]></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errar una transferencia sin dejar huecos»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511" r:id="rId1"/>
    <p:sldLayoutId id="2482438512" r:id="rId2"/>
    <p:sldLayoutId id="2482438513" r:id="rId3"/>
    <p:sldLayoutId id="248243851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4c7b799831e6fc22c59bc3b72cf721420b9315acd9a0e601.jpg"/>
  <Relationship Id="rId3" Type="http://schemas.openxmlformats.org/officeDocument/2006/relationships/hyperlink" Target="https://pinturasespecializadas.lumbre.lat/object/preparar-y-registrar-transferenci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preparar-y-registrar-transferencias" TargetMode="External"/>
  <Relationship Id="rId4" Type="http://schemas.openxmlformats.org/officeDocument/2006/relationships/hyperlink" Target="https://pinturasespecializadas.lumbre.lat/object/preparar-y-registrar-transferencias"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spejo3.jpg"/>
  <Relationship Id="rId3" Type="http://schemas.openxmlformats.org/officeDocument/2006/relationships/hyperlink" Target="https://pinturasespecializadas.lumbre.lat/object/preparar-y-registrar-transferencias" TargetMode="External"/>
  <Relationship Id="rId4" Type="http://schemas.openxmlformats.org/officeDocument/2006/relationships/hyperlink" Target="https://pinturasespecializadas.lumbre.lat/object/preparar-y-registrar-transferencias"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transito8.jpg"/>
  <Relationship Id="rId3" Type="http://schemas.openxmlformats.org/officeDocument/2006/relationships/hyperlink" Target="https://pinturasespecializadas.lumbre.lat/object/preparar-y-registrar-transferencias" TargetMode="External"/>
  <Relationship Id="rId4" Type="http://schemas.openxmlformats.org/officeDocument/2006/relationships/hyperlink" Target="https://pinturasespecializadas.lumbre.lat/object/preparar-y-registrar-transferencias"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stados9.jpg"/>
  <Relationship Id="rId3" Type="http://schemas.openxmlformats.org/officeDocument/2006/relationships/hyperlink" Target="https://pinturasespecializadas.lumbre.lat/object/preparar-y-registrar-transferencias" TargetMode="External"/>
  <Relationship Id="rId4" Type="http://schemas.openxmlformats.org/officeDocument/2006/relationships/hyperlink" Target="https://pinturasespecializadas.lumbre.lat/object/preparar-y-registrar-transferencias" TargetMode="External"/>
  <Relationship Id="rId5"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hyperlink" Target="https://pinturasespecializadas.lumbre.lat/object/preparar-y-registrar-transferencias" TargetMode="External"/>
  <Relationship Id="rId4"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hecklist14.jpg"/>
  <Relationship Id="rId3" Type="http://schemas.openxmlformats.org/officeDocument/2006/relationships/hyperlink" Target="https://pinturasespecializadas.lumbre.lat/object/preparar-y-registrar-transferencias" TargetMode="External"/>
  <Relationship Id="rId4" Type="http://schemas.openxmlformats.org/officeDocument/2006/relationships/hyperlink" Target="https://pinturasespecializadas.lumbre.lat/object/preparar-y-registrar-transferencias" TargetMode="External"/>
  <Relationship Id="rId5"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y-registrar-transferencia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istr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nsferenci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preparar-y-registrar-transferenci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una transferencia interna entre puntos de venta con lista por referencia, comprobar la cantidad unidad a unidad, proteger y embalar los envases, documentar origen, destino, referencia, formato y cantidad, registrar la salida y la recepción por separado y tratar las transferencias pendientes y parciales sin dar nada por cerrado sin comprob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ción interna sobre la preparación y el registro de transferencias entre tiendas y almacén de la misma casa: la cadena simétrica de ocho pasos con dos conteos, la lista por referencia, la protección de los envases, el documento de origen y destino, el registro de salida, la recepción con recuento y el tratamiento de pendientes y parciales. Incluye un mapa del stock en tránsito, un cuadro de estados y dos casos resueltos. La ruta interna queda pendiente de validac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xistencias · transferencias · pba · salida · recepción · tránsito · parciales · pendien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y registrar transferencias]]></a:t>
            </a:r>
          </a:p>
        </p:txBody>
      </p:sp>
      <p:pic>
        <p:nvPicPr>
          <p:cNvPr id="3" name="" descr="Portada de la Academia de Pinturas Especializadas con el título del objeto sobre fondo azul y franja ocre, y el código JUL-C08-O03">
            <a:hlinkClick r:id="rId3" tooltip="Portada de la Academia de Pinturas Especializadas con el título del objeto sobre fondo azul y franja ocre, y el código JUL-C08-O03"/>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ansferencias internas: el movimiento que no entra ni sale de la empresa, pero que puede descuadrar dos tiendas a la vez.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y-registrar-transferencias"/>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y registrar transferenci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er material de una tienda a otra parece lo más fácil del mundo: son «nuestros» botes, se cargan, se llevan y se descargan. Y precisamente por eso es uno de los movimientos que más descuadres produce: una transferencia mal cerrada crea ]]></a:t>
            </a:r>
            <a:r>
              <a:rPr lang="en-US" b="1" strike="noStrike" sz="2100" spc="0" u="none" cap="none">
                <a:solidFill>
                  <a:srgbClr val="1B2438">
                    <a:alpha val="100000"/>
                  </a:srgbClr>
                </a:solidFill>
                <a:latin typeface="Calibri"/>
              </a:rPr>
              <a:t><![CDATA[dos errores a la vez]]></a:t>
            </a:r>
            <a:r>
              <a:rPr lang="en-US" strike="noStrike" sz="2100" spc="0" u="none" cap="none">
                <a:solidFill>
                  <a:srgbClr val="1B2438">
                    <a:alpha val="100000"/>
                  </a:srgbClr>
                </a:solidFill>
                <a:latin typeface="Calibri"/>
              </a:rPr>
              <a:t><![CDATA[. En el origen quedan registradas unas existencias que ya no están; en el destino no consta nada de lo que sí está. Si además nadie contó, el problema no se detecta hasta el siguiente recuento, y cuando aparece ya no hay prueba de qué pas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y registrar transferenci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nseña la ]]></a:t>
            </a:r>
            <a:r>
              <a:rPr lang="en-US" b="1" strike="noStrike" sz="2100" spc="0" u="none" cap="none">
                <a:solidFill>
                  <a:srgbClr val="1B2438">
                    <a:alpha val="100000"/>
                  </a:srgbClr>
                </a:solidFill>
                <a:latin typeface="Calibri"/>
              </a:rPr>
              <a:t><![CDATA[cadena simétrica]]></a:t>
            </a:r>
            <a:r>
              <a:rPr lang="en-US" strike="noStrike" sz="2100" spc="0" u="none" cap="none">
                <a:solidFill>
                  <a:srgbClr val="1B2438">
                    <a:alpha val="100000"/>
                  </a:srgbClr>
                </a:solidFill>
                <a:latin typeface="Calibri"/>
              </a:rPr>
              <a:t><![CDATA[: los mismos controles, dos veces, con dos personas distintas. Preparar una lista por referencia (no por recuerdo), comprobar físicamente unidad a unidad, proteger los envases, documentar origen, destino, referencia, formato y cantidad, registrar la ]]></a:t>
            </a:r>
            <a:r>
              <a:rPr lang="en-US" b="1"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y que quien recibe registre la ]]></a:t>
            </a:r>
            <a:r>
              <a:rPr lang="en-US" b="1" strike="noStrike" sz="2100" spc="0" u="none" cap="none">
                <a:solidFill>
                  <a:srgbClr val="1B2438">
                    <a:alpha val="100000"/>
                  </a:srgbClr>
                </a:solidFill>
                <a:latin typeface="Calibri"/>
              </a:rPr>
              <a:t><![CDATA[recepción]]></a:t>
            </a:r>
            <a:r>
              <a:rPr lang="en-US" strike="noStrike" sz="2100" spc="0" u="none" cap="none">
                <a:solidFill>
                  <a:srgbClr val="1B2438">
                    <a:alpha val="100000"/>
                  </a:srgbClr>
                </a:solidFill>
                <a:latin typeface="Calibri"/>
              </a:rPr>
              <a:t><![CDATA[ después de volver a contar. Después llegan los dos estados que más trabajo dan: la transferencia ]]></a:t>
            </a:r>
            <a:r>
              <a:rPr lang="en-US" b="1"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salió y nadie la ha recibido: mercancía en tránsito) y la ]]></a:t>
            </a:r>
            <a:r>
              <a:rPr lang="en-US" b="1" strike="noStrike" sz="2100" spc="0" u="none" cap="none">
                <a:solidFill>
                  <a:srgbClr val="1B2438">
                    <a:alpha val="100000"/>
                  </a:srgbClr>
                </a:solidFill>
                <a:latin typeface="Calibri"/>
              </a:rPr>
              <a:t><![CDATA[parcial]]></a:t>
            </a:r>
            <a:r>
              <a:rPr lang="en-US" strike="noStrike" sz="2100" spc="0" u="none" cap="none">
                <a:solidFill>
                  <a:srgbClr val="1B2438">
                    <a:alpha val="100000"/>
                  </a:srgbClr>
                </a:solidFill>
                <a:latin typeface="Calibri"/>
              </a:rPr>
              <a:t><![CDATA[ (llega menos de lo que sali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y registrar transferenci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hace cada tienda concreta con una transferencia abierta (en qué pantalla se anota, qué documento la soporta, quién autoriza cerrarla o devolverla) ]]></a:t>
            </a:r>
            <a:r>
              <a:rPr lang="en-US" b="1" strike="noStrike" sz="2100" spc="0" u="none" cap="none">
                <a:solidFill>
                  <a:srgbClr val="1B2438">
                    <a:alpha val="100000"/>
                  </a:srgbClr>
                </a:solidFill>
                <a:latin typeface="Calibri"/>
              </a:rPr>
              <a:t><![CDATA[depende del procedimiento interno de la empresa]]></a:t>
            </a:r>
            <a:r>
              <a:rPr lang="en-US" strike="noStrike" sz="2100" spc="0" u="none" cap="none">
                <a:solidFill>
                  <a:srgbClr val="1B2438">
                    <a:alpha val="100000"/>
                  </a:srgbClr>
                </a:solidFill>
                <a:latin typeface="Calibri"/>
              </a:rPr>
              <a:t><![CDATA[ y está pendiente de validación: aquí se aprende el control y su lógica, no una ruta inventada.]]></a:t>
            </a:r>
          </a:p>
        </p:txBody>
      </p:sp>
      <p:sp>
        <p:nvSpPr>
          <p:cNvPr id="8" name="" descr=""/>
          <p:cNvSpPr/>
          <p:nvPr/>
        </p:nvSpPr>
        <p:spPr>
          <a:xfrm>
            <a:off x="514350" y="2962275"/>
            <a:ext cx="38100" cy="3333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2943225"/>
            <a:ext cx="78486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en prepara no es quien recibe, y los dos cuentan.]]></a:t>
            </a:r>
          </a:p>
        </p:txBody>
      </p:sp>
      <p:sp>
        <p:nvSpPr>
          <p:cNvPr id="10" name="" descr=""/>
          <p:cNvSpPr/>
          <p:nvPr/>
        </p:nvSpPr>
        <p:spPr>
          <a:xfrm>
            <a:off x="514350" y="3381375"/>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3362325"/>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la transferencia. Un solo conteo es una declaración; dos conteos que coinciden son una prueb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y registrar transferenci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8]]></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o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b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fe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fe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ob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ís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t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ci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cre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p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fe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ón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y registrar transferenci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8]]></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ep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t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x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áns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ví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t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quivo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lu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feren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ep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u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on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roduc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feren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ntal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0 · Repaso del prerrequisito: los tres estados del stock (JUL-C08-O01)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da por hecho el ]]></a:t>
            </a:r>
            <a:r>
              <a:rPr lang="en-US" b="1" strike="noStrike" sz="2100" spc="0" u="none" cap="none">
                <a:solidFill>
                  <a:srgbClr val="1B2438">
                    <a:alpha val="100000"/>
                  </a:srgbClr>
                </a:solidFill>
                <a:latin typeface="Calibri"/>
              </a:rPr>
              <a:t><![CDATA[JUL-C08-O01]]></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xistencias físicas, registradas y disponibles]]></a:t>
            </a:r>
            <a:r>
              <a:rPr lang="en-US" strike="noStrike" sz="2100" spc="0" u="none" cap="none">
                <a:solidFill>
                  <a:srgbClr val="1B2438">
                    <a:alpha val="100000"/>
                  </a:srgbClr>
                </a:solidFill>
                <a:latin typeface="Calibri"/>
              </a:rPr>
              <a:t><![CDATA[. Como puede que aún no lo tengas delante, aquí va el resumen mínimo que necesitas para seguirlo sin perder el hilo: una misma referencia tiene tres cifras distintas y confundirlas es la raíz del noventa por ciento de los descuadres.]]></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ISTENCIAS FÍSICAS: lo que hay de verdad en la tienda ahora mismo, contado. Es lo único que puedes tocar y vender en este mome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0 · Repaso del prerrequisito: los tres estados del stock (JUL-C08-O01)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ISTENCIAS REGISTRADAS: lo que dice el sistema. Deben coincidir con las físicas; cuando no coinciden, hay un descuadre o un movimiento sin registrar (una transferencia es el caso típic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PONIBLE: lo registrado menos lo reservado, lo comprometido y lo que no está en condiciones de venderse. Es lo único que se puede prometer a un cliente o a otra tien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0 · Repaso del prerrequisito: los tres estados del stock (JUL-C08-O01)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RÁNSITO: el estado que aparece justo en medio de una transferencia. La mercancía existe físicamente, pero no está en ninguna estantería: salió del registro de un sitio y aún no entró en el del ot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0 · Repaso del prerrequisito: los tres estados del stock (JUL-C08-O01)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8]]></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antes de mover nad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as unidades hay ]]></a:t>
            </a:r>
            <a:r>
              <a:rPr lang="en-US" b="1" strike="noStrike" sz="2000" spc="0" u="none" cap="none">
                <a:solidFill>
                  <a:srgbClr val="1B2438">
                    <a:alpha val="100000"/>
                  </a:srgbClr>
                </a:solidFill>
                <a:latin typeface="Calibri"/>
              </a:rPr>
              <a:t><![CDATA[físicamente]]></a:t>
            </a:r>
            <a:r>
              <a:rPr lang="en-US" strike="noStrike" sz="2000" spc="0" u="none" cap="none">
                <a:solidFill>
                  <a:srgbClr val="1B2438">
                    <a:alpha val="100000"/>
                  </a:srgbClr>
                </a:solidFill>
                <a:latin typeface="Calibri"/>
              </a:rPr>
              <a:t><![CDATA[? ¿Cuántas constan en el ]]></a:t>
            </a:r>
            <a:r>
              <a:rPr lang="en-US" b="1"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Cuántas son ]]></a:t>
            </a:r>
            <a:r>
              <a:rPr lang="en-US" b="1" strike="noStrike" sz="2000" spc="0" u="none" cap="none">
                <a:solidFill>
                  <a:srgbClr val="1B2438">
                    <a:alpha val="100000"/>
                  </a:srgbClr>
                </a:solidFill>
                <a:latin typeface="Calibri"/>
              </a:rPr>
              <a:t><![CDATA[disponibles]]></a:t>
            </a:r>
            <a:r>
              <a:rPr lang="en-US" strike="noStrike" sz="2000" spc="0" u="none" cap="none">
                <a:solidFill>
                  <a:srgbClr val="1B2438">
                    <a:alpha val="100000"/>
                  </a:srgbClr>
                </a:solidFill>
                <a:latin typeface="Calibri"/>
              </a:rPr>
              <a:t><![CDATA[ (descontando reservas y compromisos)? Si al terminar la transferencia las tres respuestas de cada tienda no cuadran, el error está dentro del movimiento, no después. Y recuerda la regla del objeto anterior: ]]></a:t>
            </a:r>
            <a:r>
              <a:rPr lang="en-US" b="1" strike="noStrike" sz="2000" spc="0" u="none" cap="none">
                <a:solidFill>
                  <a:srgbClr val="1B2438">
                    <a:alpha val="100000"/>
                  </a:srgbClr>
                </a:solidFill>
                <a:latin typeface="Calibri"/>
              </a:rPr>
              <a:t><![CDATA[no se da por recibido lo que no se ha comprobado]]></a:t>
            </a:r>
            <a:r>
              <a:rPr lang="en-US" strike="noStrike" sz="2000" spc="0" u="none" cap="none">
                <a:solidFill>
                  <a:srgbClr val="1B2438">
                    <a:alpha val="100000"/>
                  </a:srgbClr>
                </a:solidFill>
                <a:latin typeface="Calibri"/>
              </a:rPr>
              <a:t><![CDA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a transferencia interna (y qué no e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t>
            </a:r>
            <a:r>
              <a:rPr lang="en-US" b="1" strike="noStrike" sz="2100" spc="0" u="none" cap="none">
                <a:solidFill>
                  <a:srgbClr val="1B2438">
                    <a:alpha val="100000"/>
                  </a:srgbClr>
                </a:solidFill>
                <a:latin typeface="Calibri"/>
              </a:rPr>
              <a:t><![CDATA[transferencia]]></a:t>
            </a:r>
            <a:r>
              <a:rPr lang="en-US" strike="noStrike" sz="2100" spc="0" u="none" cap="none">
                <a:solidFill>
                  <a:srgbClr val="1B2438">
                    <a:alpha val="100000"/>
                  </a:srgbClr>
                </a:solidFill>
                <a:latin typeface="Calibri"/>
              </a:rPr>
              <a:t><![CDATA[ es un movimiento de mercancía ]]></a:t>
            </a:r>
            <a:r>
              <a:rPr lang="en-US" b="1" strike="noStrike" sz="2100" spc="0" u="none" cap="none">
                <a:solidFill>
                  <a:srgbClr val="1B2438">
                    <a:alpha val="100000"/>
                  </a:srgbClr>
                </a:solidFill>
                <a:latin typeface="Calibri"/>
              </a:rPr>
              <a:t><![CDATA[entre dos puntos de la misma casa]]></a:t>
            </a:r>
            <a:r>
              <a:rPr lang="en-US" strike="noStrike" sz="2100" spc="0" u="none" cap="none">
                <a:solidFill>
                  <a:srgbClr val="1B2438">
                    <a:alpha val="100000"/>
                  </a:srgbClr>
                </a:solidFill>
                <a:latin typeface="Calibri"/>
              </a:rPr>
              <a:t><![CDATA[: de un almacén a una tienda, de una tienda a otra, o de vuelta. No hay compra ni proveedor: el dueño del producto no cambia, cambia su ]]></a:t>
            </a:r>
            <a:r>
              <a:rPr lang="en-US" b="1" strike="noStrike" sz="2100" spc="0" u="none" cap="none">
                <a:solidFill>
                  <a:srgbClr val="1B2438">
                    <a:alpha val="100000"/>
                  </a:srgbClr>
                </a:solidFill>
                <a:latin typeface="Calibri"/>
              </a:rPr>
              <a:t><![CDATA[ubicación]]></a:t>
            </a:r>
            <a:r>
              <a:rPr lang="en-US" strike="noStrike" sz="2100" spc="0" u="none" cap="none">
                <a:solidFill>
                  <a:srgbClr val="1B2438">
                    <a:alpha val="100000"/>
                  </a:srgbClr>
                </a:solidFill>
                <a:latin typeface="Calibri"/>
              </a:rPr>
              <a:t><![CDATA[ y su ]]></a:t>
            </a:r>
            <a:r>
              <a:rPr lang="en-US" b="1"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Por eso se parece a la recepción de mercancía de proveedor (JUL-C08-O05) en los controles y se diferencia en el origen del error típico: en la recepción el riesgo es aceptar algo que no llegó; en la transferencia el riesgo es ]]></a:t>
            </a:r>
            <a:r>
              <a:rPr lang="en-US" b="1" strike="noStrike" sz="2100" spc="0" u="none" cap="none">
                <a:solidFill>
                  <a:srgbClr val="1B2438">
                    <a:alpha val="100000"/>
                  </a:srgbClr>
                </a:solidFill>
                <a:latin typeface="Calibri"/>
              </a:rPr>
              <a:t><![CDATA[perder la trazabilidad de algo que sí existe]]></a:t>
            </a:r>
            <a:r>
              <a:rPr lang="en-US" strike="noStrike" sz="2100" spc="0" u="none" cap="none">
                <a:solidFill>
                  <a:srgbClr val="1B2438">
                    <a:alpha val="100000"/>
                  </a:srgbClr>
                </a:solidFill>
                <a:latin typeface="Calibri"/>
              </a:rPr>
              <a:t><![CDATA[, repartido entre dos registros que nadie ha encontrado.]]></a:t>
            </a:r>
          </a:p>
        </p:txBody>
      </p:sp>
      <p:sp>
        <p:nvSpPr>
          <p:cNvPr id="8" name=""/>
          <p:cNvSpPr txBox="1"/>
          <p:nvPr/>
        </p:nvSpPr>
        <p:spPr>
          <a:xfrm>
            <a:off x="514350" y="42576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alabras que se usan en el almacén y en el mostrad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a transferencia interna (y qué no e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IGEN: la tienda o el almacén del que sale la mercancía. Prepara, cuenta, protege y registra la salid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TINO: la tienda o el almacén que la recibe. Vuelve a contar y registra la recepción. Un destino mal escrito es un error, no una tonterí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 POR REFERENCIA: la relación de lo que se mueve, hecha desde la referencia y el formato, no desde el recuerdo ni desde el color del enva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a transferencia interna (y qué no e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 DE TRANSFERENCIA: el papel (o pantalla) que viaja con la mercancía y une los dos registros. Su contenido mínimo se ve en el apartado 5.]]></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IDA: el registro con el que el origen descuenta las unidades. Sin salida anotada, el movimiento es invisibl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EPCIÓN: el registro con el que el destino da entrada a lo que ha contado, no a lo que decía el docum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a transferencia interna (y qué no e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NDIENTE: salió y todavía no se ha recibido. Mercancía en tránsito: no es disponible para prometer en ninguna de las dos part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CIAL: llegó menos de lo que salió (o llegó un formato distinto de lo que constaba). Queda una diferencia abierta y anot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a transferencia interna (y qué no e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8]]></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transferencia mal cerrada crea dos errore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origen descuenta 120 botes y el destino registra 120 cuando solo han llegado 115, tienes a la vez un ]]></a:t>
            </a:r>
            <a:r>
              <a:rPr lang="en-US" b="1" strike="noStrike" sz="2000" spc="0" u="none" cap="none">
                <a:solidFill>
                  <a:srgbClr val="1B2438">
                    <a:alpha val="100000"/>
                  </a:srgbClr>
                </a:solidFill>
                <a:latin typeface="Calibri"/>
              </a:rPr>
              <a:t><![CDATA[sobrante fantasma]]></a:t>
            </a:r>
            <a:r>
              <a:rPr lang="en-US" strike="noStrike" sz="2000" spc="0" u="none" cap="none">
                <a:solidFill>
                  <a:srgbClr val="1B2438">
                    <a:alpha val="100000"/>
                  </a:srgbClr>
                </a:solidFill>
                <a:latin typeface="Calibri"/>
              </a:rPr>
              <a:t><![CDATA[ en la tienda receptora (el sistema dice que hay 5 botes que no están) y una ]]></a:t>
            </a:r>
            <a:r>
              <a:rPr lang="en-US" b="1" strike="noStrike" sz="2000" spc="0" u="none" cap="none">
                <a:solidFill>
                  <a:srgbClr val="1B2438">
                    <a:alpha val="100000"/>
                  </a:srgbClr>
                </a:solidFill>
                <a:latin typeface="Calibri"/>
              </a:rPr>
              <a:t><![CDATA[falta invisible]]></a:t>
            </a:r>
            <a:r>
              <a:rPr lang="en-US" strike="noStrike" sz="2000" spc="0" u="none" cap="none">
                <a:solidFill>
                  <a:srgbClr val="1B2438">
                    <a:alpha val="100000"/>
                  </a:srgbClr>
                </a:solidFill>
                <a:latin typeface="Calibri"/>
              </a:rPr>
              <a:t><![CDATA[ en la de origen si alguien los guarda «para apuntarlos luego». Ninguno de los dos descuadres se explica solo: se explica la diferencia registrada en el mome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adena simétrica: ocho pasos, dos conte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transferencia ordenada recorre el mismo camino dos veces: una en el origen y otra, espejada, en el destino. La figura lo resume; fíjate en que los pasos 2 y 6 son ]]></a:t>
            </a:r>
            <a:r>
              <a:rPr lang="en-US" b="1" strike="noStrike" sz="2100" spc="0" u="none" cap="none">
                <a:solidFill>
                  <a:srgbClr val="1B2438">
                    <a:alpha val="100000"/>
                  </a:srgbClr>
                </a:solidFill>
                <a:latin typeface="Calibri"/>
              </a:rPr>
              <a:t><![CDATA[el mismo control hecho por dos personas distintas]]></a:t>
            </a:r>
            <a:r>
              <a:rPr lang="en-US" strike="noStrike" sz="2100" spc="0" u="none" cap="none">
                <a:solidFill>
                  <a:srgbClr val="1B2438">
                    <a:alpha val="100000"/>
                  </a:srgbClr>
                </a:solidFill>
                <a:latin typeface="Calibri"/>
              </a:rPr>
              <a:t><![CDATA[, y en que entre medias hay un tramo (el tránsito) en el que la mercancía no pertenece a ninguna estanterí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adena simétrica: ocho pasos, dos conteos]]></a:t>
            </a:r>
          </a:p>
        </p:txBody>
      </p:sp>
      <p:pic>
        <p:nvPicPr>
          <p:cNvPr id="3" name="" descr="Diagrama con dos bandas simétricas de cuatro pasos cada una: en el origen, lista por referencia, comprobación física, protección y registro de salida; en el destino, recibir, recontar, registrar la entrada y cerrar; entre ambas bandas, una franja de tránsito con el documento">
            <a:hlinkClick r:id="rId3" tooltip="Diagrama con dos bandas simétricas de cuatro pasos cada una: en el origen, lista por referencia, comprobación física, protección y registro de salida; en el destino, recibir, recontar, registrar la entrada y cerrar; entre ambas bandas, una franja de tránsito con el documento"/>
          </p:cNvPr>
          <p:cNvPicPr>
            <a:picLocks noChangeAspect="1"/>
          </p:cNvPicPr>
          <p:nvPr>
            <p:ph type="pic" idx="1"/>
          </p:nvPr>
        </p:nvPicPr>
        <p:blipFill>
          <a:blip r:embed="rId2"/>
          <a:stretch>
            <a:fillRect/>
          </a:stretch>
        </p:blipFill>
        <p:spPr>
          <a:xfrm>
            <a:off x="3105150" y="1257300"/>
            <a:ext cx="292417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adena simétrica. Ocho pasos y dos conteos: quien prepara no es quien recibe y los dos conteos deben encontrarse en el mismo documento (referencia, formato y cantidad). El formato del documento y el cauce de transporte los fija la casa (pendiente de valid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y-registrar-transferencias"/>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adena simétrica: ocho pasos, dos conte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 POR REFERENCIA: se prepara desde la referencia y el formato (y, si procede, el lote), nunca de memoria ni «del bote azul». La lista es la base del conte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CIÓN FÍSICA EN ORIGEN: se cuenta unidad a unidad lo que va a salir, no los bultos. Se revisa el estado de cada envase antes de cargarl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adena simétrica: ocho pasos, dos conte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TECCIÓN Y EMBALAJE: tapones apretados, botes en vertical, sin apoyo sobre las tapas, carga que no baile. Un derrame en el vehículo convierte una transferencia en una incidenci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 origen, destino, referencia, formato y cantidad por línea, con fecha y firma o identificación de quién prepara y de quién recib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adena simétrica: ocho pasos, dos conte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O DE SALIDA: el origen descuenta las unidades en el momento de la salida. Sin este registro no hay tránsito controlado: hay mercancía que se ha ido sin que nadie lo sep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EPCIÓN EN DESTINO: se recibe con el documento delante, sin dar nada por bueno por venir «de cas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TADO: quien recibe vuelve a contar, unidad a unidad, y revisa el estado. Es el segundo conteo de la cadena y el que cierra el círcul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adena simétrica: ocho pasos, dos conte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8]]></a:t>
            </a:r>
          </a:p>
        </p:txBody>
      </p:sp>
      <p:sp>
        <p:nvSpPr>
          <p:cNvPr id="7" name="" descr=""/>
          <p:cNvSpPr/>
          <p:nvPr/>
        </p:nvSpPr>
        <p:spPr>
          <a:xfrm>
            <a:off x="514350" y="1866900"/>
            <a:ext cx="8115300" cy="27527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E O INCIDENCIA: conforme, parcial o pendiente. Se escribe el resultado; no se supone ni se deja «para lueg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paración de personas es un control, no desconfianza]]></a:t>
            </a:r>
          </a:p>
        </p:txBody>
      </p:sp>
      <p:sp>
        <p:nvSpPr>
          <p:cNvPr id="12" name=""/>
          <p:cNvSpPr txBox="1"/>
          <p:nvPr/>
        </p:nvSpPr>
        <p:spPr>
          <a:xfrm>
            <a:off x="685800" y="2343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misma persona prepara, transporta y recibe, el doble conteo desaparece y el movimiento deja de tener verificación. Donde la plantilla es corta y una persona hace varios papeles, el control se sustituye por una ]]></a:t>
            </a:r>
            <a:r>
              <a:rPr lang="en-US" b="1" strike="noStrike" sz="2000" spc="0" u="none" cap="none">
                <a:solidFill>
                  <a:srgbClr val="1B2438">
                    <a:alpha val="100000"/>
                  </a:srgbClr>
                </a:solidFill>
                <a:latin typeface="Calibri"/>
              </a:rPr>
              <a:t><![CDATA[segunda comprobación registrada]]></a:t>
            </a:r>
            <a:r>
              <a:rPr lang="en-US" strike="noStrike" sz="2000" spc="0" u="none" cap="none">
                <a:solidFill>
                  <a:srgbClr val="1B2438">
                    <a:alpha val="100000"/>
                  </a:srgbClr>
                </a:solidFill>
                <a:latin typeface="Calibri"/>
              </a:rPr>
              <a:t><![CDATA[ (otra firma, otro conteo anotado, una revisión del responsable). La fórmula concreta de cada centro es una dependencia interna pendiente de valid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r: lista por referencia y comprobación fís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ón es donde se cometen los errores que después nadie sabe explicar. Regla simple: ]]></a:t>
            </a:r>
            <a:r>
              <a:rPr lang="en-US" b="1" strike="noStrike" sz="2100" spc="0" u="none" cap="none">
                <a:solidFill>
                  <a:srgbClr val="1B2438">
                    <a:alpha val="100000"/>
                  </a:srgbClr>
                </a:solidFill>
                <a:latin typeface="Calibri"/>
              </a:rPr>
              <a:t><![CDATA[se prepara con la lista en la mano y se va marcando lo que se coge]]></a:t>
            </a:r>
            <a:r>
              <a:rPr lang="en-US" strike="noStrike" sz="2100" spc="0" u="none" cap="none">
                <a:solidFill>
                  <a:srgbClr val="1B2438">
                    <a:alpha val="100000"/>
                  </a:srgbClr>
                </a:solidFill>
                <a:latin typeface="Calibri"/>
              </a:rPr>
              <a:t><![CDATA[, no se coge y luego se escribe. Y se cuenta por unidades: un palé o un carro «que cuadra en bultos» no demuestra nada, igual que en la recepción de proveedor.]]></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omprobaciones de la preparación son distintas y se hacen en ord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r: lista por referencia y comprobación fís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comprueba al preparar una transferencia y qué señal indica que algo va m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781175"/>
                <a:gridCol w="3181350"/>
                <a:gridCol w="3152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a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y formato escritos en la lista, cotejados con la etiqueta de cada b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formatos que «se parecen» y solo difieren en el tamaño o el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unidad a unidad y ve marcando la lista; recontruenta antes de ce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ltos que cuadran pero caja ligera, precinto roto o hueco dentro del embal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 cada envase: tapa, asa, golpes, abolladuras, restos de fugas se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bote que ya sale dañado: no es mercancía transferible en buenas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8]]></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781175"/>
                <a:gridCol w="3181350"/>
                <a:gridCol w="3152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a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 a qué tienda va cada línea antes de cargar, con quien lo pi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tiendas con nombre parecido o una referencia pedida «para la de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 la salida con fecha y con la cantidad realmente carg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el registro «para cuando vuelva el vehí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r: lista por referencia y comprobación fís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8]]></a:t>
            </a:r>
          </a:p>
        </p:txBody>
      </p:sp>
      <p:sp>
        <p:nvSpPr>
          <p:cNvPr id="7" name="" descr=""/>
          <p:cNvSpPr/>
          <p:nvPr/>
        </p:nvSpPr>
        <p:spPr>
          <a:xfrm>
            <a:off x="514350" y="1219200"/>
            <a:ext cx="8115300" cy="29908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 por recuerdo ni por parecid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límite del plan (§7) es claro: no se recomienda ni se da por buena una referencia por el color del envase, el nombre comercial o el parecido con otra. En una transferencia eso se traduce en algo muy concreto: ]]></a:t>
            </a:r>
            <a:r>
              <a:rPr lang="en-US" b="1" strike="noStrike" sz="2000" spc="0" u="none" cap="none">
                <a:solidFill>
                  <a:srgbClr val="1B2438">
                    <a:alpha val="100000"/>
                  </a:srgbClr>
                </a:solidFill>
                <a:latin typeface="Calibri"/>
              </a:rPr>
              <a:t><![CDATA[la lista se escribe por referencia y formato, y se comprueba leyendo la etiqueta]]></a:t>
            </a:r>
            <a:r>
              <a:rPr lang="en-US" strike="noStrike" sz="2000" spc="0" u="none" cap="none">
                <a:solidFill>
                  <a:srgbClr val="1B2438">
                    <a:alpha val="100000"/>
                  </a:srgbClr>
                </a:solidFill>
                <a:latin typeface="Calibri"/>
              </a:rPr>
              <a:t><![CDATA[. Un envase de 18 L que se parece al de 15 L de otra familia no es «casi lo mismo»: es otra referencia, y si viaja sin documentar, el descuadre aparece en las dos tiend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oteger y embalar: botes de pintura en movimien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ote de pintura que se traslada mal no solo se ensucia: puede perder el cierre, abombarse, abrir la tapa o reventar una etiqueta, y entonces deja de ser vendible y se convierte en un problema de limpieza y de gestión de residuos en el destino. La protección es parte de la transferencia, no un detalle logístico: ]]></a:t>
            </a:r>
            <a:r>
              <a:rPr lang="en-US" b="1" strike="noStrike" sz="2100" spc="0" u="none" cap="none">
                <a:solidFill>
                  <a:srgbClr val="1B2438">
                    <a:alpha val="100000"/>
                  </a:srgbClr>
                </a:solidFill>
                <a:latin typeface="Calibri"/>
              </a:rPr>
              <a:t><![CDATA[lo que proteges es la prueba de que salió en condiciones]]></a:t>
            </a:r>
            <a:r>
              <a:rPr lang="en-US" strike="noStrike" sz="2100" spc="0" u="none" cap="none">
                <a:solidFill>
                  <a:srgbClr val="1B2438">
                    <a:alpha val="100000"/>
                  </a:srgbClr>
                </a:solidFill>
                <a:latin typeface="Calibri"/>
              </a:rPr>
              <a:t><![CDATA[.]]></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TICALIDAD: los botes viajan en vertical, con la tapa arriba. Un bote tumbado o apoyado en la tapa trabaja la junta y acaba filtrando por el bor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oteger y embalar: botes de pintura en movimien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E: comprueba el apriete de cada tapa antes de mover. Un bote que ha estado abierto para una mezcla o un tintado necesita un repaso de cierre y, si la junta está dañada, no se transfiere: se queda y se registra su estad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ILAMIENTO: no apiles apoyando los botes de arriba sobre las tapas de los de abajo. El peso debe ir sobre el fondo, con separación si el embalaje no lo admite, y sin superar lo que aguanta el propio envase o la ca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oteger y embalar: botes de pintura en movimien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BILIDAD DE LA CARGA: que nada baile ni se apoye contra las asas. En el enlace entre tiendas cercanas, un carrito mal sujeto hace más daño que un viaje largo bien embala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CIÓN: cada bulto o palé sale con su referencia, su cantidad y su destino visibles, y con la copia del documento dentro o sujeta por fue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oteger y embalar: botes de pintura en movimien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IQUETADO Y PROTECCIÓN DEL ENVASE: la etiqueta tiene que seguir siendo legible al llegar. Si una transferencia llega con las etiquetas ilegibles, nadie puede comprobar la referencia: se convierte en una transferencia en du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oteger y embalar: botes de pintura en movimien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8]]></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hay una fuga o un derram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nvase que pierde se aísla y se identifica: no viaja suelto con el resto y no se ubica en la estantería del destino. La limpieza y la gestión de restos de pintura, disolventes y envases contaminados ]]></a:t>
            </a:r>
            <a:r>
              <a:rPr lang="en-US" b="1" strike="noStrike" sz="2000" spc="0" u="none" cap="none">
                <a:solidFill>
                  <a:srgbClr val="1B2438">
                    <a:alpha val="100000"/>
                  </a:srgbClr>
                </a:solidFill>
                <a:latin typeface="Calibri"/>
              </a:rPr>
              <a:t><![CDATA[no son basura ordinaria]]></a:t>
            </a:r>
            <a:r>
              <a:rPr lang="en-US" strike="noStrike" sz="2000" spc="0" u="none" cap="none">
                <a:solidFill>
                  <a:srgbClr val="1B2438">
                    <a:alpha val="100000"/>
                  </a:srgbClr>
                </a:solidFill>
                <a:latin typeface="Calibri"/>
              </a:rPr>
              <a:t><![CDATA[ y siguen el plan y la clasificación confirmados para cada centro (tema de C10 y de la política interna); aquí solo se enseña el control de la transferencia: detectar, aislar, documentar y comunicar, sin improvisar instrucciones de manipulación que corresponden a la ficha y al procedimiento del centr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ocumento: origen, destino, referencia, formato y cant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cumento es lo que hace que dos registros separados por unos kilómetros hablen del mismo movimiento. No importa tanto el formato (papel, pantalla o albarán interno) como lo que contiene: si falta un campo, alguien lo rellenará de memoria, y ahí es donde nace el error de destino o de cantidad. Los cinco campos mínimos y para qué sirve cada un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ocumento: origen, destino, referencia, formato y cant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nido mínimo del documento de transferencia y qué provoca su ausenc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524000"/>
                <a:gridCol w="2981325"/>
                <a:gridCol w="3609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 o está m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 de qué tienda o almacén sale y quién descuenta las un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sabe dónde estaba antes la mercancía: el descuadre no se puede reconstr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 a quién llega y quién debe contar y registrar la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rcancía viaja sin dueño de registro: queda pendiente o entra en la tienda equivo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 qué producto es, con su código, no con su asp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epta por parecido y aparecen dos errores: uno en cad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524000"/>
                <a:gridCol w="2981325"/>
                <a:gridCol w="3609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 o está m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ingue 50 ml, 1 L, 4 L, 15 L, 18 L o el acabado que s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producto en otro formato es otra referencia de stock: descuadre garant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por línea, en la unidad que se cuenta (botes, no «bul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antidad por línea no hay recuento posible ni parcial detect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prepara, quién transporta, quién recibe,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nombres y fecha, la trazabilidad del movimiento se pierde en cuanto cambia 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ocumento: origen, destino, referencia, formato y cant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8]]></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pia viaja, otra se qued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áctica general es que viaje una copia con la mercancía y quede otra en el origen, de modo que los dos registros se apoyen en el mismo texto. Lo que ]]></a:t>
            </a:r>
            <a:r>
              <a:rPr lang="en-US" b="1"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vale es que el documento «lo lleve el conductor y ya se verá». El modelo oficial del documento, si es digital o en papel y qué campos exactos tiene en la empresa es una dependencia interna pendiente de validación (§5.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alida y recepción: dos registros que deben encontra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mento crítico es el intervalo entre los dos registros. Ahí la mercancía ]]></a:t>
            </a:r>
            <a:r>
              <a:rPr lang="en-US" b="1"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está en un vehículo o en un carro), pero no está en ninguna estantería: no es disponible para el origen, que ya la descontó, ni para el destino, que todavía no la ha contado. Si alguien promete esas unidades «porque están de camino», está vendiendo algo que no puede entregar ho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alida y recepción: dos registros que deben encontrarse]]></a:t>
            </a:r>
          </a:p>
        </p:txBody>
      </p:sp>
      <p:pic>
        <p:nvPicPr>
          <p:cNvPr id="3" name="" descr="Cuadrícula de tres columnas, antes de salir, en camino y al llegar, por tres filas, registro del origen, mercancía física y registro del destino, con una caja final que explica que en tránsito la mercancía no es disponible para prometer">
            <a:hlinkClick r:id="rId3" tooltip="Cuadrícula de tres columnas, antes de salir, en camino y al llegar, por tres filas, registro del origen, mercancía física y registro del destino, con una caja final que explica que en tránsito la mercancía no es disponible para prometer"/>
          </p:cNvPr>
          <p:cNvPicPr>
            <a:picLocks noChangeAspect="1"/>
          </p:cNvPicPr>
          <p:nvPr>
            <p:ph type="pic" idx="1"/>
          </p:nvPr>
        </p:nvPicPr>
        <p:blipFill>
          <a:blip r:embed="rId2"/>
          <a:stretch>
            <a:fillRect/>
          </a:stretch>
        </p:blipFill>
        <p:spPr>
          <a:xfrm>
            <a:off x="2286000" y="1257300"/>
            <a:ext cx="4572000" cy="3124200"/>
          </a:xfrm>
          <a:prstGeom prst="rect">
            <a:avLst/>
          </a:prstGeom>
          <a:noFill/>
        </p:spPr>
      </p:pic>
      <p:sp>
        <p:nvSpPr>
          <p:cNvPr id="4"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y-registrar-transferencias"/>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alida y recepción: dos registros que deben encontrarse · Pie de ima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8]]></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ónde está cada cosa durante el tránsito. Las tres cifras del stock (física, registrada y disponible, JUL-C08-O01) se separan: la mercancía existe físicamente pero no está en ninguna estantería. Quién marca el tránsito, en qué campo y durante cuánto tiempo es una dependencia interna pendiente de valid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alida y recepción: dos registros que deben encontrars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ORIGEN, LA SALIDA: se registra al cargar, con la cantidad realmente contada, no la pedida. Si se descargó una caja porque no cabía, eso se anota antes de registrar.]]></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MINO: la mercancía no es de ninguna estantería. Si el vehículo vuelve sin entregar (tienda cerrada, destinatario ausente), la transferencia sigue pendiente y eso debe constar, no adivinar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alida y recepción: dos registros que deben encontrars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DESTINO, LA RECEPCIÓN: se registra lo contado, con fecha y con quién ha contado. Es el registro que cierra el movimiento; sin él, el origen tiene una salida y el destino un montón de botes sin nombr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UENTRO DE LOS DOS REGISTROS: salida y recepción se comparan. Coinciden: conforme. No coinciden: parcial o pendiente, y se abre la diferencia por el cauce de la cas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alida y recepción: dos registros que deben encontrars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MPRE DESPUES, LA UBICACION: la mercancía recibida se coloca cuando ya está contada y registrada, no antes de comprobarl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Salida y recepción: dos registros que deben encontrars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8]]></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dar por recibido sin comproba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la misma regla del objeto de recepción (JUL-C08-O05), aplicada a un compañero en vez de a un transportista externo: ]]></a:t>
            </a:r>
            <a:r>
              <a:rPr lang="en-US" b="1" strike="noStrike" sz="2000" spc="0" u="none" cap="none">
                <a:solidFill>
                  <a:srgbClr val="1B2438">
                    <a:alpha val="100000"/>
                  </a:srgbClr>
                </a:solidFill>
                <a:latin typeface="Calibri"/>
              </a:rPr>
              <a:t><![CDATA[el hecho de que la mercancía salga de casa no la hace correcta]]></a:t>
            </a:r>
            <a:r>
              <a:rPr lang="en-US" strike="noStrike" sz="2000" spc="0" u="none" cap="none">
                <a:solidFill>
                  <a:srgbClr val="1B2438">
                    <a:alpha val="100000"/>
                  </a:srgbClr>
                </a:solidFill>
                <a:latin typeface="Calibri"/>
              </a:rPr>
              <a:t><![CDATA[. Un origen equivocado, un formato mal apuntado o una caja mal contada llegan igual de bien presentados. En el destino se cuenta, se mira el estado y se registra lo que hay; la confianza no sustituye al conte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endientes y parciales: qué significan y quién deci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ransferencia ]]></a:t>
            </a:r>
            <a:r>
              <a:rPr lang="en-US" b="1"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es la que salió registrada y todavía no ha sido recibida: existe un hueco entre los dos registros. Una ]]></a:t>
            </a:r>
            <a:r>
              <a:rPr lang="en-US" b="1" strike="noStrike" sz="2100" spc="0" u="none" cap="none">
                <a:solidFill>
                  <a:srgbClr val="1B2438">
                    <a:alpha val="100000"/>
                  </a:srgbClr>
                </a:solidFill>
                <a:latin typeface="Calibri"/>
              </a:rPr>
              <a:t><![CDATA[parcial]]></a:t>
            </a:r>
            <a:r>
              <a:rPr lang="en-US" strike="noStrike" sz="2100" spc="0" u="none" cap="none">
                <a:solidFill>
                  <a:srgbClr val="1B2438">
                    <a:alpha val="100000"/>
                  </a:srgbClr>
                </a:solidFill>
                <a:latin typeface="Calibri"/>
              </a:rPr>
              <a:t><![CDATA[ es la que se recibió, pero con menos cantidad (o distinto formato) de la que salió: queda una diferencia abierta. Son los dos estados que la gente tiende a «resolver» sin hacer nada, y los dos que hay que ]]></a:t>
            </a:r>
            <a:r>
              <a:rPr lang="en-US" b="1" strike="noStrike" sz="2100" spc="0" u="none" cap="none">
                <a:solidFill>
                  <a:srgbClr val="1B2438">
                    <a:alpha val="100000"/>
                  </a:srgbClr>
                </a:solidFill>
                <a:latin typeface="Calibri"/>
              </a:rPr>
              <a:t><![CDATA[documentar]]></a:t>
            </a:r>
            <a:r>
              <a:rPr lang="en-US" strike="noStrike" sz="2100" spc="0" u="none" cap="none">
                <a:solidFill>
                  <a:srgbClr val="1B2438">
                    <a:alpha val="100000"/>
                  </a:srgbClr>
                </a:solidFill>
                <a:latin typeface="Calibri"/>
              </a:rPr>
              <a:t><![CDATA[.]]></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stados por los que pasa una transferencia y lo que cada uno permite se ven en la figura y en la tab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endientes y parciales: qué significan y quién decide]]></a:t>
            </a:r>
          </a:p>
        </p:txBody>
      </p:sp>
      <p:pic>
        <p:nvPicPr>
          <p:cNvPr id="3" name="" descr="Seis recuadros con los estados de una transferencia: preparada, enviada en tránsito, recibida conforme, parcial, pendiente y en duda sin cerrar, más un recuadro final que recuerda que los nombres, plazos y facultades los fija el procedimiento interno de la empresa">
            <a:hlinkClick r:id="rId3" tooltip="Seis recuadros con los estados de una transferencia: preparada, enviada en tránsito, recibida conforme, parcial, pendiente y en duda sin cerrar, más un recuadro final que recuerda que los nombres, plazos y facultades los fija el procedimiento interno de la empresa"/>
          </p:cNvPr>
          <p:cNvPicPr>
            <a:picLocks noChangeAspect="1"/>
          </p:cNvPicPr>
          <p:nvPr>
            <p:ph type="pic" idx="1"/>
          </p:nvPr>
        </p:nvPicPr>
        <p:blipFill>
          <a:blip r:embed="rId2"/>
          <a:stretch>
            <a:fillRect/>
          </a:stretch>
        </p:blipFill>
        <p:spPr>
          <a:xfrm>
            <a:off x="3105150" y="1257300"/>
            <a:ext cx="292417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stados de una transferencia. Quien cambia el estado es quien hace el registro, no quien lo intuye. Los nombres exactos, el documento que los soporta, quién autoriza cerrar una parcial o devolver una pendiente y el plazo máximo de tránsito están pendientes de validación de la casa (§5.3).]]></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y-registrar-transferencias"/>
              </a:rPr>
              <a:t><![CDATA[Ver imagen original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endientes y parciales: qué significan y quién deci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puede hacer con cada estado de una transferencia (supuesto didáctico, con tiendas fictici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8]]></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390650"/>
                <a:gridCol w="2486025"/>
                <a:gridCol w="4238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ponibilidad y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 una lista por referencia en el origen; nada ha sal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e siendo stock del origen. Se puede anular sin más que borrar la preparación, dejando co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iada · en trán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salida registrada y ninguna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disponible en ninguna de las dos. Hay que cerrar la recepción o reabrir el origen, no dejarla flot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8]]></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390650"/>
                <a:gridCol w="2486025"/>
                <a:gridCol w="4238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ponibilidad y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da confo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 y recepción coinciden en referencia, formato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 a ser stock del destino. El movimiento queda cuadrado y traz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cepción es menor que la salida (o de otro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una diferencia abierta: se anota qué falta, se comunica y alguien decide si se reclama al origen, se envía o se ajusta con 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8]]></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390650"/>
                <a:gridCol w="2486025"/>
                <a:gridCol w="4238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ponibilidad y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ó y nadie ha registrado nada en el 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investiga: ¿está en el vehículo, en otra tienda, sin descargar? Una pendiente crónica es un descuadre en cam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duda · sin ce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estino o la referencia del documento no cuadran con lo que hay de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registra como propia ni se ubica: se aísla, se identifica y se comunica hasta aclarar a qué tienda perten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endientes y parciales: qué significan y quién deci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8]]></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decide, y con qué plaz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er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vol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z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ju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enci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cis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cub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cuadr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ult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sp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p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n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ch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ec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endientes y parciales: qué significan y quién deci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8]]></a:t>
            </a:r>
          </a:p>
        </p:txBody>
      </p:sp>
      <p:sp>
        <p:nvSpPr>
          <p:cNvPr id="7" name="" descr=""/>
          <p:cNvSpPr/>
          <p:nvPr/>
        </p:nvSpPr>
        <p:spPr>
          <a:xfrm>
            <a:off x="514350" y="1219200"/>
            <a:ext cx="8115300" cy="16478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cume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fe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rar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u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x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áns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penden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ju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d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dimien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Dos transferencias resuel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iguientes son ]]></a:t>
            </a:r>
            <a:r>
              <a:rPr lang="en-US" b="1" strike="noStrike" sz="2100" spc="0" u="none" cap="none">
                <a:solidFill>
                  <a:srgbClr val="1B2438">
                    <a:alpha val="100000"/>
                  </a:srgbClr>
                </a:solidFill>
                <a:latin typeface="Calibri"/>
              </a:rPr>
              <a:t><![CDATA[supuestos didácticos con tiendas y referencias ficticias]]></a:t>
            </a:r>
            <a:r>
              <a:rPr lang="en-US" strike="noStrike" sz="2100" spc="0" u="none" cap="none">
                <a:solidFill>
                  <a:srgbClr val="1B2438">
                    <a:alpha val="100000"/>
                  </a:srgbClr>
                </a:solidFill>
                <a:latin typeface="Calibri"/>
              </a:rPr>
              <a:t><![CDATA[ (almacén ficticio A, tiendas ficticias B y C): no reproducen ningún centro real ni ningún documento de la empresa. El primero termina bien; el segundo es el caso que hay que saber detectar: un error de destino y una parcial en el mismo movimien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1: conforme a primera vista (supuesto fictici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ista por referenci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macén ficticio A prepara una transferencia a la tienda ficticia B: 10 cajas de 12 botes de una referencia de ejemplo en formato de 4 L, más 6 botes sueltos de la misma referencia en formato 15 L. La lista se escribe leyendo referencias y formatos, no de memoria: dos líneas, dos referencias distint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1: conforme a primera vista (supuesto fictici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robación físic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uenta unidad a unidad: 120 botes de 4 L y 6 de 15 L. Se revisa el estado: un bote de 15 L tiene la tapa mal apretada y se cierra antes de cargar; otro tiene el asa rota pero el cierre intacto, y se anota su estado en el documento para que el destino lo comprueb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1: conforme a primera vista (supuesto fictici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rot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ajas van cerradas y precintadas; los 6 botes sueltos viajan en vertical, sin apilar sobre las tapas, separados para que no bailen. Cada bulto lleva visible a qué tienda v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1: conforme a primera vista (supuesto fictici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cumento y sali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cumento de transferencia ficticio refleja origen (A), destino (B), las dos referencias con su formato, las dos cantidades (120 y 6) y la fecha. El almacén registra la salida de las dos líneas en el momento de cargar, no al volver el vehícul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1: conforme a primera vista (supuesto fictici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cepción con recuen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B reciben con el documento delante. Cuentan: 120 botes de 4 L y 6 de 15 L. Revisan el estado: el bote con el asa rota está como se anunció y no hay fugas. Segundo conteo hecho por otra persona distinta de la que preparó.]]></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1: conforme a primera vista (supuesto fictici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ierr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ida y recepción coinciden en referencia, formato y cantidad: la transferencia queda ]]></a:t>
            </a:r>
            <a:r>
              <a:rPr lang="en-US" b="1" strike="noStrike" sz="2100" spc="0" u="none" cap="none">
                <a:solidFill>
                  <a:srgbClr val="1B2438">
                    <a:alpha val="100000"/>
                  </a:srgbClr>
                </a:solidFill>
                <a:latin typeface="Calibri"/>
              </a:rPr>
              <a:t><![CDATA[recibida conforme]]></a:t>
            </a:r>
            <a:r>
              <a:rPr lang="en-US" strike="noStrike" sz="2100" spc="0" u="none" cap="none">
                <a:solidFill>
                  <a:srgbClr val="1B2438">
                    <a:alpha val="100000"/>
                  </a:srgbClr>
                </a:solidFill>
                <a:latin typeface="Calibri"/>
              </a:rPr>
              <a:t><![CDATA[ y las unidades pasan a ser disponibles en B. El origen conserva su copia y el destino registra con fecha y nombre de quien contó.]]></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2: error de destino y parcial (supuesto ficticio) · Paso 1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detalle que se cuela en la preparac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macén ficticio A prepara para la tienda ficticia B 8 cajas de 12 botes de una referencia de ejemplo (96 botes). En la zona de preparación hay otra transferencia, destinada a la tienda ficticia C, con cajas muy parecidas. Al cargar, una caja de las de C se va con las de B: el conteo del origen da 96 porque ]]></a:t>
            </a:r>
            <a:r>
              <a:rPr lang="en-US" b="1" strike="noStrike" sz="2100" spc="0" u="none" cap="none">
                <a:solidFill>
                  <a:srgbClr val="1B2438">
                    <a:alpha val="100000"/>
                  </a:srgbClr>
                </a:solidFill>
                <a:latin typeface="Calibri"/>
              </a:rPr>
              <a:t><![CDATA[nadie releyó el destino de cada bulto]]></a:t>
            </a:r>
            <a:r>
              <a:rPr lang="en-US" strike="noStrike" sz="2100" spc="0" u="none" cap="none">
                <a:solidFill>
                  <a:srgbClr val="1B2438">
                    <a:alpha val="100000"/>
                  </a:srgbClr>
                </a:solidFill>
                <a:latin typeface="Calibri"/>
              </a:rPr>
              <a:t><![CDA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2: error de destino y parcial (supuesto ficticio) · Paso 2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salida se registra con el error dent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registra la salida de 96 botes con destino B. Hasta aquí el sistema de A está bien para lo que salió; el problema es que 12 de esos botes pertenecen al stock que debía ir a C, y en C faltará una caja sin explicación aparen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2: error de destino y parcial (supuesto ficticio) · Paso 3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n el destino, el documento no cuadra con lo que hay]]></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 descarga y, antes de contar, mira el documento: 96 botes, destino B. Cuenta unidad a unidad: 96 botes están. Pero uno de los embalajes trae una referencia distinta de la listada y una caja lleva fuera una etiqueta con el nombre de otra tienda. Ahí aparece la señal: ]]></a:t>
            </a:r>
            <a:r>
              <a:rPr lang="en-US" b="1" strike="noStrike" sz="2100" spc="0" u="none" cap="none">
                <a:solidFill>
                  <a:srgbClr val="1B2438">
                    <a:alpha val="100000"/>
                  </a:srgbClr>
                </a:solidFill>
                <a:latin typeface="Calibri"/>
              </a:rPr>
              <a:t><![CDATA[no todo lo que llegó es de esta transferencia]]></a:t>
            </a:r>
            <a:r>
              <a:rPr lang="en-US" strike="noStrike" sz="2100" spc="0" u="none" cap="none">
                <a:solidFill>
                  <a:srgbClr val="1B2438">
                    <a:alpha val="100000"/>
                  </a:srgbClr>
                </a:solidFill>
                <a:latin typeface="Calibri"/>
              </a:rPr>
              <a:t><![CDA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2: error de destino y parcial (supuesto ficticio) · Paso 4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No cerrar, aislar e identific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 no registra 96 como propias ni ubica nada de la caja dudosa. Aísla lo que no corresponde a la lista, lo identifica como «pendiente de aclarar» y anota en la recepción la cantidad que sí cuadra con la referencia y el formato listados. Si se registra todo como recibido, se crea un sobrante en B y un hueco en C a la vez.]]></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2: error de destino y parcial (supuesto ficticio) · Paso 5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tectar la parcial y comunicarl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omparar, aparece otra cosa: de las 8 cajas listadas, solo 7 corresponden a la referencia pedida, así que B ha recibido 84 de las 96 unidades listadas y 12 de otra referencia. Es una recepción ]]></a:t>
            </a:r>
            <a:r>
              <a:rPr lang="en-US" b="1" strike="noStrike" sz="2100" spc="0" u="none" cap="none">
                <a:solidFill>
                  <a:srgbClr val="1B2438">
                    <a:alpha val="100000"/>
                  </a:srgbClr>
                </a:solidFill>
                <a:latin typeface="Calibri"/>
              </a:rPr>
              <a:t><![CDATA[parcial]]></a:t>
            </a:r>
            <a:r>
              <a:rPr lang="en-US" strike="noStrike" sz="2100" spc="0" u="none" cap="none">
                <a:solidFill>
                  <a:srgbClr val="1B2438">
                    <a:alpha val="100000"/>
                  </a:srgbClr>
                </a:solidFill>
                <a:latin typeface="Calibri"/>
              </a:rPr>
              <a:t><![CDATA[ más un error de destino: se comunica por el cauce interno y queda escrito, no telefoneado y olvida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2: error de destino y parcial (supuesto ficticio) · Paso 6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Decidir no es cosa de quien detect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volución de la caja de C, el reenvío de lo que falta a B y el ajuste de los registros los decide y ejecuta quien tenga la facultad en la casa, con su registro. Lo que B y A sí hacen desde el primer momento: contar, aislar, documentar y comunicar. La ruta exacta (pantalla, documento y quién autoriza) es una dependencia interna pendiente de valid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Dos transferencias resueltas · Transferencia resuelta 2: error de destino y parcial (supuesto ficticio) · Paso 7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Cierre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caja equivocada llega a C y lo que faltaba llega a B, cada recepción se registra con su propio conteo. Quedan tres movimientos trazables en lugar de dos descuadres silenciosos: el inventario de las tres tiendas vuelve a cuadrar porque la diferencia estaba escrita, no porque alguien la adivinar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DE MEMORIA: se coge lo que «suele pedir esa tienda» y no la referencia listada. Prevención: lista por referencia y formato en la mano, marcada a medida que se cog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BULTOS EN VEZ DE UNIDADES: el carro cuadra y dentro faltan botes. Prevención: cuenta unidad a unidad en el origen y vuelve a contar en el destin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LEER EL DESTINO DE CADA BULTO: dos transferencias simultáneas con embalajes parecidos se cruzan. Prevención: destino visible por bulto y lectura en voz alta al carg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LA SALIDA «CUANDO VUELVA EL VEHICULO»: horas de mercancía invisible que nadie puede prometer ni reclamar. Prevención: el registro se hace al salir.]]></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IR SIN CONTAR PORQUE VIENE DE CASA: el doble conteo desaparece y la diferencia se descubre en el recuento mensual. Prevención: en el destino se vuelve a contar y se registra lo contad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UNA PARCIAL SUMANDO LO QUE FALTA: «total, mañana llegan». Prevención: la diferencia se anota y la decide quien tiene la facultad; ajustar datos sin permiso está fuera de procedimient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ILAR SOBRE LAS TAPAS Y NO PROTEGER: llegan botes con fuga, etiquetas ilegibles y producto no vendible. Prevención: vertical, cierre revisado, peso sobre el fondo y carga suje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UNA PENDIENTE SIN INVESTIGAR: una salida sin recepción es un descuadre con fecha. Prevención: toda pendiente se revisa y se comunica hasta que alguien la reciba o se reabra el orige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transferenc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de una transferencia interna con el estado o el control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lió registrada del almacén A y nadie ha contado todavía en la tienda B]]></a:t>
            </a:r>
          </a:p>
        </p:txBody>
      </p:sp>
      <p:sp>
        <p:nvSpPr>
          <p:cNvPr id="11"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 B cuentan 84 de los 96 botes listados en la salida]]></a:t>
            </a:r>
          </a:p>
        </p:txBody>
      </p:sp>
      <p:sp>
        <p:nvSpPr>
          <p:cNvPr id="12"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alida y recepción coinciden en referencia, formato y cantidad]]></a:t>
            </a:r>
          </a:p>
        </p:txBody>
      </p:sp>
      <p:sp>
        <p:nvSpPr>
          <p:cNvPr id="13" name=""/>
          <p:cNvSpPr txBox="1"/>
          <p:nvPr/>
        </p:nvSpPr>
        <p:spPr>
          <a:xfrm>
            <a:off x="514350" y="3971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caja lleva fuera el nombre de otra tienda y su referencia no está en la list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origen apunta 20 cajas y el destino solo cuenta 20 bultos]]></a:t>
            </a:r>
          </a:p>
        </p:txBody>
      </p:sp>
      <p:sp>
        <p:nvSpPr>
          <p:cNvPr id="8" name=""/>
          <p:cNvSpPr txBox="1"/>
          <p:nvPr/>
        </p:nvSpPr>
        <p:spPr>
          <a:xfrm>
            <a:off x="514350" y="1571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lista se hizo recordando lo que pide «la de siempr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cial: se anota la diferencia y se comunic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ibida conforme: el movimiento queda cuadrad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rror de destino: se aísla, se identifica y no se cierr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eo incompleto: hay que contar unidades, no bultos]]></a:t>
            </a:r>
          </a:p>
        </p:txBody>
      </p:sp>
      <p:sp>
        <p:nvSpPr>
          <p:cNvPr id="14" name=""/>
          <p:cNvSpPr txBox="1"/>
          <p:nvPr/>
        </p:nvSpPr>
        <p:spPr>
          <a:xfrm>
            <a:off x="628650" y="36099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iesgo de referencia o formato equivocado: la lista se escribe por referenci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endiente: mercancía en tránsito, no disponible en ninguna de las do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transferenc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adena simétrica de una transferencia, desde que se prepara la lista hasta que el destino registra lo recibi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parar la lista por referencia y formato, no por recuerd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cumento con origen, destino, referencia, formato y cantidad]]></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obación física unidad a unidad en el origen]]></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o de salida en el origen, en el momento de cargar]]></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tección y embalaje: cierre, verticalidad y carga sujet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destino vuelve a contar y registra la recepción de lo realmente recibid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transferencia]]></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el almacén A registra la salida de 10 cajas de 12 botes de una referencia de ejemplo (120 botes) con destino la tienda B. Al recibir, B cuenta 9 cajas completas y una caja con 7 botes. ¿Cuántos botes faltan por recibir, es decir, cuál es la diferencia de la transferencia parcial? Responde solo con el número.]]></a:t>
            </a:r>
          </a:p>
        </p:txBody>
      </p:sp>
      <p:sp>
        <p:nvSpPr>
          <p:cNvPr id="9" name=""/>
          <p:cNvSpPr txBox="1"/>
          <p:nvPr/>
        </p:nvSpPr>
        <p:spPr>
          <a:xfrm>
            <a:off x="628650" y="3638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botes): ________________]]></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transferenci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te cuenta cómo ha hecho una transferencia. Marca las frases que contienen un error de destino, de cantidad o de registro.]]></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í la lista con la referencia y el formato, leyendo la etiqueta de cada bote»]]></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é los botes uno a uno y volví a contar antes de cerrar la carga»]]></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nductor me dijo que era para la otra tienda y lo cambié yo de cabeza, sin tocar el document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el destino conté solo los bultos y di por recibidas las unidades del documen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é en la recepción la cantidad que conté, aunque era menor que la salid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ejé la transferencia abierta sin registrar nada, total, mañana la recibe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transferenci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tienda B descarga una transferencia cuyo documento indica como destino la tienda C. B cuenta y comprueba que la mercancía está completa y en buen estado. ¿Qué proced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istrarla como recepción propia en B, porque total es mercancía de la misma cas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cerrarla: aislarla e identificarla, registrar que ha llegado a un destino equivocado y comunicarlo por el cauce que fija la casa]]></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enviarla en el momento a C por tu cuenta y no escribir nad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achar el destino del documento, poner B y continuar con la jornad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transferenci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transferencia entre dos puntos de la misma empresa, basta con que el origen registre la salida: el destino puede dar por buenas las unidades que dice el documen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transferenci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una transferencia queda ___ cuando salió registrada y todavía nadie la ha recibido; en esa situación la mercancía está ___ y no es ___ para ninguna de las dos tienda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transferencia]]></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el almacén A registra a las 9:00 la salida de 60 botes de una referencia de ejemplo con destino la tienda B. A las 11:00, un compañero de B mira en el sistema esa referencia y el documento de recepción sigue sin registrar porque la mercancía está en el vehículo. ¿Qué es lo más probable que conste en B respecto a esos 60 botes?]]></a:t>
            </a:r>
          </a:p>
        </p:txBody>
      </p:sp>
      <p:sp>
        <p:nvSpPr>
          <p:cNvPr id="9" name=""/>
          <p:cNvSpPr txBox="1"/>
          <p:nvPr/>
        </p:nvSpPr>
        <p:spPr>
          <a:xfrm>
            <a:off x="666750" y="36385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60 unidades disponibles en B, porque ya salieron del almacé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inguna unidad disponible en B de esa transferencia: sigue en tránsito hasta que se cuente y se registre la recepció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60 unidades todavía disponibles en A, porque una salida no se puede registrar sin recepción]]></a:t>
            </a:r>
          </a:p>
        </p:txBody>
      </p:sp>
      <p:sp>
        <p:nvSpPr>
          <p:cNvPr id="9" name=""/>
          <p:cNvSpPr txBox="1"/>
          <p:nvPr/>
        </p:nvSpPr>
        <p:spPr>
          <a:xfrm>
            <a:off x="666750" y="2609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descuadre automático en A que el sistema corrige solo al cerrar el dí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transferenc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n qué parte de la cadena simétrica se ha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paración en el orige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alid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epción en el destin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la lista leyendo referencia y format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tar unidad a unidad lo que va a carga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probar el cierre y la verticalidad de cada bo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jar constancia de la cantidad que sale, con fech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tregar una copia del documento con la mercancí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Volver a contar antes de ubicar nad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gistrar la cantidad realmente recibid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islar lo que no corresponde a la lista]]></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transferencia · Memoria: estado de la transferencia y con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e siendo stock del ori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i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salida registrada, falta la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da confo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os conteos coinci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ó menos de lo que sal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ncía en tránsito sin 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d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ísla y no se c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transferencia · Memoria: estado de la transferencia y consecuenci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preparar-y-registrar-transferencias"/>
              </a:rPr>
              <a:t><![CDATA[Abrir el juego en el O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transferencia · Tarjetas rápidas de transferencia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prepara la lista y no de memori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transferencia · Tarjetas rápidas de transferencias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memoria confunde formatos y referencias parecidas. La lista se escribe por referencia y formato y se va marcando al coger.]]></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transferencia · Tarjetas rápidas de transferencia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conteos tiene una transferencia bien hech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transferencia · Tarjetas rápidas de transferencias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hechos por personas distintas: el del origen al preparar y el del destino al recibir. Uno solo es una declaració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transferencia · Tarjetas rápidas de transferencia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campos mínimos lleva el document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transferencia · Tarjetas rápidas de transferencias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rigen, destino, referencia, formato y cantidad por línea, con fecha y con quién prepara y quién recib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transferencia · Tarjetas rápidas de transferencia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viajan los botes de pintur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transferencia · Tarjetas rápidas de transferencias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vertical, con el cierre comprobado y sin apoyar el peso sobre las tapas. Un bote con fuga se aísla y no se mezcla con el rest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transferencia · Tarjetas rápidas de transferencia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transferencia pendient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transferencia · Tarjetas rápidas de transferencias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e salió registrada y aún no se recibió. Existe físicamente pero no es disponible en ninguna de las dos tiendas.]]></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transferencia · Tarjetas rápidas de transferencia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legan 84 de 96 botes. ¿Qué hago?]]></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transferencia · Tarjetas rápidas de transferencias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istro 84 como recepción, anoto la diferencia de 12 y la comunico. No completo el registro por mi cuenta: eso lo decide quien tiene la facultad.]]></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transferencia]]></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puesto ficticio: preparas una transferencia del almacén A a la tienda B con dos líneas (una de 4 L y otra de 15 L de la misma familia). Al cargar, un compañero te dice «llévale también un par de botes a C, que total está de camino». Con los controles de este objeto, explica en cuatro o cinco frases qué haces con esa petición, cómo queda el documento y los registros de salida, qué comprobará B y qué comprobará C, y qué pasa si alguien decide no registrar nad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8]]></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epara los movimientos: cada origen-destino-cantidad es su propia lista, su propio documento y su propio par de registros. Recuerda el doble conteo, el error de destino como diferencia documentada y que cerrar o ajustar no lo decide quien detecta el problema (dependencia interna pendiente de validación).]]></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checklist de transfer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 esta checklist abierta durante la preparación y ]]></a:t>
            </a:r>
            <a:r>
              <a:rPr lang="en-US" b="1" strike="noStrike" sz="2100" spc="0" u="none" cap="none">
                <a:solidFill>
                  <a:srgbClr val="1B2438">
                    <a:alpha val="100000"/>
                  </a:srgbClr>
                </a:solidFill>
                <a:latin typeface="Calibri"/>
              </a:rPr>
              <a:t><![CDATA[vuelve a pasarla al recibir]]></a:t>
            </a:r>
            <a:r>
              <a:rPr lang="en-US" strike="noStrike" sz="2100" spc="0" u="none" cap="none">
                <a:solidFill>
                  <a:srgbClr val="1B2438">
                    <a:alpha val="100000"/>
                  </a:srgbClr>
                </a:solidFill>
                <a:latin typeface="Calibri"/>
              </a:rPr>
              <a:t><![CDATA[: son dos pasadas del mismo control. Está pensada para marcar qué casilla no cuadra antes de registrar nada. Es una ayuda general; el formato oficial del documento y el sistema de registro concretos los fija la casa.]]></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checklist de transferencia]]></a:t>
            </a:r>
          </a:p>
        </p:txBody>
      </p:sp>
      <p:pic>
        <p:nvPicPr>
          <p:cNvPr id="3" name="" descr="Checklist de una transferencia en una pantalla con ocho casillas: lista por referencia, destino confirmado, comprobación física, protección, documento, registro de salida, recepción con recuento y cierre o incidencia">
            <a:hlinkClick r:id="rId3" tooltip="Checklist de una transferencia en una pantalla con ocho casillas: lista por referencia, destino confirmado, comprobación física, protección, documento, registro de salida, recepción con recuento y cierre o incidencia"/>
          </p:cNvPr>
          <p:cNvPicPr>
            <a:picLocks noChangeAspect="1"/>
          </p:cNvPicPr>
          <p:nvPr>
            <p:ph type="pic" idx="1"/>
          </p:nvPr>
        </p:nvPicPr>
        <p:blipFill>
          <a:blip r:embed="rId2"/>
          <a:stretch>
            <a:fillRect/>
          </a:stretch>
        </p:blipFill>
        <p:spPr>
          <a:xfrm>
            <a:off x="3095625" y="1257300"/>
            <a:ext cx="29527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hecklist de una pantalla para usar durante la jornada. Ocho casillas encadenadas y dos pasadas: ninguna transferencia se cierra sin haber pasado las ocho, y el sistema de registro concreto lo determina la empresa (pendiente de valid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y-registrar-transferencias"/>
              </a:rPr>
              <a:t><![CDATA[Ver imagen original en el O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ransferencia cambia la ubicación y el registro de la mercancía, no su dueño: si algo falla, aparecen dos errores, uno en cada tiend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dena es simétrica: lista por referencia, comprobación física, protección, documento, registro de salida, recepción con recuento y cierre. Dos conteos, dos personas distinta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uenta unidad a unidad, en botes, no en bultos; y se prepara leyendo referencia y formato, nunca por recuerdo ni por parecido (límite del plan §7).]]></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cumento mínimo dice origen, destino, referencia, formato y cantidad por línea, con fecha y con quién prepara y quién recibe; una copia viaja con la mercancí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está en tránsito, la mercancía no es disponible para prometer en ninguna de las dos partes: salió de un registro y no ha entrado en el otr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ndiente (salió y no se recibió) y parcial (llegó menos de lo que salió) son estados que se documentan y se comunican; cerrarlos o ajustarlos no lo decide quien los detecta.]]></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cedimiento concreto de la empresa (documento, campos, quién autoriza, plazo de tránsito) es una dependencia interna pendiente de validación (§5.3).]]></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escrito la lista por referencia y formato, o la estoy preparando de memor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contado unidades y he releído el destino de cada bulto antes de carg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cumento tiene origen, destino, referencia, formato, cantidad, fecha y persona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registrado la salida en el momento, con la cantidad realmente cargada?]]></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destino se ha vuelto a contar y se ha registrado lo contado, no lo que decía el pape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 en qué estado está cada transferencia y qué puedo prometer de ella?]]></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y documentar una transferencia completa entre dos puntos de la casa, con lista por referencia, protección de los envases y doble registr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un error de destino o de cantidad en una transferencia y tratarlo como diferencia documentada: contar, aislar, registrar y comunica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l estado de una transferencia (preparada, en tránsito, conforme, parcial, pendiente, en duda) y su efecto sobre las existencias disponibles.]]></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una transferencia sin dejar huec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una transferencia sin dejar huec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1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dicción · act-pred]]></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ves la cadena como un espejo de dos conteos, distingues pendiente de parcial y no cierras una transferencia con datos sin comprobar. Haz una transferencia real con la checklist y anota qué casilla te dio duda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una transferencia sin dejar huec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1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la cadena simétrica (quien prepara no es quien recibe y los dos cuentan) y el estado de tránsito, donde la mercancía no es disponible en ninguna de las dos tiendas. Y recuerda: las diferencias se documentan, no se ajustan por tu cuenta.]]></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y-registrar-transferencias"/>
              </a:rPr>
              <a:t><![CDATA[Preparar y registrar trans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olicitar material a otra tienda]]></a:t>
            </a:r>
            <a:r>
              <a:rPr lang="en-US" strike="noStrike" sz="2100" spc="0" u="none" cap="none">
                <a:solidFill>
                  <a:srgbClr val="1B2438">
                    <a:alpha val="100000"/>
                  </a:srgbClr>
                </a:solidFill>
                <a:latin typeface="Calibri"/>
              </a:rPr>
              <a:t><![CDATA[ (JUL-C08-O02), donde se prepara la solicitud inequívoca y rastreable que aquí se convierte en lista, documento y doble registro. ]]></a:t>
            </a: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olicitar reposición mediante PBA]]></a:t>
            </a:r>
            <a:r>
              <a:rPr lang="en-US" strike="noStrike" sz="2100" spc="0" u="none" cap="none">
                <a:solidFill>
                  <a:srgbClr val="1B2438">
                    <a:alpha val="100000"/>
                  </a:srgbClr>
                </a:solidFill>
                <a:latin typeface="Calibri"/>
              </a:rPr>
              <a:t><![CDATA[ (JUL-C08-O04). Ya sabes mover material entre puntos de la casa dejando trazados los dos registros; el siguiente paso es reponer desde el proveedor con el sistema de la casa, sin prometer lo que aún no está.]]></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2026-10-31T04:50:38Z</dcterms:created>
  <dcterms:modified xsi:type="dcterms:W3CDTF">2026-10-31T04:50:38Z</dcterms:modified>
  <dc:title>Preparar y registrar transferencias</dc:title>
  <dc:description>Presentación editable del OA «Preparar y registrar transferencias». Enlace: https://pinturasespecializadas.lumbre.lat/object/preparar-y-registrar-transferencias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