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presProps" Target="presProps.xml"/>
  <Relationship Id="rId132" Type="http://schemas.openxmlformats.org/officeDocument/2006/relationships/viewProps" Target="viewProps.xml"/>
  <Relationship Id="rId1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3-O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esupuestos: este objeto no trata de vender, trata de escribir un documento que se pueda defender.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un presupuesto verificable»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un presupuesto verificable»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un presupuesto verificable»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un presupuesto verificable»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 presupuesto y en qué se parece a un pedido»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natom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nueve recuadros de colores que enumeran las partes de un presupuesto: encabezado, destinatario, alcance, cantidades, precio vigente, descuentos, servicios, exclusiones y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nueve partes de un presupuesto verificable. Cada recuadro debe poder contrastarse con una fuente distinta: catálogo, listado de precios vigente, autorización del descuento, política de validez de la casa. El modelo concreto de documento de la empresa está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nueve partes que lo hacen verificable»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nueve partes que lo hacen verificable»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ncretar cantidades: unidades que se pueden contar»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ncretar cantidades: unidades que se pueden contar»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ecio vigente se consulta; no se recuerd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precio vigente se consulta; no se recuerd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Encabezado y destina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umento de ejemplo nº PRES-2026-0148, versión v1, fecha de emisión 12 de mayo. Cliente identificado y lugar del trabajo escritos. Sin estos cuatro datos no hay documento que version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Alcance con la referenci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ura de paredes interiores de local de 240 m² netos, dos manos». Producto: dos referencias de ejemplo (una plástica y una imprimación), elegidas por catálogo y disponibilidad, no por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Cantidades con su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40 m² × 2 manos ÷ 10 m²/l (rendimiento supuesto de ejercicio) = 48 L de acabado → se redondea al formato: 4 botes de 15 L. En el ejemplo se escriben 9 botes de 4 L de la plástica de ejemplo y 2 botes de 15 L de la imprimación de ejemplo, con su unidad visible en cad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Precio vigente con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ulta el listado de precios del sistema para cada referencia y se anota su fecha. En este ejercicio los importes son ficticios: 32,00 € el bote de 4 L, 45,00 € el bote de 15 L, 22,00 € el servicio de entrega de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Sumar las líneas: sub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ástica: 9 × 32,00 = 288,00 €. Imprimación: 2 × 45,00 = 90,00 €. Servicio de entrega: 1 × 22,00 = 22,00 €. Subtotal = 288,00 + 90,00 + 22,00 = 400,00 €. La suma se rehace a mano una vez, no se da por buena porque la haya hecho 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Aplicar el descuento autorizado (no el impro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ongamos un 10 % de descuento autorizado para este cliente y escrito en la autorización: 400,00 × 0,10 = 40,00 €. Base imponible = 400,00 − 40,00 = 360,00 €. Si nadie ha autorizado el 10 %, la línea de descuento no existe, por muy «cerradora» que 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Impuestos aplicables según el sistema val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impuestos se calculan sobre la base imponible de 360,00 €, no sobre el subtotal. Para ejercitar la mecánica usamos un tipo ficticio de ejemplo, el 21 %: 360,00 × 0,21 = 75,60 €. El tipo real de una operación concreta lo determinan el sistema fiscal vigente y la naturaleza de la operación, y lo confirma la asesoría fiscal de la casa: no se aplic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onstruir el presupuesto línea a línea (supuesto didáctico, importe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Total, servicios, exclusiones y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tal del supuesto: 360,00 + 75,60 = 435,60 €. Y debajo, escrito: qué servicios están incluidos, qué queda excluido (preparación de soportes singulares, andamios, retirada de revestimientos previos, horarios fuera de jornada: conceptos de ejemplo) y hasta qué fecha mantiene la casa este precio. Se revisa, se numera, se registra y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scuentos: se autorizan, no se conceden»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scuentos: se autorizan, no se conceden»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impor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vertical: líneas de material, servicios, subtotal, menos descuento autorizado, base imponible, añadir impuestos aplicables, total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ónde entra cada cifra. El descuento se aplica antes de los impuestos y la base imponible es el subtotal menos el descuento autorizado. El tipo impositivo lo determina el sistema fiscal vigente según la naturaleza de la operación: el diagrama no afirma ninguno como dat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uestos, servicios, exclusiones y validez» (2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uestos, servicios, exclusiones y validez» (3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uestos, servicios, exclusiones y validez» (4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Impuestos, servicios, exclusiones y validez» (5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Identificación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e número, versión v1, fecha de emisión, datos de la tienda emisora y destinatario completo? Si dos presupuestos del mismo cliente se parecen y no se distinguen por número y versión, el problema llegará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Referencia contra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se contrasta con la referencia validada: nombre, formato y acabado. Aquí se caza el «bote de 4 L» que en realidad es el de 5 L, y el producto parecido que no es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Unidades y ca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ntidad está en la unidad que se vende? ¿El cálculo de litros está escrito y es coherente con la superficie declarada (240 m² netos, dos manos)? ¿El redondeo a botes está hecho al alza y jus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Precio vigente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vuelve al listado de precios y se comprueba el importe de cada línea y su fecha de vigencia. Un precio de hace tres semanas puede seguir siendo correcto, pero hay que haberlo mirado, no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Descuento co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10 % está autorizado por quien puede autorizarlo y hay constancia? Si no la hay, la línea se quita y el presupuesto vuelve a sumar. Un descuento sin origen no es una decisión comercial: es un documento que obliga a la casa a algo que nadie acor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Impuestos y orden del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impuestos están calculados sobre la base imponible (subtotal menos descuento) y no sobre el subtotal? ¿El tipo es el que ha confirmado la asesoría fiscal para esta operación, o está puesto «porque siempre es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revisar el presupuesto antes de entregarlo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Sumas rehechas y servicios/exclusiones/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hacen las sumas a mano: 288,00 + 90,00 + 22,00 = 400,00; menos 40,00 = 360,00; más 75,60 = 435,60. Se comprueba que los servicios incluidos, las exclusiones y la fecha de validez están escritos. Última mirada: ¿qué frase del documento podría leer un cliente de mala fe a su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rregir un presupuesto ya enviado: versión nueva, no tachone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ver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una línea temporal con cuatro hitos: se emite la v1, se envía, aparece un error, se emite la v2 que anula la v1, con la prohibición de enmendar a mano la copia env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ómo se corrige un presupuesto enviado: versión nueva, fecha nueva y constancia de qué versión sustituye a cuál. La numeración, el sistema de registro y el cauce de aviso concretos de la empresa son una dependencia intern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4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referencia exacta del producto → Catálogo y ficha de la referencia validada (nunca el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ecio de cada línea → Listado de precios vigente en el sistema,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orcentaje de descuento → Autorización de quien tiene la facultad,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impuesto aplicable → Sistema fiscal vigente y asesoría fiscal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echa de validez → Política de la casa (pendiente de validación): plazo y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línea de servicio → Catálogo de servicios que la casa realmente p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as nueve partes del diagrama «Las nueve partes de un presupuest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da línea: cantidad con su unidad por el precio vigente consultado → Añadir los servicios que la casa presta y confirma → Sumar materiales y servicios: subtotal → Restar el descuento autorizado y obtener la base imponible → Sumar impuestos aplicables sobre la base imponible y obtener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s líneas con precio vigente, después los servicios, se suma el subtotal, se aplica el descuento autorizado para obtener la base imponible y sobre esa base se calculan los im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el diagrama «Del importe de línea al total» y el ejemplo resuelto de construcción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gente · autorización · exclusión · validez ·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inco palabras son los cinco controles del documento: precio consultado en su fuente, descuento con constancia, exclusiones escritas, fecha límite y corrección por versión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a 6 de este objeto y la figura de anatomí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ompletar la frase»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 × 32,00 = 288,00; 2 × 45,00 = 90,00; servicio 22,00. 288,00 + 90,00 + 22,00 = 400,00 €. El subtotal es antes de descuentos y antes de im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a suma que la tabla del presupuesto de ejemplo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6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uento: 400,00 × 0,10 = 40,00 €. Base imponible: 400,00 − 40,00 = 360,00 €. El descuento se aplica antes de calcular los impuestos, nunc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6 del ejemplo resuelto 1 y el diagrama de dónde entra cad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35.6 euro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ota: 360,00 × 0,21 = 75,60 €. Total: 360,00 + 75,60 = 435,60 €. Lo que se evalúa es la mecánica (impuesto sobre la base imponible), no el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8 del ejemplo resuelto 1; el tipo del 21 % está rotulado como supuesto d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 botes de 1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40 × 2 = 480 m² a cubrir; 480 ÷ 10 = 48 L; 48 ÷ 15 = 3,2 botes → se redondea al alza: 4 botes (60 L). En el presupuesto se escribe la cuenta y el redondeado, no solo el número de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3 del ejemplo resuelto 1 y la tabla de unidad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78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btotal 420,00 €; descuento 420,00 × 0,10 = 42,00 €; base imponible 420,00 − 42,00 = 378,00 €. El descuento se recalcula sobre el subtotal nuevo: no se arrastra la cifra de 40,00 € de la v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jemplo de corrección por versión del apartado 8; los importe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ngo el precio del bote de 4 L en la línea de 15 L, que al final es el mism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concede un descuento sin facultad ni constancia. La 2 traslada un precio entre formatos distintos: un parecido no es la misma referencia. La 3 deja el compromiso sin fecha límite. La 5 calla una exclusión y la convierte en obligación. La 4 (rehacer sumas) y la 6 (versión nueva) son controles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5 y 8 y la lista de errores frecuent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o esa línea sin precio, la marco como pendiente de confirmar con fecha, y entrego el resto del presupuesto con esa salvedad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recio no consultado no se escribe: el documento obligaría a la casa con una cifra sin fuente. Se entrega lo que está comprobado y se deja la línea pendiente con fecha. Dar el total de palabra es emitir un presupuesto sin ninguna de las nueve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el precio vigente se consulta) y la regla de que lo que no tiene fuente no v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pción múltiple»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un documento enmendado a mano deja de ser identificable. Se emite una versión nueva, numerada y fechada, que anula y sustituye a la anterior, se registra la sustitución y se avisa al cliente por escrito. Si el cliente ya había aceptado la versión anterior, el cambio se p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y la figura «Versiones: qué se hace con un presupuesto ya env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9 botes de 4 L de la referencia de ejemplo a su precio vigente → Línea de cantidad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ndamio necesario para pintar el techo no está incluido →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alidez: 30 días, sujeto a disponibilidad de las referencias → Condicion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18 m lineales de moldura de ejemplo → Línea de cantidad y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retirada del revestimiento previo queda fuera del precio →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úmero de documento, versión y fecha de emisión → Condiciones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nueve partes del diagrama de anatomía: alcance/cantidades/precio frente a exclusiones y validez/iden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Clasificar»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casa quede atada a una cifra que ya no es su precio vigente y tenga que resolver una excepción: el silencio de la validez se interpreta a favor de quien recibió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validez es la parte del documento que dice hasta cuándo está la casa comprometida con una cifra. Cuando no se escribe, no hay un límite claro: la discusión se traslada al criterio de quien autoriza y al margen que la casa ya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ribir fecha límite y sujeción a disponibilidad no es desconfiar: es lo que permite responder «este presupuesto caducó el día X» sin convertirlo en una excepción improvi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validez) y el error frecuente de olvidar la fecha de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Predicción»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lo afirmo yo: lo confirman el sistema fiscal vigente y la naturaleza de la operación, y lo valida la asesoría fiscal de la casa antes de escr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mpuesto no es un dato de mostrador ni un número memorizado: es una consecuencia del sistema fiscal vigente y de la naturaleza de la operación. La obligación de este puesto es no escribir una cifra fiscal sin confirmación. Las opciones 3 y 4 son las que convierten una duda en un document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impuestos como concepto) y el límite del plan §7 de no enseñar obligaciones fiscales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un-presupuesto-verificabl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4 · Respuesta con confianz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presupuesto · Memoria: parte del presupuesto y s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presupuesto · Memoria: parte del presupuesto y s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reci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está en vigor en la fuente operativa en la fecha del documento. Se consulta, no se recuerda, y se anota la fecha de es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bajar un precio para cerrar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lo si hay descuento autorizado por quien tiene la facultad, dentro de su límite y con constancia escrita. Sin autorización, no hay línea de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obre qué se calculan los im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la base imponible: subtotal menos descuento autorizado. Si se calculan sobre el subtotal, el total no cuadrará con l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ipo de IVA ap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decides tú de memoria: lo determinan el sistema fiscal vigente y la naturaleza de la operación, y lo confirma la asesoría fiscal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no sé qué ex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no está escrito se interpreta a favor de quien recibe el documento. Ante la duda, se describe el alcance y se escribe lo que qued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lega un error con el presupuesto ya enviado. ¿Qué h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sión nueva: número correlativo, fecha, registro de que sustituye a la anterior y aviso al cliente. Nunca tachar la copia entre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habitual al que ya has hecho tres presupuestos te pide «el de siempre, pero que esta vez lleve también la pintura del garaje» y añade: «ponme un buen descuento, que somos amigos». Con los controles de este objeto, escribe en cuatro o cinco frases qué compruebas antes de escribir, qué datos no puedes poner de memoria y cuáles son las dos o tres líneas que deben quedar escritas para que el documento se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5 · Reflexión» (2 de 2).]]></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presupuesto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un-presupuesto-verificable]]></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presupuesto que se puede defender» (2 de 3).]]></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presupuesto que se puede defender»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30" r:id="rId1"/>
    <p:sldLayoutId id="2482433331" r:id="rId2"/>
    <p:sldLayoutId id="2482433332" r:id="rId3"/>
    <p:sldLayoutId id="24824333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ad45f5c6b5bf34948f734e017b80a28da7f0a41b6decf341.jpg"/>
  <Relationship Id="rId3" Type="http://schemas.openxmlformats.org/officeDocument/2006/relationships/hyperlink" Target="https://pinturasespecializadas.lumbre.lat/object/preparar-un-presupuesto-verifica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preparar-un-presupuesto-verificable" TargetMode="External"/>
  <Relationship Id="rId4" Type="http://schemas.openxmlformats.org/officeDocument/2006/relationships/hyperlink" Target="https://pinturasespecializadas.lumbre.lat/object/preparar-un-presupuesto-verificable"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natomia7.jpg"/>
  <Relationship Id="rId3" Type="http://schemas.openxmlformats.org/officeDocument/2006/relationships/hyperlink" Target="https://pinturasespecializadas.lumbre.lat/object/preparar-un-presupuesto-verificable" TargetMode="External"/>
  <Relationship Id="rId4" Type="http://schemas.openxmlformats.org/officeDocument/2006/relationships/hyperlink" Target="https://pinturasespecializadas.lumbre.lat/object/preparar-un-presupuesto-verificabl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importes13.jpg"/>
  <Relationship Id="rId3" Type="http://schemas.openxmlformats.org/officeDocument/2006/relationships/hyperlink" Target="https://pinturasespecializadas.lumbre.lat/object/preparar-un-presupuesto-verificable" TargetMode="External"/>
  <Relationship Id="rId4" Type="http://schemas.openxmlformats.org/officeDocument/2006/relationships/hyperlink" Target="https://pinturasespecializadas.lumbre.lat/object/preparar-un-presupuesto-verificable" TargetMode="External"/>
  <Relationship Id="rId5"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versiones14.jpg"/>
  <Relationship Id="rId3" Type="http://schemas.openxmlformats.org/officeDocument/2006/relationships/hyperlink" Target="https://pinturasespecializadas.lumbre.lat/object/preparar-un-presupuesto-verificable" TargetMode="External"/>
  <Relationship Id="rId4" Type="http://schemas.openxmlformats.org/officeDocument/2006/relationships/hyperlink" Target="https://pinturasespecializadas.lumbre.lat/object/preparar-un-presupuesto-verificable" TargetMode="External"/>
  <Relationship Id="rId5"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hyperlink" Target="https://pinturasespecializadas.lumbre.lat/object/preparar-un-presupuesto-verificable" TargetMode="External"/>
  <Relationship Id="rId4"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un-presupuesto-verificab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parar-un-presupuesto-verificabl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y revisar un presupuesto con unidades y cantidades concretadas, precio vigente consultado en su fuente, impuestos aplicables según el sistema validado, descuentos autorizados, servicios, exclusiones, fecha de validez, numeración y versión; y corregir un presupuesto ya enviado emitiendo una versión nueva en lugar de enmendarlo a ma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el presupuesto como documento que obliga a la casa: qué partes lo hacen verificable, cómo se concretan unidades y cantidades, de dónde se saca el precio vigente, qué descuentos pueden escribirse, cómo se tratan los impuestos aplicables, qué se excluye y hasta cuándo vale. Incluye un presupuesto de ejemplo con importes ficticios, la revisión previa a la entrega y el control de versiones. Las políticas concretas de la empresa quedan pendientes de valid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s · pedidos · referencias · precio vigente · descuentos · impuestos · versiones · documen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a:t>
            </a:r>
          </a:p>
        </p:txBody>
      </p:sp>
      <p:pic>
        <p:nvPicPr>
          <p:cNvPr id="3" name="" descr="Portada de la Academia de Pinturas Especializadas con el título del objeto sobre fondo azul y franja ocre, y el código JUL-C03-O03">
            <a:hlinkClick r:id="rId3" tooltip="Portada de la Academia de Pinturas Especializadas con el título del objeto sobre fondo azul y franja ocre, y el código JUL-C03-O03"/>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esupuestos: este objeto no trata de vender, trata de escribir un documento que se pueda defender.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un-presupuesto-verificable"/>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regunta «¿cuánto sale pintar este local?». Contestas una cifra de memoria, el cliente la anota en un papel y a la semana vuelve con ese papel pidiendo que se cumpla. En ese momento ya no hay una conversación: hay un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y el documento obliga a la ca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a preparar ese documento de forma ]]></a:t>
            </a:r>
            <a:r>
              <a:rPr lang="en-US" b="1"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que cada parte suya se pueda contrastar con una fuente. Que las unidades sean unidades que se pueden contar. Que el precio sea el que está en vigor, consultado donde está el precio, no recordado. Que el descuento sea el que alguien con facultades autorizó, no el que «sale bien para cerrar». Que los impuestos sean los que corresponden según el sistema fiscal validado, no los que uno supone. Y que el papel lleve ]]></a:t>
            </a:r>
            <a:r>
              <a:rPr lang="en-US" b="1" strike="noStrike" sz="2100" spc="0" u="none" cap="none">
                <a:solidFill>
                  <a:srgbClr val="1B2438">
                    <a:alpha val="100000"/>
                  </a:srgbClr>
                </a:solidFill>
                <a:latin typeface="Calibri"/>
              </a:rPr>
              <a:t><![CDATA[fecha, numeración, versión, validez y exclusiones]]></a:t>
            </a:r>
            <a:r>
              <a:rPr lang="en-US" strike="noStrike" sz="2100" spc="0" u="none" cap="none">
                <a:solidFill>
                  <a:srgbClr val="1B2438">
                    <a:alpha val="100000"/>
                  </a:srgbClr>
                </a:solidFill>
                <a:latin typeface="Calibri"/>
              </a:rPr>
              <a:t><![CDATA[ escritas, para que se sepa exactamente qué está comprometido la casa, hasta cuándo y en qué alc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objeto de venta. Es un objeto de ]]></a:t>
            </a:r>
            <a:r>
              <a:rPr lang="en-US" b="1" strike="noStrike" sz="2100" spc="0" u="none" cap="none">
                <a:solidFill>
                  <a:srgbClr val="1B2438">
                    <a:alpha val="100000"/>
                  </a:srgbClr>
                </a:solidFill>
                <a:latin typeface="Calibri"/>
              </a:rPr>
              <a:t><![CDATA[control documental]]></a:t>
            </a:r>
            <a:r>
              <a:rPr lang="en-US" strike="noStrike" sz="2100" spc="0" u="none" cap="none">
                <a:solidFill>
                  <a:srgbClr val="1B2438">
                    <a:alpha val="100000"/>
                  </a:srgbClr>
                </a:solidFill>
                <a:latin typeface="Calibri"/>
              </a:rPr>
              <a:t><![CDATA[: cómo se escribe, cómo se revisa antes de entregarlo y cómo se corrige cuando ya salió por la puerta.]]></a:t>
            </a:r>
          </a:p>
        </p:txBody>
      </p:sp>
      <p:sp>
        <p:nvSpPr>
          <p:cNvPr id="8" name="" descr=""/>
          <p:cNvSpPr/>
          <p:nvPr/>
        </p:nvSpPr>
        <p:spPr>
          <a:xfrm>
            <a:off x="514350" y="23050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2860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esupuesto no se improvisa: se consulta, se escribe, se comprueba y se numera.]]></a:t>
            </a:r>
          </a:p>
        </p:txBody>
      </p:sp>
      <p:sp>
        <p:nvSpPr>
          <p:cNvPr id="10" name="" descr=""/>
          <p:cNvSpPr/>
          <p:nvPr/>
        </p:nvSpPr>
        <p:spPr>
          <a:xfrm>
            <a:off x="514350" y="30670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0480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este objeto. Lo que no se puede contrastar con una fuente no debe quedar escrito como compromi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8]]></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cá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or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ctici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otul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pues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dáctic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f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ín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ili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i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ci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z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e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un presupuesto verificabl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8]]></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ues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lic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es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s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ntil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ici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mer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ste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ez]]></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n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f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ul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presupuesto y en qué se parece a un pe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circulan varios papeles que la gente confunde. Se llaman parecidos y se usan en la misma conversación, pero cada uno ]]></a:t>
            </a:r>
            <a:r>
              <a:rPr lang="en-US" b="1" strike="noStrike" sz="2100" spc="0" u="none" cap="none">
                <a:solidFill>
                  <a:srgbClr val="1B2438">
                    <a:alpha val="100000"/>
                  </a:srgbClr>
                </a:solidFill>
                <a:latin typeface="Calibri"/>
              </a:rPr>
              <a:t><![CDATA[compromete cosas distintas a personas distintas]]></a:t>
            </a:r>
            <a:r>
              <a:rPr lang="en-US" strike="noStrike" sz="2100" spc="0" u="none" cap="none">
                <a:solidFill>
                  <a:srgbClr val="1B2438">
                    <a:alpha val="100000"/>
                  </a:srgbClr>
                </a:solidFill>
                <a:latin typeface="Calibri"/>
              </a:rPr>
              <a:t><![CDATA[. Mezclarlos es el origen de la mayoría de los problemas: el cliente cree que ya ha pedido, tú crees que solo estaba consultando, y la casa tiene un precio por escrito que nadie autoriz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presupuesto y en qué se parece a un pe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es una oferta detallada y escrita de lo que la casa está dispuesta a hacer y cobrar por ese alcance, durante un tiempo determinado. Se puede no aceptar: no obliga al cliente a comprar. Pero ]]></a:t>
            </a:r>
            <a:r>
              <a:rPr lang="en-US" b="1" strike="noStrike" sz="2100" spc="0" u="none" cap="none">
                <a:solidFill>
                  <a:srgbClr val="1B2438">
                    <a:alpha val="100000"/>
                  </a:srgbClr>
                </a:solidFill>
                <a:latin typeface="Calibri"/>
              </a:rPr>
              <a:t><![CDATA[obliga a la casa a cumplir lo que escribe si el cliente lo acepta dentro de su validez]]></a:t>
            </a:r>
            <a:r>
              <a:rPr lang="en-US" strike="noStrike" sz="2100" spc="0" u="none" cap="none">
                <a:solidFill>
                  <a:srgbClr val="1B2438">
                    <a:alpha val="100000"/>
                  </a:srgbClr>
                </a:solidFill>
                <a:latin typeface="Calibri"/>
              </a:rPr>
              <a:t><![CDATA[. Por eso todo lo que lleva dentro tiene que venir de una fuente: el catálogo, el listado de precios vigente, la disponibilidad comprobada, la autorización del descuento, la política de la ca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presupuesto y en qué se parece a un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2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s del circuito: quién queda comprometido con cada u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2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657350"/>
                <a:gridCol w="2314575"/>
                <a:gridCol w="208597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queda comprome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u orá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proximación, normalmente verbal y sin alcance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es información preli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precio comprometido ni u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unidades, cantidades, precio vigente, servicios, exclusiones y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sa, si el cliente lo acepta dentro de la validez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serva existencias ni confirma u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2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2314575"/>
                <a:gridCol w="208597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queda comprome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de lo que se va a servir, con referencia, cantidad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y la casa, según lo 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precio dicho: parte de un presupuesto aceptado o de tarif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28]]></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657350"/>
                <a:gridCol w="2314575"/>
                <a:gridCol w="208597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queda comprome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fectivamente se ha entregado en un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as partes sobre la entreg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al presupuesto ni a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2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2314575"/>
                <a:gridCol w="2085975"/>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queda compromet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fiscal de la operación re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sa, con las obligaciones fiscales del sistem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modelo didáctico: no se inventan datos fiscales de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presupuesto y en qué se parece a un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2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e lo paso por escrito» cambia el estatuto de la cif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entras es una estimación verbal, es una conversación. En cuanto lo escribes con tu nombre y el de la casa, es un documento. Por eso el presupuesto se redacta con los datos comprobados, no con los que «suelen ser»: si falta un dato, la línea no va con precio, va como pendiente de consultar con fecha de respue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nueve partes que lo hacen verific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verificable tiene partes que se pueden señalar con el dedo y contrastar. La figura las ordena en nueve bloques. Las tres primeras responden a «¿qué documento es y para quién?»; las tres siguientes, a «¿qué se va a hacer y a qué precio?»; las tres últimas, a «¿qué límites tiene el compromis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na de las nueve está ausente, el documento sigue teniendo un total, pero ]]></a:t>
            </a:r>
            <a:r>
              <a:rPr lang="en-US" b="1" strike="noStrike" sz="2100" spc="0" u="none" cap="none">
                <a:solidFill>
                  <a:srgbClr val="1B2438">
                    <a:alpha val="100000"/>
                  </a:srgbClr>
                </a:solidFill>
                <a:latin typeface="Calibri"/>
              </a:rPr>
              <a:t><![CDATA[no es verificable]]></a:t>
            </a:r>
            <a:r>
              <a:rPr lang="en-US" strike="noStrike" sz="2100" spc="0" u="none" cap="none">
                <a:solidFill>
                  <a:srgbClr val="1B2438">
                    <a:alpha val="100000"/>
                  </a:srgbClr>
                </a:solidFill>
                <a:latin typeface="Calibri"/>
              </a:rPr>
              <a:t><![CDATA[: no se puede comprobar de dónde sale. Y un total sin origen es exactamente lo que después no se puede defender delante del cliente ni delante de la ca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nueve partes que lo hacen verificable]]></a:t>
            </a:r>
          </a:p>
        </p:txBody>
      </p:sp>
      <p:pic>
        <p:nvPicPr>
          <p:cNvPr id="3" name="" descr="Diagrama con nueve recuadros de colores que enumeran las partes de un presupuesto: encabezado, destinatario, alcance, cantidades, precio vigente, descuentos, servicios, exclusiones y validez">
            <a:hlinkClick r:id="rId3" tooltip="Diagrama con nueve recuadros de colores que enumeran las partes de un presupuesto: encabezado, destinatario, alcance, cantidades, precio vigente, descuentos, servicios, exclusiones y validez"/>
          </p:cNvPr>
          <p:cNvPicPr>
            <a:picLocks noChangeAspect="1"/>
          </p:cNvPicPr>
          <p:nvPr>
            <p:ph type="pic" idx="1"/>
          </p:nvPr>
        </p:nvPicPr>
        <p:blipFill>
          <a:blip r:embed="rId2"/>
          <a:stretch>
            <a:fillRect/>
          </a:stretch>
        </p:blipFill>
        <p:spPr>
          <a:xfrm>
            <a:off x="3295650" y="1257300"/>
            <a:ext cx="25527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nueve partes de un presupuesto verificable. Cada recuadro debe poder contrastarse con una fuente distinta: catálogo, listado de precios vigente, autorización del descuento, política de validez de la casa. El modelo concreto de documento de la empresa está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un-presupuesto-verificabl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nueve partes que lo hacen verifica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ABEZADO: número de documento, versión, fecha de emisión y datos de quien emite. Sin número ni fecha, no se puede saber qué versión está vigen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INATARIO: cliente identificado y lugar del trabajo. Un presupuesto sin destinatario es una tarifa, no una ofer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qué se presupuesta, con la referencia exacta y validada del producto (no «el blanco de siempr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TIDADES: unidades que se pueden contar: botes, litros, metros cuadrados, metros lineales, horas, jornad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nueve partes que lo hacen verifica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VIGENTE: el que está en vigor en la fuente operativa, con la fecha de esa fuente. Nunca un precio record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S: solo los que concede quien tiene la facultad, hasta el límite autorizado y con consta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 conceptos que la casa realmente presta y confirma; si el servicio no existe, no se escrib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CLUSIONES: qué NO entra en ese precio, escrito dentro del propio documento y no «ya se verá».]]></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nueve partes que lo hacen verifica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28]]></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EZ: hasta qué fecha se mantiene y qué circunstancias lo alterarían (cambio de listín, disponibilidad, alcance).]]></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xclusión que no se escribe se convierte en obligación]]></a:t>
            </a:r>
          </a:p>
        </p:txBody>
      </p:sp>
      <p:sp>
        <p:nvSpPr>
          <p:cNvPr id="12" name=""/>
          <p:cNvSpPr txBox="1"/>
          <p:nvPr/>
        </p:nvSpPr>
        <p:spPr>
          <a:xfrm>
            <a:off x="685800" y="2343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supuesto dice «pintura de paredes, 2 manos» y no dice nada de andamio, protección de mobiliario, tapado de fisuras o retirada de un revestimiento previo, el cliente razonablemente entenderá que está incluido. Excluir no es desconfiar: es la parte del documento que protege a las dos partes y evita que una diferencia de criterio acabe convertida en un trabajo no presupuest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cretar cantidades: unidades que se pueden con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bloque duro del presupuesto es la ]]></a:t>
            </a:r>
            <a:r>
              <a:rPr lang="en-US" b="1" strike="noStrike" sz="2100" spc="0" u="none" cap="none">
                <a:solidFill>
                  <a:srgbClr val="1B2438">
                    <a:alpha val="100000"/>
                  </a:srgbClr>
                </a:solidFill>
                <a:latin typeface="Calibri"/>
              </a:rPr>
              <a:t><![CDATA[cantidad con su unidad]]></a:t>
            </a:r>
            <a:r>
              <a:rPr lang="en-US" strike="noStrike" sz="2100" spc="0" u="none" cap="none">
                <a:solidFill>
                  <a:srgbClr val="1B2438">
                    <a:alpha val="100000"/>
                  </a:srgbClr>
                </a:solidFill>
                <a:latin typeface="Calibri"/>
              </a:rPr>
              <a:t><![CDATA[. «Pintura para el local» no es una cantidad; «9 botes de 4 L de la referencia X» sí lo es. La cantidad mal medida produce los dos errores más caros del mostrador: quedarse corto (el cliente vuelve a comprar y paga dos veces el desplazamiento) o pasarse (devolución, existencias bloqueadas, descuento mal aplicad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legar a una cantidad defendible hay que encadenar cuatro comprobaciones, y cada una tiene su fu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cretar cantidades: unidades que se pueden con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ferencia correcta.]]></a:t>
            </a:r>
            <a:r>
              <a:rPr lang="en-US" strike="noStrike" sz="2100" spc="0" u="none" cap="none">
                <a:solidFill>
                  <a:srgbClr val="1B2438">
                    <a:alpha val="100000"/>
                  </a:srgbClr>
                </a:solidFill>
                <a:latin typeface="Calibri"/>
              </a:rPr>
              <a:t><![CDATA[ No se presupuesta un parecido: se presupuesta la referencia validada del catálogo. Si el cliente señala un producto que se parece, se comprueba antes de escribir (es el trabajo del objeto de localización de referenci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dida del trabajo.]]></a:t>
            </a:r>
            <a:r>
              <a:rPr lang="en-US" strike="noStrike" sz="2100" spc="0" u="none" cap="none">
                <a:solidFill>
                  <a:srgbClr val="1B2438">
                    <a:alpha val="100000"/>
                  </a:srgbClr>
                </a:solidFill>
                <a:latin typeface="Calibri"/>
              </a:rPr>
              <a:t><![CDATA[ Metros cuadrados netos (brutos menos huecos), metros lineales, unidades o piezas. La medida se toma o se la facilita el cliente por escrito; en ningún caso se deduce de «lo que suele s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cretar cantidades: unidades que se pueden con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ndimiento y las manos]]></a:t>
            </a:r>
            <a:r>
              <a:rPr lang="en-US" strike="noStrike" sz="2100" spc="0" u="none" cap="none">
                <a:solidFill>
                  <a:srgbClr val="1B2438">
                    <a:alpha val="100000"/>
                  </a:srgbClr>
                </a:solidFill>
                <a:latin typeface="Calibri"/>
              </a:rPr>
              <a:t><![CDATA[, cuando el trabajo depende de ellos. El rendimiento sale de la ficha técnica del producto, no de la memoria, y el cálculo de litros se anota con sus números.]]></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ormato en que se vende.]]></a:t>
            </a:r>
            <a:r>
              <a:rPr lang="en-US" strike="noStrike" sz="2100" spc="0" u="none" cap="none">
                <a:solidFill>
                  <a:srgbClr val="1B2438">
                    <a:alpha val="100000"/>
                  </a:srgbClr>
                </a:solidFill>
                <a:latin typeface="Calibri"/>
              </a:rPr>
              <a:t><![CDATA[ Litros calculados y botes que existen son cosas distintas: se redondea al formato disponible y se dice que se ha redondeado.]]></a:t>
            </a:r>
          </a:p>
        </p:txBody>
      </p:sp>
      <p:sp>
        <p:nvSpPr>
          <p:cNvPr id="11"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to se suman los ]]></a:t>
            </a:r>
            <a:r>
              <a:rPr lang="en-US" b="1" strike="noStrike" sz="2100" spc="0" u="none" cap="none">
                <a:solidFill>
                  <a:srgbClr val="1B2438">
                    <a:alpha val="100000"/>
                  </a:srgbClr>
                </a:solidFill>
                <a:latin typeface="Calibri"/>
              </a:rPr>
              <a:t><![CDATA[conceptos no materiales]]></a:t>
            </a:r>
            <a:r>
              <a:rPr lang="en-US" strike="noStrike" sz="2100" spc="0" u="none" cap="none">
                <a:solidFill>
                  <a:srgbClr val="1B2438">
                    <a:alpha val="100000"/>
                  </a:srgbClr>
                </a:solidFill>
                <a:latin typeface="Calibri"/>
              </a:rPr>
              <a:t><![CDATA[: servicio de entrega, preparación, horas de aplicación, alquiler de equipo. Cada uno con su unidad (servicio, hora, día, metro lineal) y cada uno solo si la casa lo presta de ver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cretar cantidades: unidades que se pueden co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2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idades del presupuesto y qué hay que comprobar antes de escribir la cant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2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28825"/>
                <a:gridCol w="2000250"/>
                <a:gridCol w="4086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 antes de escribi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te / envase (con su 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botes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e formato existe y está disponible; no confundir 4 L con 4 k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lculo desde superficie, rendimiento de ficha y manos; luego se pasa a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 cuad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 m² n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l trabajo con los huecos restados; quién la aporta y por qué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2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28825"/>
                <a:gridCol w="2000250"/>
                <a:gridCol w="4086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 antes de escribi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ro lineal /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 m de mol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oducto se vende así y no solo en envases cer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h de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asa presta ese servicio y quién lo ejecuta; tarifas pendientes de vali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entrega 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xiste el servicio, su alcance y su condición; no se inventa l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cretar cantidades: unidades que se pueden co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2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cuenta dentro del presupues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ínea que mejor se defiende es la que trae su origen: «240 m² netos × 2 manos ÷ 10 m²/l (supuesto de ejercicio) = 48 L → 4 botes de 15 L, redondeado al alza». Si el cliente discute la cantidad, no discutes tu memoria: discutes una cuenta que está escrita delante de los d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ecio vigente se consulta; no se recuer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precio vigente]]></a:t>
            </a:r>
            <a:r>
              <a:rPr lang="en-US" strike="noStrike" sz="2100" spc="0" u="none" cap="none">
                <a:solidFill>
                  <a:srgbClr val="1B2438">
                    <a:alpha val="100000"/>
                  </a:srgbClr>
                </a:solidFill>
                <a:latin typeface="Calibri"/>
              </a:rPr>
              <a:t><![CDATA[ es el que está en vigor en el momento en que se emite el documento, en la fuente donde la casa lo tiene: el listado de precios del sistema de gestión, la tarifa aplicada al perfil del cliente, la condición particular autorizada. Ese precio cambia: por listín, por promoción, por formato, por canal o por acuerdo con el cliente. Por eso el presupuesto llev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la fecha es lo que permite saber qué precio era el vigente cuando se escribió.]]></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que se aprenden de memoria en este obje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ecio vigente se consulta; no se recuer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ie fija un precio en un presupuesto que no haya consultado.]]></a:t>
            </a:r>
            <a:r>
              <a:rPr lang="en-US" strike="noStrike" sz="2100" spc="0" u="none" cap="none">
                <a:solidFill>
                  <a:srgbClr val="1B2438">
                    <a:alpha val="100000"/>
                  </a:srgbClr>
                </a:solidFill>
                <a:latin typeface="Calibri"/>
              </a:rPr>
              <a:t><![CDATA[ Si el sistema no está disponible o la duda es razonable, la línea queda pendiente con fecha de confirmación; no se rellena con una cifra aproximad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 precio de una referencia no se traslada a otra parecida.]]></a:t>
            </a:r>
            <a:r>
              <a:rPr lang="en-US" strike="noStrike" sz="2100" spc="0" u="none" cap="none">
                <a:solidFill>
                  <a:srgbClr val="1B2438">
                    <a:alpha val="100000"/>
                  </a:srgbClr>
                </a:solidFill>
                <a:latin typeface="Calibri"/>
              </a:rPr>
              <a:t><![CDATA[ Mismo color, misma familia, otro formato u otro acabado: otro precio. Es la misma prohibición que en la recepción: un parecido no es una refer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ecio vigente se consulta; no se recuer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s, tarifas negociadas y datos de clientes son información interna.]]></a:t>
            </a:r>
            <a:r>
              <a:rPr lang="en-US" strike="noStrike" sz="2100" spc="0" u="none" cap="none">
                <a:solidFill>
                  <a:srgbClr val="1B2438">
                    <a:alpha val="100000"/>
                  </a:srgbClr>
                </a:solidFill>
                <a:latin typeface="Calibri"/>
              </a:rPr>
              <a:t><![CDATA[ Se usan en el documento que les corresponde y no se copian a materiales de formación: los importes de este objeto son ficticios y están rotulado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nsecuencia práctica sobre la ]]></a:t>
            </a: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si el precio vigente hoy puede cambiar mañana, el presupuesto debe decir hasta cuándo lo mantiene la casa y qué lo altera. Ese plazo estándar es una política interna pendiente de validación; lo que sí es universal es que la validez se escribe y se fe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ncabezado y destinatar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o de ejemplo nº PRES-2026-0148, versión v1, fecha de emisión 12 de mayo. Cliente identificado y lugar del trabajo escritos. Sin estos cuatro datos no hay documento que versionar despué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lcance con la referencia correc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de paredes interiores de local de 240 m² netos, dos manos». Producto: dos referencias de ejemplo (una plástica y una imprimación), elegidas por catálogo y disponibilidad, no por parec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ntidades con su unidad]]></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0 m² × 2 manos ÷ 10 m²/l (rendimiento supuesto de ejercicio) = 48 L de acabado → se redondea al formato: 4 botes de 15 L. En el ejemplo se escriben 9 botes de 4 L de la plástica de ejemplo y 2 botes de 15 L de la imprimación de ejemplo, con su unidad visible en cada lín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cio vigente consul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ulta el listado de precios del sistema para cada referencia y se anota su fecha. En este ejercicio los importes son ficticios: 32,00 € el bote de 4 L, 45,00 € el bote de 15 L, 22,00 € el servicio de entrega de ejemp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Sumar las líneas: subtot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ástica: 9 × 32,00 = 288,00 €. Imprimación: 2 × 45,00 = 90,00 €. Servicio de entrega: 1 × 22,00 = 22,00 €. Subtotal = 288,00 + 90,00 + 22,00 = 400,00 €. La suma se rehace a mano una vez, no se da por buena porque la haya hecho el progra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Aplicar el descuento autorizado (no el improvis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gamos un 10 % de descuento autorizado para este cliente y escrito en la autorización: 400,00 × 0,10 = 40,00 €. Base imponible = 400,00 − 40,00 = 360,00 €. Si nadie ha autorizado el 10 %, la línea de descuento no existe, por muy «cerradora» que parez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7 de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Impuestos aplicables según el sistema valid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uestos se calculan sobre la base imponible de 360,00 €, no sobre el subtotal. Para ejercitar la mecánica usamos un tipo ficticio de ejemplo, el 21 %: 360,00 × 0,21 = 75,60 €. El tipo real de una operación concreta lo determinan el sistema fiscal vigente y la naturaleza de la operación, y lo confirma la asesoría fiscal de la casa: no se aplica de memor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precio vigente se consulta; no se recuerda · Ejemplo resuelto 1: construir el presupuesto línea a línea (supuesto didáctico, importes ficticios) · Paso 8 de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Total, servicios, exclusiones y validez]]></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tal del supuesto: 360,00 + 75,60 = 435,60 €. Y debajo, escrito: qué servicios están incluidos, qué queda excluido (preparación de soportes singulares, andamios, retirada de revestimientos previos, horarios fuera de jornada: conceptos de ejemplo) y hasta qué fecha mantiene la casa este precio. Se revisa, se numera, se registra y se entreg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ecio vigente se consulta; no se recuer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2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l supuesto didáctico (importes ficticios, sin ninguna relación con tarifas de la empres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28]]></a:t>
            </a:r>
          </a:p>
        </p:txBody>
      </p:sp>
      <p:graphicFrame>
        <p:nvGraphicFramePr>
          <p:cNvPr id="7" name="" descr=""/>
          <p:cNvGraphicFramePr>
            <a:graphicFrameLocks noGrp="1"/>
          </p:cNvGraphicFramePr>
          <p:nvPr/>
        </p:nvGraphicFramePr>
        <p:xfrm>
          <a:off x="514350" y="1257300"/>
          <a:ext cx="8115300" cy="3209925"/>
        </p:xfrm>
        <a:graphic>
          <a:graphicData uri="http://schemas.openxmlformats.org/drawingml/2006/table">
            <a:tbl>
              <a:tblPr firstRow="1" bandRow="1"/>
              <a:tblGrid>
                <a:gridCol w="2981325"/>
                <a:gridCol w="2000250"/>
                <a:gridCol w="2000250"/>
                <a:gridCol w="1133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 y ca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 de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ástica de ejemplo, bot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8,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de ejemplo, bote 15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bo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de entrega a obra (concepto de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2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981325"/>
                <a:gridCol w="2000250"/>
                <a:gridCol w="2000250"/>
                <a:gridCol w="1133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 y ca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 de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autorizado del 10 % (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IM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uesto de ejemplo al 21 % (ficticio: el tipo real lo fija el sistema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5,6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28]]></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981325"/>
                <a:gridCol w="2000250"/>
                <a:gridCol w="2000250"/>
                <a:gridCol w="1133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n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 y cant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cio de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D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35,6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precio vigente se consulta; no se recuer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28]]></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os números no son de la empres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importes, porcentajes y tipos de las tablas y ejercicios de este objeto son un supuesto didáctico con precios ficticios, elegidos para que la mecánica de cálculo se pueda comprobar. No son tarifas de la casa ni de ninguna marca, y el 21 % se usa solo como ejemplo de aritmética: el tipo aplicable a una operación real lo determinan el sistema fiscal vigente y la naturaleza de la operación, y debe confirmarlo la asesoría fiscal de la empre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scuentos: se autorizan, no se conce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es una ]]></a:t>
            </a:r>
            <a:r>
              <a:rPr lang="en-US" b="1" strike="noStrike" sz="2100" spc="0" u="none" cap="none">
                <a:solidFill>
                  <a:srgbClr val="1B2438">
                    <a:alpha val="100000"/>
                  </a:srgbClr>
                </a:solidFill>
                <a:latin typeface="Calibri"/>
              </a:rPr>
              <a:t><![CDATA[reducción sobre un precio vigente que la casa decide asumir]]></a:t>
            </a:r>
            <a:r>
              <a:rPr lang="en-US" strike="noStrike" sz="2100" spc="0" u="none" cap="none">
                <a:solidFill>
                  <a:srgbClr val="1B2438">
                    <a:alpha val="100000"/>
                  </a:srgbClr>
                </a:solidFill>
                <a:latin typeface="Calibri"/>
              </a:rPr>
              <a:t><![CDATA[. Por eso no lo concede quien está delante del mostrador por criterio propio ni «para cerrar la venta»: lo concede quien tiene la facultad, dentro del límite que tenga autorizado, y con constancia de esa autorización. Que nadie recuerde haber visto la contrapartida (volumen, pronto pago, promoción en vigor, acuerdo de cliente) no es un descuento: es una pérdida de margen escrita en un documento que obliga.]]></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mínimo es siempre el mism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scuentos: se autorizan, no se conce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2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De qué política o autorización sale este porcentaje? Si la respuesta es «suele hacerse así», no hay origen.]]></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Quién puede autorizarlo y hasta dónde? Es una dependencia interna pendiente de validación: este objeto no fija porcentajes ni límites.]]></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La autorización queda registrada (en el sistema o por escrito) y el presupuesto la cita: «descuento aplicado según autorización de [quién] de [fech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scuentos: se autorizan, no se conce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zabilidad en el documento.]]></a:t>
            </a:r>
            <a:r>
              <a:rPr lang="en-US" strike="noStrike" sz="2100" spc="0" u="none" cap="none">
                <a:solidFill>
                  <a:srgbClr val="1B2438">
                    <a:alpha val="100000"/>
                  </a:srgbClr>
                </a:solidFill>
                <a:latin typeface="Calibri"/>
              </a:rPr>
              <a:t><![CDATA[ El descuento se escribe como línea visible con su porcentaje, no como un precio final «maquillado» que oculta el precio vigente del que se parte.]]></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matiz que evita discusiones: el descuento se aplic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de calcular los impuestos, sobre la base imponible. Cambiar el orden cambia el total y cambia la base sobre la que después se factu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scuentos: se autorizan, no se conceden]]></a:t>
            </a:r>
          </a:p>
        </p:txBody>
      </p:sp>
      <p:pic>
        <p:nvPicPr>
          <p:cNvPr id="3" name="" descr="Diagrama de flujo vertical: líneas de material, servicios, subtotal, menos descuento autorizado, base imponible, añadir impuestos aplicables, total del presupuesto">
            <a:hlinkClick r:id="rId3" tooltip="Diagrama de flujo vertical: líneas de material, servicios, subtotal, menos descuento autorizado, base imponible, añadir impuestos aplicables, total del presupuesto"/>
          </p:cNvPr>
          <p:cNvPicPr>
            <a:picLocks noChangeAspect="1"/>
          </p:cNvPicPr>
          <p:nvPr>
            <p:ph type="pic" idx="1"/>
          </p:nvPr>
        </p:nvPicPr>
        <p:blipFill>
          <a:blip r:embed="rId2"/>
          <a:stretch>
            <a:fillRect/>
          </a:stretch>
        </p:blipFill>
        <p:spPr>
          <a:xfrm>
            <a:off x="3238500" y="1257300"/>
            <a:ext cx="26670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ónde entra cada cifra. El descuento se aplica antes de los impuestos y la base imponible es el subtotal menos el descuento autorizado. El tipo impositivo lo determina el sistema fiscal vigente según la naturaleza de la operación: el diagrama no afirma ninguno como dato de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un-presupuesto-verificable"/>
              </a:rPr>
              <a:t><![CDATA[Ver imagen original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uestos, servicios, exclusiones y validez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ñ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u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á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a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í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uestos, servicios, exclusiones y validez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rit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d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Solo se escriben servicios que la casa presta y confirma, con su alcance y su unidad. Un servicio inventado en un presupuesto es una obligación real: alguien tendrá que hacer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uestos, servicios, exclusiones y validez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2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lusiones.]]></a:t>
            </a:r>
            <a:r>
              <a:rPr lang="en-US" strike="noStrike" sz="2100" spc="0" u="none" cap="none">
                <a:solidFill>
                  <a:srgbClr val="1B2438">
                    <a:alpha val="100000"/>
                  </a:srgbClr>
                </a:solidFill>
                <a:latin typeface="Calibri"/>
              </a:rPr>
              <a:t><![CDATA[ Se enumeran en el propio documento. Es el apartado que menos gusta escribir y el que más discusiones evit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Fecha límite y condición: el precio se mantiene hasta tal día, sujeto a disponibilidad de las referencias y a que el alcance descrito sea el real. Si la casa no ha fijado una validez estándar, se propone y se valida; no se deja el documento flotando, porque un presupuesto sin validez se interpreta como indefin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uestos, servicios, exclusiones y validez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UESTOS: base imponible → tipo aplicable → cuota → total. El tipo lo confirman el sistema vigente y la asesoría fiscal; nunca se aplica de memori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 conceptos reales, con unidad y alcance; si la casa no lo presta, la línea no exis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CLUSIONES: escritas en el documento (preparaciones singulares, accesos en altura, retirada de productos previos, horarios especiales: conceptos de ejemp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Impuestos, servicios, exclusiones y validez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EZ: fecha límite + sujeción a disponibilidad y al alcance descri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ICIONES: forma y momento de pago, plazo de entrega o ejecución y quién facilita medidas y accesos; todo ello según la política de la casa, pendiente de valida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CIÓN: número, versión, fecha, quién lo emite y quién lo autoriza cuando hace falta fir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evisar antes de entregar: cinco minutos que valen el docu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no es leer el presupuesto una vez más: es ]]></a:t>
            </a:r>
            <a:r>
              <a:rPr lang="en-US" b="1" strike="noStrike" sz="2100" spc="0" u="none" cap="none">
                <a:solidFill>
                  <a:srgbClr val="1B2438">
                    <a:alpha val="100000"/>
                  </a:srgbClr>
                </a:solidFill>
                <a:latin typeface="Calibri"/>
              </a:rPr>
              <a:t><![CDATA[comprobar contra fuentes]]></a:t>
            </a:r>
            <a:r>
              <a:rPr lang="en-US" strike="noStrike" sz="2100" spc="0" u="none" cap="none">
                <a:solidFill>
                  <a:srgbClr val="1B2438">
                    <a:alpha val="100000"/>
                  </a:srgbClr>
                </a:solidFill>
                <a:latin typeface="Calibri"/>
              </a:rPr>
              <a:t><![CDATA[, en un orden fijo. Se empieza por lo que obliga a la casa (referencia, precio, descuento) y se termina por lo que se puede comprobar con una calculadora (sumas). Si la revisión es un vistazo, el documento saldrá con el error que siempre sale: la unidad equivocada, el precio del formato parecido o la suma que no cuad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Identificación del docum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 número, versión v1, fecha de emisión, datos de la tienda emisora y destinatario completo? Si dos presupuestos del mismo cliente se parecen y no se distinguen por número y versión, el problema llegará despué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ferencia contra catálo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se contrasta con la referencia validada: nombre, formato y acabado. Aquí se caza el «bote de 4 L» que en realidad es el de 5 L, y el producto parecido que no es el ped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Unidades y cantidad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ntidad está en la unidad que se vende? ¿El cálculo de litros está escrito y es coherente con la superficie declarada (240 m² netos, dos manos)? ¿El redondeo a botes está hecho al alza y justific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cio vigente con su fe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uelve al listado de precios y se comprueba el importe de cada línea y su fecha de vigencia. Un precio de hace tres semanas puede seguir siendo correcto, pero hay que haberlo mirado, no supues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scuento con autoriz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0 % está autorizado por quien puede autorizarlo y hay constancia? Si no la hay, la línea se quita y el presupuesto vuelve a sumar. Un descuento sin origen no es una decisión comercial: es un documento que obliga a la casa a algo que nadie acordó.]]></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Impuestos y orden del cálcul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uestos están calculados sobre la base imponible (subtotal menos descuento) y no sobre el subtotal? ¿El tipo es el que ha confirmado la asesoría fiscal para esta operación, o está puesto «porque siempre es así»?]]></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evisar antes de entregar: cinco minutos que valen el documento · Ejemplo resuelto 2: revisar el presupuesto antes de entregarlo (supuesto didáctic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Sumas rehechas y servicios/exclusiones/validez]]></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hacen las sumas a mano: 288,00 + 90,00 + 22,00 = 400,00; menos 40,00 = 360,00; más 75,60 = 435,60. Se comprueba que los servicios incluidos, las exclusiones y la fecha de validez están escritos. Última mirada: ¿qué frase del documento podría leer un cliente de mala fe a su fav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rregir un presupuesto ya enviado: versión nueva, no tach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ya está en manos del cliente y aparece un error: la referencia no era esa, el formato subió de precio, el cliente añade una sala o el descuento no estaba autorizado. La tentación es coger la copia, tachar la cifra y escribir la nueva encima. ]]></a:t>
            </a:r>
            <a:r>
              <a:rPr lang="en-US" b="1" strike="noStrike" sz="2100" spc="0" u="none" cap="none">
                <a:solidFill>
                  <a:srgbClr val="1B2438">
                    <a:alpha val="100000"/>
                  </a:srgbClr>
                </a:solidFill>
                <a:latin typeface="Calibri"/>
              </a:rPr>
              <a:t><![CDATA[No se hace.]]></a:t>
            </a:r>
            <a:r>
              <a:rPr lang="en-US" strike="noStrike" sz="2100" spc="0" u="none" cap="none">
                <a:solidFill>
                  <a:srgbClr val="1B2438">
                    <a:alpha val="100000"/>
                  </a:srgbClr>
                </a:solidFill>
                <a:latin typeface="Calibri"/>
              </a:rPr>
              <a:t><![CDATA[ Un documento enmendado a mano deja de ser identificable: ya no se sabe qué versión se entregó, qué cifra estaba escrita cuando el cliente aceptó, ni quién autorizó el camb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rregir un presupuesto ya enviado: versión nueva, no tach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es la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se emite un documento nuevo con número correlativo y versión v2, con fecha, que ]]></a:t>
            </a:r>
            <a:r>
              <a:rPr lang="en-US" b="1" strike="noStrike" sz="2100" spc="0" u="none" cap="none">
                <a:solidFill>
                  <a:srgbClr val="1B2438">
                    <a:alpha val="100000"/>
                  </a:srgbClr>
                </a:solidFill>
                <a:latin typeface="Calibri"/>
              </a:rPr>
              <a:t><![CDATA[anula y sustituye]]></a:t>
            </a:r>
            <a:r>
              <a:rPr lang="en-US" strike="noStrike" sz="2100" spc="0" u="none" cap="none">
                <a:solidFill>
                  <a:srgbClr val="1B2438">
                    <a:alpha val="100000"/>
                  </a:srgbClr>
                </a:solidFill>
                <a:latin typeface="Calibri"/>
              </a:rPr>
              <a:t><![CDATA[ a la v1; se registra que v2 sustituye a v1; y se comunica al cliente por escrito que la versión anterior queda sin efecto. Si el cambio afecta al precio, se dice de dónde sale (precio vigente actualizado, alcance distinto, descuento corregido). Y si el cliente ya había aceptado la v1, la modificación se pacta: no se sustituye unilateralmente un documento aceptado dentro de su validez.]]></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rregir un presupuesto ya enviado: versión nueva, no tachones]]></a:t>
            </a:r>
          </a:p>
        </p:txBody>
      </p:sp>
      <p:pic>
        <p:nvPicPr>
          <p:cNvPr id="3" name="" descr="Diagrama de una línea temporal con cuatro hitos: se emite la v1, se envía, aparece un error, se emite la v2 que anula la v1, con la prohibición de enmendar a mano la copia enviada">
            <a:hlinkClick r:id="rId3" tooltip="Diagrama de una línea temporal con cuatro hitos: se emite la v1, se envía, aparece un error, se emite la v2 que anula la v1, con la prohibición de enmendar a mano la copia enviada"/>
          </p:cNvPr>
          <p:cNvPicPr>
            <a:picLocks noChangeAspect="1"/>
          </p:cNvPicPr>
          <p:nvPr>
            <p:ph type="pic" idx="1"/>
          </p:nvPr>
        </p:nvPicPr>
        <p:blipFill>
          <a:blip r:embed="rId2"/>
          <a:stretch>
            <a:fillRect/>
          </a:stretch>
        </p:blipFill>
        <p:spPr>
          <a:xfrm>
            <a:off x="3067050" y="1257300"/>
            <a:ext cx="300037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ómo se corrige un presupuesto enviado: versión nueva, fecha nueva y constancia de qué versión sustituye a cuál. La numeración, el sistema de registro y el cauce de aviso concretos de la empresa son una dependencia intern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un-presupuesto-verificable"/>
              </a:rPr>
              <a:t><![CDATA[Ver imagen original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UN PRECIO DE MEMORIA: el documento obliga con esa cifra. Prevención: la línea sale del listado de precios vigente o no sale; si falta el dato, se anota como pendiente con fech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FORMATOS: escribir el precio del bote de 4 L en una línea de 15 L. Prevención: en la revisión, unidad y precio se comprutan juntos, línea a líne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POR GESTO»: se concede sin facultad ni constancia y se convierte en norma para el cliente en los siguientes diez presupuestos. Prevención: sin autorización escrita, no hay línea de descuent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LENCIAR EXCLUSIONES: se ahorra la pelea de hoy y se garantiza la de mañana. Prevención: toda preparación, acceso o retirada no incluida se escrib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LVIDAR LA VALIDEZ: el cliente vuelve cinco meses después con un listín nuevo y un papel antiguo. Prevención: fecha límite y condición de disponibilidad siempre visib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IMPUESTOS SOBRE EL SUBTOTAL: el total no cuadra con la factura. Prevención: base imponible = subtotal menos descuento; después, impuest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UMERAR NI VERSIONAR: dos presupuestos distintos para el mismo trabajo y nadie sabe cuál vale. Prevención: número, versión y fecha; la corrección es una versión nuev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IAR UN DOCUMENTO FISCAL DE EJEMPLO CON DATOS REALES: nombres, NIF o direcciones de clientes no entran en material de formación. Prevención: supuestos rotulados como fictici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que debe escribirse en un presupuesto con la fuente con la que se contras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referencia exacta del produc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recio de cada líne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orcentaje de descu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impuesto aplicabl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fecha de validez]]></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línea de servici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stado de precios vigente en el sistema, con su fech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utorización de quien tiene la facultad, con constanci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stema fiscal vigente y asesoría fiscal de la cas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lítica de la casa (pendiente de validación): plazo y condición]]></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tálogo de servicios que la casa realmente pres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atálogo y ficha de la referencia validada (nunca el pareci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cálculo de un presupuesto, del primero al últim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línea: cantidad con su unidad por el precio vigente consultad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el descuento autorizado y obtener la base imponibl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ñadir los servicios que la casa presta y confirm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ar materiales y servicios: subtot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mar impuestos aplicables sobre la base imponible y obtener el tot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con estas cinco palabras, una por cada hueco: versión · validez · exclusión · vigente · autorización. El precio que escribo en el presupuesto es el que está ____ en el listado del sistema, con su fecha. Si aplico un descuento, dejo constancia de su ____ y de quién lo conced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28]]></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lo que no entra en el precio lo escribo como ____ dentro del documento. El compromiso de mantener la oferta tiene una fecha de ____ visible. Y si tengo que corregir un presupuesto ya enviado, emito una nueva ____ en lugar de enmendar a mano la copia del clien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importes ficticios). Líneas: plástica de ejemplo 9 botes a 32,00 €, imprimación de ejemplo 2 botes a 45,00 €, servicio de entrega de ejemplo 22,00 €. ¿Cuánto es el SUBTOTAL en euros?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bre el subtotal ficticio de 400,00 € del supuesto, se aplica un descuento autorizado del 10 %. ¿Cuánto euros queda la BASE IMPONIBLE? Responde solo con el núm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rcicio de aritmética con un tipo FICTICIO de ejemplo: base imponible 360,00 € y un impuesto del 21 % (el tipo real lo determinan el sistema fiscal vigente y la naturaleza de la operación, no este objeto). ¿Cuánto euros queda el TOTAL? Responde solo con el número, con dos decimale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e cantidades: local de 240 m² netos, dos manos y un rendimiento SUPUESTO de 10 m²/l (dato de ejercicio, no de un producto real). El producto solo se vende en botes de 15 L. ¿Cuántos botes como mínimo se presupuestan?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de 15 L): ________________]]></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sión 2 del mismo supuesto: al subtotal de 400,00 € se añade una línea de servicio de 20,00 € (subtotal 420,00 €), se mantiene el descuento autorizado del 10 % y el impuesto de ejemplo del 21 %. ¿Cuánto euros queda la nueva BASE IMPONIBLE?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frases de compañeros sobre un presupuesto a punto de entregarse. Marca las que incumplen el control documental de este objet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pongo 15 % porque si no se va a la competencia, total, nadie lo mira»]]></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go el precio del bote de 4 L en la línea de 15 L, que al final es el mismo product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supuesto no lleva fecha de validez, ya me dirá él cuando lo acep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 vuelto a sumar las tres líneas a mano y el total cuadra con el del sistem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tirada del revestimiento antiguo no la pongo: si sale, ya lo hablaremo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He emitido la v2 con número nuevo y he avisado de que la v1 queda sin efec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escribir el precio de una referencia y el sistema de precios no está disponible en este momento.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go el precio que recuerdo de la última venta de esa referencia y ya lo corregiré si toc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o esa línea sin precio, la marco como pendiente de confirmar con fecha, y entrego el resto del presupuesto con esa salvedad escrit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2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go un precio aproximado un poco al alza, así si sube no perdem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go al cliente el total de palabra y el presupuesto lo relleno mañana con calm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ya enviado al cliente se corrige enmendando a mano la cifra equivocada en la copia que él tien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dónde se escribe dentro del presupues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nea de cantidad y pre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clusion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iciones del docum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9 botes de 4 L de la referencia de ejemplo a su precio vigent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ndamio necesario para pintar el techo no está incluid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lidez: 30 días, sujeto a disponibilidad de las referenci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18 m lineales de moldura de ejemp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retirada del revestimiento previo queda fuera del prec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úmero de documento, versión y fecha de emis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acepta, cinco meses después de su emisión, un presupuesto que no llevaba fecha de validez y cuyo precio ha cambiado en el listado vigente. ¿Qué es lo más previs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esupuesto haya caducado automáticamente: sin fecha, un documento no obliga a nad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asa quede atada a una cifra que ya no es su precio vigente y tenga que resolver una excepción: el silencio de la validez se interpreta a favor de quien recibió el document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2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cliente acepte sin discusión el precio nuevo, porque el listín manda siempr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oblema se resuelva solo si el importe de la diferencia es pequeñ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qué tipo de impuesto hay que aplicarle a una operación que mezcla material y un servicio ejecutado en su local. ¿Qué respuesta das con más seguridad?]]></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ismo tipo que a cualquier entrega de material: 21 %, sin más comprobación]]></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lo afirmo yo: lo confirman el sistema fiscal vigente y la naturaleza de la operación, y lo valida la asesoría fiscal de la casa antes de escribirl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4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28]]></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pende del cliente: si es particular, uno; si es empresa, otro]]></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o pongo sin impuesto y ya lo verá la factur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Memoria: parte del presupuesto y su contr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2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do en el listado,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de quien tiene la 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tas dentro del propio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 y sujeción a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contable y cuent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meración correlativa que anula a l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Memoria: parte del presupuesto y su control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parar-un-presupuesto-verificable"/>
              </a:rPr>
              <a:t><![CDATA[Abrir el juego en el O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recio vigent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está en vigor en la fuente operativa en la fecha del documento. Se consulta, no se recuerda, y se anota la fecha de esa fuent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bajar un precio para cerrar la vent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lo si hay descuento autorizado por quien tiene la facultad, dentro de su límite y con constancia escrita. Sin autorización, no hay línea de descuent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obre qué se calculan los impuesto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la base imponible: subtotal menos descuento autorizado. Si se calculan sobre el subtotal, el total no cuadrará con la factur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ipo de IVA aplic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decides tú de memoria: lo determinan el sistema fiscal vigente y la naturaleza de la operación, y lo confirma la asesoría fiscal de la cas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no sé qué excluir?]]></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no está escrito se interpreta a favor de quien recibe el documento. Ante la duda, se describe el alcance y se escribe lo que queda fuer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supuesto · Tarjetas rápidas de presupuest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lega un error con el presupuesto ya enviado. ¿Qué hag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supuesto · Tarjetas rápidas de presupuest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sión nueva: número correlativo, fecha, registro de que sustituye a la anterior y aviso al cliente. Nunca tachar la copia entregad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supuest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habitual al que ya has hecho tres presupuestos te pide «el de siempre, pero que esta vez lleve también la pintura del garaje» y añade: «ponme un buen descuento, que somos amigos». Con los controles de este objeto, escribe en cuatro o cinco frases qué compruebas antes de escribir, qué datos no puedes poner de memoria y cuáles son las dos o tres líneas que deben quedar escritas para que el documento sea verificabl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2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ara las dos operaciones (el trabajo habitual, que hay que re-consultar, y el garaje, que es alcance nuevo). Recuerda: precio vigente consultado con su fecha, descuento solo con autorización y constancia, unidades concretas, exclusiones y validez escritas, número y versión del documento.]]></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revisión del presupuesto antes de entre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tabla abierta al revisar. Está pensada para recorrerla de arriba abajo con el documento delante y la fuente al lado: no se entrega hasta pasar las diez casillas. Es una ayuda general de control; el modelo oficial de documento, su numeración y el sistema donde se registra son una dependencia interna pendiente de validació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revisión del presupuesto antes de entre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2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ecklist de revisión de un presupuesto (diez casillas, en orde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2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86050"/>
                <a:gridCol w="313372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se contr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versión, fecha de emisión, em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documentos de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lugar del trabajo escr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l encargo, no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en qué soporte, con qué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acordada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2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86050"/>
                <a:gridCol w="313372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se contr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Re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línea con su referencia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y ficha vali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tes, litros, m², horas; capacidad d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en que se vende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Cant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visible: medida, manos, rendimiento, redon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del trabajo y 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2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686050"/>
                <a:gridCol w="313372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se contr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 de cada línea y fecha del li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do de precios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facultad y 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imponible correcta y tip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fiscal vigente / ases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2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686050"/>
                <a:gridCol w="313372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qué se contr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Servicios, exclusiones, validez y su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ntra, qué no, hasta cuándo, total re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de la casa y calcul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obliga a la casa: se escribe con datos contrastados y se entrega numerado, fechado, versionado y con validez.]]></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ve partes lo hacen verificable: encabezado, destinatario, alcance, cantidades, precio vigente, descuentos, servicios, exclusiones y validez. Cada parte tiene su fu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vigente se consulta en el listado con su fecha; no se recuerda, no se traslada de un formato parecido y no se rellena con aproximaciones: si falta el dato, la línea queda pendiente.]]></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ntidades van con unidades que se pueden contar y con la cuenta escrita dentro del documento: medida neta, manos, rendimiento, redondeo al formato que exis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uento se autoriza, no se concede: facultad, límite y constancia. Sin autorización no hay línea de descuento, por muy cerradora que parezc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 del cálculo: líneas y servicios → subtotal → descuento autorizado → base imponible → impuestos aplicables → total. El tipo impositivo lo determinan el sistema fiscal vigente y la naturaleza de la operación, y lo confirma la asesoría de la casa.]]></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previa a la entrega es comprobar contra fuentes en un orden fijo y rehacer las sumas a man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enviado se corrige con una versión nueva que anula la anterior; nunca se enmienda a mano la copia del cliente.]]></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qué fuente sale cada cifra que he escrito: catálogo, listado vigente, autorización, política de la ca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ntidad está en la unidad en la que se vende el producto y la cuenta está visible en el docum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uento lo ha autorizado quien puede y queda constancia en el propio presupues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uestos están calculados sobre la base imponible y el tipo está confirmado, o está puesto de memori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 el documento número, versión, fecha, exclusiones y validez, y he rehecho las sumas antes de entregarl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 presupuesto completo con unidades, cantidades, precio vigente, servicios, exclusiones y validez, señalando la fuente de cada da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y comprobar subtotal, descuento autorizado, base imponible, impuestos y total, mostrando la oper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un presupuesto antes de entregarlo con la checklist de diez casillas y detectar la línea mal referenciada, mal redondeada o mal sumad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un presupuesto ya enviado emitiendo y registrando una versión nueva que anule a la anterior.]]></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que se puede defen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subtotal]]></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bas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que se puede defen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2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tot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bot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v2]]></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3" name=""/>
          <p:cNvSpPr txBox="1"/>
          <p:nvPr/>
        </p:nvSpPr>
        <p:spPr>
          <a:xfrm>
            <a:off x="628650" y="3333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4"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pred]]></a:t>
            </a:r>
          </a:p>
        </p:txBody>
      </p:sp>
      <p:sp>
        <p:nvSpPr>
          <p:cNvPr id="15"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conf]]></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presupuesto que se puede defen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2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escribes con fuentes, aplicas el descuento solo cuando está autorizado, calculas los impuestos sobre la base imponible y corriges por versión. Haz ahora un presupuesto real con la checklist de diez casillas y anota qué dato has tenido que consultar.]]></a:t>
            </a:r>
          </a:p>
        </p:txBody>
      </p:sp>
      <p:sp>
        <p:nvSpPr>
          <p:cNvPr id="8" name=""/>
          <p:cNvSpPr txBox="1"/>
          <p:nvPr/>
        </p:nvSpPr>
        <p:spPr>
          <a:xfrm>
            <a:off x="514350" y="253365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el orden del cálculo (subtotal → descuento autorizado → base imponible → impuestos → total) y las nueve partes del documento, sobre todo precio vigente, exclusiones y validez. Y recuerda el control de versiones: un presupuesto enviado no se enmienda a man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un-presupuesto-verificable"/>
              </a:rPr>
              <a:t><![CDATA[Preparar un presupuesto verific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eparar, comprobar y entregar pedidos]]></a:t>
            </a:r>
            <a:r>
              <a:rPr lang="en-US" strike="noStrike" sz="2100" spc="0" u="none" cap="none">
                <a:solidFill>
                  <a:srgbClr val="1B2438">
                    <a:alpha val="100000"/>
                  </a:srgbClr>
                </a:solidFill>
                <a:latin typeface="Calibri"/>
              </a:rPr>
              <a:t><![CDATA[ (JUL-C03-O05). Ya sabes dejar por escrito un compromiso verificable; el siguiente paso es que lo que se prepara, se etiqueta y se entrega coincida con ese documento, sin asumir equivalencias entre referencias pareci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2026-10-31T03:24:17Z</dcterms:created>
  <dcterms:modified xsi:type="dcterms:W3CDTF">2026-10-31T03:24:17Z</dcterms:modified>
  <dc:title>Preparar un presupuesto verificable</dc:title>
  <dc:description>Presentación editable del OA «Preparar un presupuesto verificable». Enlace: https://pinturasespecializadas.lumbre.lat/object/preparar-un-presupuesto-verificable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