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presProps" Target="presProps.xml"/>
  <Relationship Id="rId101" Type="http://schemas.openxmlformats.org/officeDocument/2006/relationships/viewProps" Target="viewProps.xml"/>
  <Relationship Id="rId10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ortada de la Academia de Pinturas Especializadas con el título del objeto sobre fondo azul y franja ocre, y el código JUL-C03-O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salida del pedido: el punto donde una promesa comercial se convierte en material que deja de estar en tu almacén. Portada de identidad de la Academia de Pinturas Especializadas (formación int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comprobar y entregar pedidos»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comprobar y entregar pedidos»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comprobar y entregar pedidos»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parar, comprobar y entregar pedidos» (5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significa preparar un pedido» (2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significa preparar un pedido» (3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significa preparar un pedido» (4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Qué significa preparar un pedido» (5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aden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a cadena del pedido en ocho pasos: pedido confirmado, seleccionar por referencia, rotular, comprobar, preparado, entregado, entrega parcial y trazabilidad, con la regla preparado no es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ena general de la salida de un pedido. Los pasos 5 a 7 son ESTADOS, no sinónimos: preparado (no ha salido), entregado (salió con prueba) y parcial (salió una parte, el resto pendiente). El documento y la pantalla donde se registra cada estado los fija el procedimiento interno de la empre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adena: leer, seleccionar, rotular, comprobar, entregar» (2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adena: leer, seleccionar, rotular, comprobar, entregar» (3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cadena: leer, seleccionar, rotular, comprobar, entregar» (4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mprobacion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con seis recuadros de colores, uno por campo de comprobación: referencia, formato, cantidad, color, destino y fecha, más un recuadro sobre cuándo se dobla l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comprueba antes de que el material salga y cómo se dobla la comprobación. Los casos en que la doble comprobación es obligatoria y su umbral (importe, producto preparado o tintado, entrega parcial, salida para obra) son una dependencia interna pendiente de validación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doble comprobación: qué se mira y cuándo se dobl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parado, entregado, parcial: tres estados que no se parecen»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arcial.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una entrega parcial con un pedido simulado de diez cajas: ocho se entregan hoy, dos quedan pendientes, quién lo autoriza y qué debe constar al cerrar, con una nota de dependenci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atomía de una entrega parcial con un supuesto didáctico ficticio. Lo que sale, lo que queda pendiente, quién lo autoriza y qué documento o registro queda: cuatro datos que hay que poder responder. El formato del documento de entrega y quién autoriza son dependencia interna pendiente de validación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parado, entregado, parcial: tres estados que no se parecen»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Preparado, entregado, parcial: tres estados que no se parecen» (3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entrega: recibí y trazabilidad» (2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entrega: recibí y trazabilidad» (3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entrega: recibí y trazabilidad» (4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eo el pedido confir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 SIMULADO, datos ficticios: línea 1, 10 cajas de 4 L de una referencia de ejemplo de esmalte al agua; línea 2, 6 cajas de 15 L de una referencia de ejemplo de imprimación; línea 3, 3 botes de un color preparado según código. Destino: recogida en mostrador por un cliente profesional, fecha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Selecciono por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o las referencias de la lista, leyendo el código impreso en cada envase. En la línea 1, el carrito tiene un envase con el mismo nombre comercial pero formato de 15 L: **primer error sembrado detectado**. No lo doy por válido: el formato es parte de l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Compruebo la línea 2 y la líne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6 cajas de 15 L cuadran en referencia y cantidad. En la línea 3, el bote preparado trae un código de color acabado en una cifra distinta a la del pedido: **segundo error sembrado**. «Se parece muchísimo» no es un criterio: la referencia y el código mandan (plan §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Rotulo y sep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o lo correcto identificado con el número de pedido y separado del resto de la zona de salida. Los dos envases mal seleccionados vuelven a su ubicación antes de que se mezclen con otro pedido: un material suelto sin identificar es un material que alguien coge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Dobl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do la segunda pasada: se vuelven a cotejar referencia, formato, cantidad, color, destino y fecha contra la lista, sin leer mi comprobación anterior, y se anota el resultado. Si en la casa este caso no exigiera doble comprobación, la decisión corresponde al procedimiento interno, no a mi criterio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Marco PREPARADO, no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está preparado: 10 cajas de 4 L, 6 cajas de 15 L y 3 botes del color correcto. Todavía no ha salido, así que sigue siendo existencia registrada y no lo doy por cobrado ni por entregado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1: preparación con dos errores semb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Entrego y cie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recoge, cuento delante de él, compruebo que recibe lo que corresponde y queda constancia de la entrega y de la salida registrada, con quién preparó y quién entregó. Y anoto los dos errores detectados por el cauce interno definido, para que la selección por parecido no vuelva a col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2: entrega parcial y su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Preparo y descubro 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 SIMULADO: 10 cajas de una referencia de ejemplo en formato de 4 L. Al bajar material solo hay 8 cajas completas: 2 faltan porque aún no han entrado de proveedor. El pedido no se puede entregar completo, y eso es un dato, no una improvi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2: entrega parcial y su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No decido yo l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autorización de una entrega parcial corresponde a quien tenga esa facultad en el procedimiento de la casa: **pendiente de validación**. Lo que sí me corresponde a mí es plantearla con datos: qué sale, qué queda, en qué situación está lo pendiente y cuándo puede sa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2: entrega parcial y su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Compruebo lo qu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8 cajas se cotejan referencia a referencia y se cuentan: 8 cajas completas, 32 botes de 4 L si cada caja trae 4. Referencia, formato, cantidad, destino y fecha comprobados; y segunda pasada cuando cor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2: entrega parcial y su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ntrego lo que sale con const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ntrega lo comprobado y queda constancia de la cantidad **realmente entregada** y de quién la recibe. No se firma ni se registran «10 cajas» por el hecho de que el pedido los mencionara: se registra lo que ha sal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2: entrega parcial y su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jo el pendiente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2 cajas restantes quedan registradas como pendientes, con su referencia, su cantidad y su situación, y se comunica al cliente el pendiente por el cauce que use la casa. Un pendiente que solo vive en la cabeza del que lo sabe se convierte en una reclamación si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edido simulado resuelto 2: entrega parcial y su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ierro con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edido figura a medias: una parte entregada y otra pendiente, y ambas partes se pueden reconstruir: qué, a quién, cuándo, quién preparó y quién entregó. Cuando entre el material restante, esa entrega se registra como lo que es, no como «lo de aqu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y sus consecuencias»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s 10 cajas están bajadas, rotuladas y comprobadas, pero nadie ha registrado la salida → Preparado: aún no ha salido, sigue siendo existencia tu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cuenta, recibe y queda constancia de quién recibió; la salida está registrada → Entregado y cerrado con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 10 cajas salen 8 y las otras 2 quedan anotadas con su referencia y su situación → Entrega parcial docum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aterial se lo lleva el cliente y no queda ninguna constancia de la recepción → Entrega sin recibí: sin prueba de quién lo rec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edido figura como entregado en el sistema pero el material sigue en la zona de salida → Estado falso: preparado marcado como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el carrito hay una caja que no corresponde a ninguna línea del pedido → Salida no autorizada: sobra material por compro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rresponde a los tres estados de la sección «Preparado, entregado, parcial» y a los pasos 5 a 8 del diagrama «La cadena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2 de 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Relacionar» (3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el pedido confirmado línea a línea: referencias, formatos, cantidades, color, destino y fecha → Seleccionar el material por referencia, leyendo el código impreso en el envase → Rotular lo preparado e identificarlo con el pedido, separado del resto → Comprobar los seis campos y doblar la comprobación cuando el caso lo pide → Marcar el estado real: preparado (todavía no entregado) → Entregar con recibí y registrar la salida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lee lo confirmado, se selecciona por referencia, se rotula, se comprueba (y se dobla), se declara el estado preparado y solo entonces se entrega con recibí y se registra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gue los siete pasos de la cadena del diagrama «La cadena del pedido: de la confirmación a la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rdenar la secuencia»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9 bo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9 cajas completas = 36 botes; la caja abierta trae 3 → 39 botes entregados. Pedidos 40: quedan 1 bote pendiente. Se registra la cantidad REAL entregada (39) y el pendiente (1), no la pedida: si se dieran por buenos los 40, aparecería un descuadre de un bote sin ex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ismo conteo que el pedido simulado resuelto 2 de este objeto; los datos son un supuesto didáctico claramente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ínea 2 · Pide la referencia de ejemplo terminada en 7; la etiqueta del bote terminado en 1 está preparada en su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1 es un error de FORMATO/ENVASE (mismo nombre, distinto litraje: la referencia no coincide). La 2 es un error de REFERENCIA: un dígito distinto es otro producto, por muy parecido que sea el envase. La 5 es material que no está en el pedido: no sale sin comprobar su origen. La 3 y la 4 sí coinciden en referencia, formato, cantidad y código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La doble comprobación» y su tabla de seis campos; el límite del plan §7 sobre no guiarse por nombre, color del envase o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parado · entregado · salida · des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eparado ≠ entregado. La entrega solo existe a efectos de inventario cuando se registra la salida; mezclar los estados produce el stock fantasma que describe este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Preparado, entregado, parcial» y el recuadro «El stock fantas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gistrar la cantidad realmente entregada, dejar las 2 cajas pendientes con su referencia y su situación, y seguir la ruta de autorización y documentación que fije el procedimient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entrega parcial se registra como lo que es: parte entregada y parte pendiente, con constancia de ambas. Cerrar el pedido entero oculta el pendiente; retener lo disponible castiga al cliente; y entregar después sin anotarlo genera una salida sin registro. Quién autoriza la parcial y qué documento queda es una dependencia interna pendiente de validación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edido simulado resuelto 2 y el diagrama «Entrega parcial: qué sale, qué queda y quién lo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a recogida por el propio cliente no sustituye a las dos pruebas de la entrega: la constancia de quién recibió (recibí, en el formato que use la casa) y el registro de la salida. Sin ellas no hay trazabilidad y el material figura como disponible cuando ya no lo está. El formato concreto del recibí es una dependencia intern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cción «La entrega: recibí y trazabilidad» y su recuadro «El documento concret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eer el código impreso en el envase y cotejarlo con la lista → Referencia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robar que el litraje del envase es el de la línea pedida → Referencia y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tar bultos y recontar unidades antes de sacar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Verificar que lo preparado suma las cajas que declara la lista →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tejar el código de color y la referencia de tintado → Color, destin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nfirmar quién recibe y a dónde se lleva el material → Color, destin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Revisar la fecha comprometida y si hoy puede salir → Color, destino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Los seis campos que se comprueban» y el diagrama «Qué se comprueba antes de que el material sal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reparar-comprobar-y-entregar-pedido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preparación de pedidos · Memoria: estado del pedido y qué sig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on a prueba tu preparación de pedidos · Memoria: estado del pedido y qué sig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on a prueba tu preparación de pedidos · Memoria: estado del pedido y qué signif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dato selecciono en el almac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la referencia impresa en el envase, cotejada carácter a carácter con la lista. El nombre comercial y el color del bote no identifican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15 L vale si el pedido pedía 4 L del mism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formato es parte de la referencia: es otra línea, otro precio y otra cantidad de material. Es un error de formato, no una sustitución vá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quiere decir «pr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l material está reunido, rotulado y comprobado, pero no ha salido: sigue siendo existencia registrada, no está entregado ni cob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o para decir que algo está entre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tancia de quién recibió (recibí) y registro de la salida con fecha. Las dos, no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sostiene una entrega pa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entrega, qué falta, quién lo autoriza y qué documento o registro queda. El quién y el qué documento: pendientes de validación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doblo la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el caso lo pide: producto preparado o tintado, cantidades grandes, entrega parcial, salida para obra o importes relevantes. El criterio exacto lo fija el procedimiento intern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EDIDO SIMULADO: un cliente profesional recoge hoy 5 cajas de una referencia de ejemplo de 4 L y 2 botes de un color preparado. Al bajar el material ves que hay 4 cajas completas y una caja con 3 botes de 4 L, y que el bote tintado trae un código de color con un dígito distinto al del pedido. Con los controles de este objeto, explica en cuatro o cinco frases qué compruebas, qué sale hoy, qué queda pendiente, qué estados declaras y qué NO haces aunque el cliente tenga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preparación y entrega en una pantalla con ocho casillas: lista, referencias, formatos, cantidades, rotulación, estado, entrega y registro, más una nota de cómo us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hecklist de una pantalla para usar durante la preparación. Ocho casillas encadenadas: no se entrega como conforme hasta pasarlas, y el documento de entrega y el sistema de registro concretos los determina la empresa (pendiente de valid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3).]]></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3 de 3).]]></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preparar, comprobar y entregar sin mezclar es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8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reparar-comprobar-y-entregar-pedidos]]></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preparar, comprobar y entregar sin mezclar estados»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19" r:id="rId1"/>
    <p:sldLayoutId id="2482439120" r:id="rId2"/>
    <p:sldLayoutId id="2482439121" r:id="rId3"/>
    <p:sldLayoutId id="248243912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96b3a4877969f84de4109aec94399e119e18ca101fdd51f1.jpg"/>
  <Relationship Id="rId3" Type="http://schemas.openxmlformats.org/officeDocument/2006/relationships/hyperlink" Target="https://pinturasespecializadas.lumbre.lat/object/preparar-comprobar-y-entregar-pedi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jpg"/>
  <Relationship Id="rId3" Type="http://schemas.openxmlformats.org/officeDocument/2006/relationships/hyperlink" Target="https://pinturasespecializadas.lumbre.lat/object/preparar-comprobar-y-entregar-pedidos" TargetMode="External"/>
  <Relationship Id="rId4" Type="http://schemas.openxmlformats.org/officeDocument/2006/relationships/hyperlink" Target="https://pinturasespecializadas.lumbre.lat/object/preparar-comprobar-y-entregar-pedidos"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adena3.jpg"/>
  <Relationship Id="rId3" Type="http://schemas.openxmlformats.org/officeDocument/2006/relationships/hyperlink" Target="https://pinturasespecializadas.lumbre.lat/object/preparar-comprobar-y-entregar-pedidos" TargetMode="External"/>
  <Relationship Id="rId4" Type="http://schemas.openxmlformats.org/officeDocument/2006/relationships/hyperlink" Target="https://pinturasespecializadas.lumbre.lat/object/preparar-comprobar-y-entregar-pedid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mprobaciones6.jpg"/>
  <Relationship Id="rId3" Type="http://schemas.openxmlformats.org/officeDocument/2006/relationships/hyperlink" Target="https://pinturasespecializadas.lumbre.lat/object/preparar-comprobar-y-entregar-pedidos" TargetMode="External"/>
  <Relationship Id="rId4" Type="http://schemas.openxmlformats.org/officeDocument/2006/relationships/hyperlink" Target="https://pinturasespecializadas.lumbre.lat/object/preparar-comprobar-y-entregar-pedidos"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arcial7.jpg"/>
  <Relationship Id="rId3" Type="http://schemas.openxmlformats.org/officeDocument/2006/relationships/hyperlink" Target="https://pinturasespecializadas.lumbre.lat/object/preparar-comprobar-y-entregar-pedidos" TargetMode="External"/>
  <Relationship Id="rId4" Type="http://schemas.openxmlformats.org/officeDocument/2006/relationships/hyperlink" Target="https://pinturasespecializadas.lumbre.lat/object/preparar-comprobar-y-entregar-pedidos"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hyperlink" Target="https://pinturasespecializadas.lumbre.lat/object/preparar-comprobar-y-entregar-pedidos" TargetMode="External"/>
  <Relationship Id="rId4"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10.jpg"/>
  <Relationship Id="rId3" Type="http://schemas.openxmlformats.org/officeDocument/2006/relationships/hyperlink" Target="https://pinturasespecializadas.lumbre.lat/object/preparar-comprobar-y-entregar-pedidos" TargetMode="External"/>
  <Relationship Id="rId4" Type="http://schemas.openxmlformats.org/officeDocument/2006/relationships/hyperlink" Target="https://pinturasespecializadas.lumbre.lat/object/preparar-comprobar-y-entregar-pedidos" TargetMode="External"/>
  <Relationship Id="rId5"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reparar-comprobar-y-entregar-pedido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prob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treg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reparar-comprobar-y-entregar-pedid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 pedido confirmado seleccionando por referencia, rotular lo preparado, aplicar la doble comprobación cuando el caso lo pide, distinguir el estado preparado del estado entregado, gestionar una entrega parcial y cerrar la entrega con trazabilidad de qué se entregó, a quién, cuándo, quién lo preparó y quién lo entreg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jeto de formación interna sobre la salida de un pedido en tienda: la cadena leer-preparar-comprobar-entregar, qué se comprueba en cada caso, por qué un pedido preparado no está entregado, cómo se gestiona una entrega parcial y qué trazabilidad queda al cerrar. Incluye dos pedidos simulados resueltos, un ejercicio con errores sembrados y una checklist de una pantalla. Los documentos y rutas internas concretas quedan pendientes de validación de la empres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didos · preparación · referencias · envases · entrega · entrega parcial · trazabilidad · mostrad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comprobar y entregar pedidos]]></a:t>
            </a:r>
          </a:p>
        </p:txBody>
      </p:sp>
      <p:pic>
        <p:nvPicPr>
          <p:cNvPr id="3" name="" descr="Portada de la Academia de Pinturas Especializadas con el título del objeto sobre fondo azul y franja ocre, y el código JUL-C03-O05">
            <a:hlinkClick r:id="rId3" tooltip="Portada de la Academia de Pinturas Especializadas con el título del objeto sobre fondo azul y franja ocre, y el código JUL-C03-O05"/>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salida del pedido: el punto donde una promesa comercial se convierte en material que deja de estar en tu almacén. Portada de identidad de la Academia de Pinturas Especializadas (formación inter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comprobar-y-entregar-pedidos"/>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comprobar y entregar pedido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tres pedidos confirmados esperando y una cola en el mostrador. Bajar botes es rápido; el problema llega cuando lo rápido se confunde con lo correcto: una referencia que «es la misma» porque el bote se parece, un formato de 15 litros en lugar de los 4 litros pedidos, un palé que sale del almacén sin que nadie haya registrado la salida, o un pedido que marcas como entregado porque ya está preparado. Cada uno de esos errores deja dos realidades distintas: la del papel y la del suelo. Y la diferencia entre las dos se llama ]]></a:t>
            </a:r>
            <a:r>
              <a:rPr lang="en-US" b="1" strike="noStrike" sz="2100" spc="0" u="none" cap="none">
                <a:solidFill>
                  <a:srgbClr val="1B2438">
                    <a:alpha val="100000"/>
                  </a:srgbClr>
                </a:solidFill>
                <a:latin typeface="Calibri"/>
              </a:rPr>
              <a:t><![CDATA[descuadre de existencias]]></a:t>
            </a:r>
            <a:r>
              <a:rPr lang="en-US" strike="noStrike" sz="2100" spc="0" u="none" cap="none">
                <a:solidFill>
                  <a:srgbClr val="1B2438">
                    <a:alpha val="100000"/>
                  </a:srgbClr>
                </a:solidFill>
                <a:latin typeface="Calibri"/>
              </a:rPr>
              <a:t><![CDATA[, y casi siempre aparece semanas después, cuando ya nadie recuerda qué pas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comprobar y entregar pedido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la ]]></a:t>
            </a:r>
            <a:r>
              <a:rPr lang="en-US" b="1" strike="noStrike" sz="2100" spc="0" u="none" cap="none">
                <a:solidFill>
                  <a:srgbClr val="1B2438">
                    <a:alpha val="100000"/>
                  </a:srgbClr>
                </a:solidFill>
                <a:latin typeface="Calibri"/>
              </a:rPr>
              <a:t><![CDATA[cadena de salida de un pedido]]></a:t>
            </a:r>
            <a:r>
              <a:rPr lang="en-US" strike="noStrike" sz="2100" spc="0" u="none" cap="none">
                <a:solidFill>
                  <a:srgbClr val="1B2438">
                    <a:alpha val="100000"/>
                  </a:srgbClr>
                </a:solidFill>
                <a:latin typeface="Calibri"/>
              </a:rPr>
              <a:t><![CDATA[: leer lo que se confirmó, seleccionar por referencia, rotular lo preparado, ]]></a:t>
            </a: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y volver a comprobar cuando el caso lo pide), dejar constancia del ]]></a:t>
            </a:r>
            <a:r>
              <a:rPr lang="en-US" b="1" strike="noStrike" sz="2100" spc="0" u="none" cap="none">
                <a:solidFill>
                  <a:srgbClr val="1B2438">
                    <a:alpha val="100000"/>
                  </a:srgbClr>
                </a:solidFill>
                <a:latin typeface="Calibri"/>
              </a:rPr>
              <a:t><![CDATA[estado real]]></a:t>
            </a:r>
            <a:r>
              <a:rPr lang="en-US" strike="noStrike" sz="2100" spc="0" u="none" cap="none">
                <a:solidFill>
                  <a:srgbClr val="1B2438">
                    <a:alpha val="100000"/>
                  </a:srgbClr>
                </a:solidFill>
                <a:latin typeface="Calibri"/>
              </a:rPr>
              <a:t><![CDATA[ de ese pedido y cerrar la entrega con ]]></a:t>
            </a:r>
            <a:r>
              <a:rPr lang="en-US" b="1" strike="noStrike" sz="2100" spc="0" u="none" cap="none">
                <a:solidFill>
                  <a:srgbClr val="1B2438">
                    <a:alpha val="100000"/>
                  </a:srgbClr>
                </a:solidFill>
                <a:latin typeface="Calibri"/>
              </a:rPr>
              <a:t><![CDATA[trazabilidad]]></a:t>
            </a:r>
            <a:r>
              <a:rPr lang="en-US" strike="noStrike" sz="2100" spc="0" u="none" cap="none">
                <a:solidFill>
                  <a:srgbClr val="1B2438">
                    <a:alpha val="100000"/>
                  </a:srgbClr>
                </a:solidFill>
                <a:latin typeface="Calibri"/>
              </a:rPr>
              <a:t><![CDATA[: qué se entregó, a quién, cuándo, quién lo preparó y quién lo entreg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comprobar y entregar pedido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mitad opuesta a la recepción: allí la mercancía entra y se coteja contra el pedido; aquí sale y se coteja contra el pedido. Los nombres exactos de los documentos, la pantalla donde se registra cada estado y quién autoriza una entrega parcial forman parte del ]]></a:t>
            </a:r>
            <a:r>
              <a:rPr lang="en-US" b="1" strike="noStrike" sz="2100" spc="0" u="none" cap="none">
                <a:solidFill>
                  <a:srgbClr val="1B2438">
                    <a:alpha val="100000"/>
                  </a:srgbClr>
                </a:solidFill>
                <a:latin typeface="Calibri"/>
              </a:rPr>
              <a:t><![CDATA[procedimiento interno de la empresa]]></a:t>
            </a:r>
            <a:r>
              <a:rPr lang="en-US" strike="noStrike" sz="2100" spc="0" u="none" cap="none">
                <a:solidFill>
                  <a:srgbClr val="1B2438">
                    <a:alpha val="100000"/>
                  </a:srgbClr>
                </a:solidFill>
                <a:latin typeface="Calibri"/>
              </a:rPr>
              <a:t><![CDATA[ y están pendientes de validación: aquí se aprende el control, no una ruta inventada.]]></a:t>
            </a:r>
          </a:p>
        </p:txBody>
      </p:sp>
      <p:sp>
        <p:nvSpPr>
          <p:cNvPr id="8" name="" descr=""/>
          <p:cNvSpPr/>
          <p:nvPr/>
        </p:nvSpPr>
        <p:spPr>
          <a:xfrm>
            <a:off x="514350" y="36195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6004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dido preparado no está entregado; un pedido entregado sin prueba de quién lo recibió no está cerr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comprobar y entregar pedido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7]]></a:t>
            </a:r>
          </a:p>
        </p:txBody>
      </p:sp>
      <p:sp>
        <p:nvSpPr>
          <p:cNvPr id="7" name="" descr=""/>
          <p:cNvSpPr/>
          <p:nvPr/>
        </p:nvSpPr>
        <p:spPr>
          <a:xfrm>
            <a:off x="514350" y="1762125"/>
            <a:ext cx="8115300" cy="24384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762125"/>
            <a:ext cx="38100" cy="2438400"/>
          </a:xfrm>
          <a:prstGeom prst="roundRect">
            <a:avLst/>
          </a:prstGeom>
          <a:solidFill>
            <a:srgbClr val="DED4C2">
              <a:alpha val="100000"/>
            </a:srgbClr>
          </a:solidFill>
          <a:ln w="9525">
            <a:noFill/>
          </a:ln>
        </p:spPr>
        <p:txBody>
          <a:bodyPr vertOverflow="clip" rtlCol="0" anchor="ctr"/>
          <a:lstStyle/>
          <a:p>
            <a:pPr algn="ctr"/>
            <a:r>
              <a:t/>
            </a:r>
          </a:p>
        </p:txBody>
      </p:sp>
      <p:sp>
        <p:nvSpPr>
          <p:cNvPr id="9" name="" descr=""/>
          <p:cNvSpPr/>
          <p:nvPr/>
        </p:nvSpPr>
        <p:spPr>
          <a:xfrm>
            <a:off x="514350" y="1238250"/>
            <a:ext cx="38100" cy="4857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219200"/>
            <a:ext cx="78486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Regla de la salida. Lo que no se comprueba antes de que el material salga se reclama después sin prueba, y el descuadre se queda dentro de tu tienda.]]></a:t>
            </a:r>
          </a:p>
        </p:txBody>
      </p:sp>
      <p:sp>
        <p:nvSpPr>
          <p:cNvPr id="11" name=""/>
          <p:cNvSpPr txBox="1"/>
          <p:nvPr/>
        </p:nvSpPr>
        <p:spPr>
          <a:xfrm>
            <a:off x="685800" y="18383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2" name=""/>
          <p:cNvSpPr txBox="1"/>
          <p:nvPr/>
        </p:nvSpPr>
        <p:spPr>
          <a:xfrm>
            <a:off x="685800" y="2238375"/>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o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e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tern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mpr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ó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ste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mac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red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ter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utoriz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treg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parar, comprobar y entregar pedido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7]]></a:t>
            </a:r>
          </a:p>
        </p:txBody>
      </p:sp>
      <p:sp>
        <p:nvSpPr>
          <p:cNvPr id="7" name="" descr=""/>
          <p:cNvSpPr/>
          <p:nvPr/>
        </p:nvSpPr>
        <p:spPr>
          <a:xfrm>
            <a:off x="514350" y="1219200"/>
            <a:ext cx="8115300" cy="22764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parci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ó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cume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obl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ob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to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o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a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cum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ntal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mbra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ulta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r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u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p>
        </p:txBody>
      </p:sp>
      <p:sp>
        <p:nvSpPr>
          <p:cNvPr id="10" name=""/>
          <p:cNvSpPr txBox="1"/>
          <p:nvPr/>
        </p:nvSpPr>
        <p:spPr>
          <a:xfrm>
            <a:off x="685800" y="3105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r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ignifica preparar un pedid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r]]></a:t>
            </a:r>
            <a:r>
              <a:rPr lang="en-US" strike="noStrike" sz="2100" spc="0" u="none" cap="none">
                <a:solidFill>
                  <a:srgbClr val="1B2438">
                    <a:alpha val="100000"/>
                  </a:srgbClr>
                </a:solidFill>
                <a:latin typeface="Calibri"/>
              </a:rPr>
              <a:t><![CDATA[ es reunir, identificar y comprobar el material que corresponde a un pedido ]]></a:t>
            </a:r>
            <a:r>
              <a:rPr lang="en-US" b="1" strike="noStrike" sz="2100" spc="0" u="none" cap="none">
                <a:solidFill>
                  <a:srgbClr val="1B2438">
                    <a:alpha val="100000"/>
                  </a:srgbClr>
                </a:solidFill>
                <a:latin typeface="Calibri"/>
              </a:rPr>
              <a:t><![CDATA[confirmado]]></a:t>
            </a:r>
            <a:r>
              <a:rPr lang="en-US" strike="noStrike" sz="2100" spc="0" u="none" cap="none">
                <a:solidFill>
                  <a:srgbClr val="1B2438">
                    <a:alpha val="100000"/>
                  </a:srgbClr>
                </a:solidFill>
                <a:latin typeface="Calibri"/>
              </a:rPr>
              <a:t><![CDATA[, dejándolo en condiciones de salir. No es «bajar lo que hace falta»: el listón de preparar bien es que lo que está en el carrito sea exactamente lo que pidió ese cliente, en esa referencia, en ese formato y en esa cantidad, y que además quede constancia de ello.]]></a:t>
            </a:r>
          </a:p>
        </p:txBody>
      </p:sp>
      <p:sp>
        <p:nvSpPr>
          <p:cNvPr id="8" name=""/>
          <p:cNvSpPr txBox="1"/>
          <p:nvPr/>
        </p:nvSpPr>
        <p:spPr>
          <a:xfrm>
            <a:off x="514350" y="32670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seguir, las palabras que se usan en la zona de sal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ignifica preparar un pedid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CONFIRMADO: el encargo aceptado, con sus líneas, cantidades, formatos y condiciones. Es tu referencia de lo que DEBE salir (JUL-C03-O04 lo trat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NEA DE PEDIDO: cada artículo del pedido, con su referencia, formato, cantidad y observaciones (color, fecha, destin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FERENCIA: el código que identifica producto, formato y acabado. Otra referencia NO es lo mismo aunque el bote se parez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ignifica preparar un pedid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TO / ENVASE: los litros o kilos en los que se vende ese producto. Es parte de la referencia, no un detall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ULAR / ETIQUETAR: identificar físicamente lo preparado con el pedido al que pertenece, para que no se mezcle con otr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CIÓN: contrastar lo preparado contra la lista, campo a campo. DOBLE COMPROBACIÓN: repetir ese contraste de forma independient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DO: estado que significa «reunido y comprobado, aún no ha salido». No implica entrega ni cobr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ignifica preparar un pedid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DO: el material ha salido y existe constancia de quién lo recibió.]]></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 PARCIAL: una parte del pedido sale y el resto queda registrada como pendiente, con su autoriz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IBÍ: la conformidad de quien recibe. Su formato concreto es una dependencia interna pendiente de valida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ZABILIDAD: que se pueda reconstruir qué salió, a quién, cuándo, quién lo preparó y quién lo entreg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Qué significa preparar un pedid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7]]></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 selecciona por referencia, no por nombr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nombre comercial se repite en formatos, acabados y bases distintas; la referencia no. Dos botes casi idénticos pueden ser un mate y un satinado, o un 4 L y un 15 L. La comprobación mínima es leer la referencia ]]></a:t>
            </a:r>
            <a:r>
              <a:rPr lang="en-US" b="1" strike="noStrike" sz="2000" spc="0" u="none" cap="none">
                <a:solidFill>
                  <a:srgbClr val="1B2438">
                    <a:alpha val="100000"/>
                  </a:srgbClr>
                </a:solidFill>
                <a:latin typeface="Calibri"/>
              </a:rPr>
              <a:t><![CDATA[impresa en el envase]]></a:t>
            </a:r>
            <a:r>
              <a:rPr lang="en-US" strike="noStrike" sz="2000" spc="0" u="none" cap="none">
                <a:solidFill>
                  <a:srgbClr val="1B2438">
                    <a:alpha val="100000"/>
                  </a:srgbClr>
                </a:solidFill>
                <a:latin typeface="Calibri"/>
              </a:rPr>
              <a:t><![CDATA[ y cotejarla carácter a carácter con la referencia de la lista. Guiarse por el color del envase, el nombre o el parecido está expresamente fuera de procedimiento (límites del plan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leer, seleccionar, rotular, comprobar, entreg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 salida ordenada recorre el mismo camino: saber qué se confirmó, bajarlo por referencia, identificarlo, comprobarlo, decir en voz alta y por escrito en qué estado está, entregarlo con prueba y cerrar el registro. La figura lo resume en un vistaz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leer, seleccionar, rotular, comprobar, entregar]]></a:t>
            </a:r>
          </a:p>
        </p:txBody>
      </p:sp>
      <p:pic>
        <p:nvPicPr>
          <p:cNvPr id="3" name="" descr="Diagrama de la cadena del pedido en ocho pasos: pedido confirmado, seleccionar por referencia, rotular, comprobar, preparado, entregado, entrega parcial y trazabilidad, con la regla preparado no es entregado">
            <a:hlinkClick r:id="rId3" tooltip="Diagrama de la cadena del pedido en ocho pasos: pedido confirmado, seleccionar por referencia, rotular, comprobar, preparado, entregado, entrega parcial y trazabilidad, con la regla preparado no es entregado"/>
          </p:cNvPr>
          <p:cNvPicPr>
            <a:picLocks noChangeAspect="1"/>
          </p:cNvPicPr>
          <p:nvPr>
            <p:ph type="pic" idx="1"/>
          </p:nvPr>
        </p:nvPicPr>
        <p:blipFill>
          <a:blip r:embed="rId2"/>
          <a:stretch>
            <a:fillRect/>
          </a:stretch>
        </p:blipFill>
        <p:spPr>
          <a:xfrm>
            <a:off x="3124200" y="1257300"/>
            <a:ext cx="28956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ena general de la salida de un pedido. Los pasos 5 a 7 son ESTADOS, no sinónimos: preparado (no ha salido), entregado (salió con prueba) y parcial (salió una parte, el resto pendiente). El documento y la pantalla donde se registra cada estado los fija el procedimiento interno de la empres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comprobar-y-entregar-pedid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leer, seleccionar, rotular, comprobar, entreg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EL PEDIDO CONFIRMADO: línea a línea, con referencias, formatos, cantidades, color, destino y fecha. Preparar «de memoria» es preparar otro pedi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ECCIONAR POR REFERENCIA: se coteja el código impreso en el envase contra la lista, no el nombre ni el color del bot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TULAR: lo preparado se identifica con el pedido (y con su cliente) y se deja separado del resto, para que no se mezcle en la zona de sali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leer, seleccionar, rotular, comprobar, entreg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referencia, formato, cantidad, color, destino y fecha. Y cuando el caso lo pide, DOBLE COMPROBACIÓN independi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R PREPARADO: el material está listo, pero sigue siendo existencia tuya: no ha salido, no está cobrado, no está entrega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el cliente o el transporte reciben lo que se ha comprobado, con su conformidad (recibí) y con constancia de lo entregado y de lo pendi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leer, seleccionar, rotular, comprobar, entreg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R Y CERRAR: salida registrada con fecha y trazabilidad de quién preparó y quién entregó. Sin registro, la entrega no existe a efectos de inventar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cadena: leer, seleccionar, rotular, comprobar, entreg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7]]></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stock fantasm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 pedido se marca como ]]></a:t>
            </a:r>
            <a:r>
              <a:rPr lang="en-US" b="1" strike="noStrike" sz="2000" spc="0" u="none" cap="none">
                <a:solidFill>
                  <a:srgbClr val="1B2438">
                    <a:alpha val="100000"/>
                  </a:srgbClr>
                </a:solidFill>
                <a:latin typeface="Calibri"/>
              </a:rPr>
              <a:t><![CDATA[entregado]]></a:t>
            </a:r>
            <a:r>
              <a:rPr lang="en-US" strike="noStrike" sz="2000" spc="0" u="none" cap="none">
                <a:solidFill>
                  <a:srgbClr val="1B2438">
                    <a:alpha val="100000"/>
                  </a:srgbClr>
                </a:solidFill>
                <a:latin typeface="Calibri"/>
              </a:rPr>
              <a:t><![CDATA[ sin haber salido, o sale sin registrar la salida, aparece el mismo problema con dos caras: existencias que figuran en el sistema y ya no están en la estantería, o material que ya no está y sigue figurando como disponible. En el primer caso el sistema promete a otro compañero lo que no existe; en el segundo, vendes dos veces lo mismo. Ambos se llaman descuadre, y ninguno se arregla con memoria: se arregla con el estado correcto en el momento corre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oble comprobación: qué se mira y cuándo se do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r no es mirar el carrito y pensar «sí, eso es». Son seis campos distintos, y cada uno tiene su manera de cotejarse. La ]]></a:t>
            </a:r>
            <a:r>
              <a:rPr lang="en-US" b="1" strike="noStrike" sz="2100" spc="0" u="none" cap="none">
                <a:solidFill>
                  <a:srgbClr val="1B2438">
                    <a:alpha val="100000"/>
                  </a:srgbClr>
                </a:solidFill>
                <a:latin typeface="Calibri"/>
              </a:rPr>
              <a:t><![CDATA[doble comprobación]]></a:t>
            </a:r>
            <a:r>
              <a:rPr lang="en-US" strike="noStrike" sz="2100" spc="0" u="none" cap="none">
                <a:solidFill>
                  <a:srgbClr val="1B2438">
                    <a:alpha val="100000"/>
                  </a:srgbClr>
                </a:solidFill>
                <a:latin typeface="Calibri"/>
              </a:rPr>
              <a:t><![CDATA[ añade una segunda pasada ]]></a:t>
            </a:r>
            <a:r>
              <a:rPr lang="en-US" b="1" strike="noStrike" sz="2100" spc="0" u="none" cap="none">
                <a:solidFill>
                  <a:srgbClr val="1B2438">
                    <a:alpha val="100000"/>
                  </a:srgbClr>
                </a:solidFill>
                <a:latin typeface="Calibri"/>
              </a:rPr>
              <a:t><![CDATA[independiente]]></a:t>
            </a:r>
            <a:r>
              <a:rPr lang="en-US" strike="noStrike" sz="2100" spc="0" u="none" cap="none">
                <a:solidFill>
                  <a:srgbClr val="1B2438">
                    <a:alpha val="100000"/>
                  </a:srgbClr>
                </a:solidFill>
                <a:latin typeface="Calibri"/>
              </a:rPr>
              <a:t><![CDATA[: otra persona, o la misma en otro momento, vuelve a contrastar lo ya preparado contra la lista y deja constancia del resultado. Es el control que rompe el error de quien mira por segunda vez y ve lo que espera ver.]]></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fija qué se mira en cada campo y el error que se evi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oble comprobación: qué se mira y cuándo se do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campos que se comprueban antes de que un pedido salga de la tiend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524000"/>
                <a:gridCol w="3933825"/>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ódigo impreso en el envase, carácter a carácter, contra la referencia d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un producto parecido que no es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tros o kilos del envase contra el formato de cad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r un 15 L cuando se pidieron 4 L (o al rev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ltos y unidades contados y recontados, abriendo lo dud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aja de menos que descubre el cliente en su 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524000"/>
                <a:gridCol w="3933825"/>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mprueb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 tin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 de color y referencia de tintado que figuran en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ono «casi igual» que no iguala lo ya a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i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recoge, a dónde se lleva y quién está autorizado a rec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que llega a la dirección equivo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comprometida y si el material puede salir hoy o sigue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una entrega que aún no está prepa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oble comprobación: qué se mira y cuándo se dobla]]></a:t>
            </a:r>
          </a:p>
        </p:txBody>
      </p:sp>
      <p:pic>
        <p:nvPicPr>
          <p:cNvPr id="3" name="" descr="Diagrama con seis recuadros de colores, uno por campo de comprobación: referencia, formato, cantidad, color, destino y fecha, más un recuadro sobre cuándo se dobla la comprobación">
            <a:hlinkClick r:id="rId3" tooltip="Diagrama con seis recuadros de colores, uno por campo de comprobación: referencia, formato, cantidad, color, destino y fecha, más un recuadro sobre cuándo se dobla la comprobación"/>
          </p:cNvPr>
          <p:cNvPicPr>
            <a:picLocks noChangeAspect="1"/>
          </p:cNvPicPr>
          <p:nvPr>
            <p:ph type="pic" idx="1"/>
          </p:nvPr>
        </p:nvPicPr>
        <p:blipFill>
          <a:blip r:embed="rId2"/>
          <a:stretch>
            <a:fillRect/>
          </a:stretch>
        </p:blipFill>
        <p:spPr>
          <a:xfrm>
            <a:off x="3124200" y="1257300"/>
            <a:ext cx="289560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comprueba antes de que el material salga y cómo se dobla la comprobación. Los casos en que la doble comprobación es obligatoria y su umbral (importe, producto preparado o tintado, entrega parcial, salida para obra) son una dependencia interna pendiente de validación de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comprobar-y-entregar-pedidos"/>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oble comprobación: qué se mira y cuándo se do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7]]></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es obligatoria la doble comproba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tro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neral]]></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e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du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fes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r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v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n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epend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ot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doble comprobación: qué se mira y cuándo se do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7]]></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empr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bligatori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iemp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t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mpor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o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iert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p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di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ié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ir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gun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robació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ón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gistrad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ndi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mprovi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mbr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strad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parado, entregado, parcial: tres estados que no se parec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estados se confunden en el lenguaje diario y producen descuadres reales. Nombrarlos bien es parte del trabajo: decir en voz alta y en el registro ]]></a:t>
            </a:r>
            <a:r>
              <a:rPr lang="en-US" b="1" strike="noStrike" sz="2100" spc="0" u="none" cap="none">
                <a:solidFill>
                  <a:srgbClr val="1B2438">
                    <a:alpha val="100000"/>
                  </a:srgbClr>
                </a:solidFill>
                <a:latin typeface="Calibri"/>
              </a:rPr>
              <a:t><![CDATA[en qué punto exacto está cada pedido]]></a:t>
            </a:r>
            <a:r>
              <a:rPr lang="en-US" strike="noStrike" sz="2100" spc="0" u="none" cap="none">
                <a:solidFill>
                  <a:srgbClr val="1B2438">
                    <a:alpha val="100000"/>
                  </a:srgbClr>
                </a:solidFill>
                <a:latin typeface="Calibri"/>
              </a:rPr>
              <a:t><![CDATA[ evita tanto el «ya lo di» como el «aún no está» cuando sí lo está.]]></a:t>
            </a:r>
          </a:p>
        </p:txBody>
      </p:sp>
      <p:sp>
        <p:nvSpPr>
          <p:cNvPr id="8" name=""/>
          <p:cNvSpPr txBox="1"/>
          <p:nvPr/>
        </p:nvSpPr>
        <p:spPr>
          <a:xfrm>
            <a:off x="514350" y="26098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DO: el material está reunido, rotulado y comprobado. Sigue dentro de tus existencias: no ha salido, no está entregado y no está cobrado. Cualquier otra persona puede todavía cogerlo por error si no está identific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parado, entregado, parcial: tres estados que no se parec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DO: el material ha salido y existe constancia de la entrega: quién lo recibió, cuándo y qué cantidad exacta. A partir de aquí la existencia deja de ser tuya y empieza la trazabilidad de la salida.]]></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CIAL: se entrega una parte y el resto queda ]]></a:t>
            </a:r>
            <a:r>
              <a:rPr lang="en-US" b="1" strike="noStrike" sz="2100" spc="0" u="none" cap="none">
                <a:solidFill>
                  <a:srgbClr val="1B2438">
                    <a:alpha val="100000"/>
                  </a:srgbClr>
                </a:solidFill>
                <a:latin typeface="Calibri"/>
              </a:rPr>
              <a:t><![CDATA[registrado como pendiente]]></a:t>
            </a:r>
            <a:r>
              <a:rPr lang="en-US" strike="noStrike" sz="2100" spc="0" u="none" cap="none">
                <a:solidFill>
                  <a:srgbClr val="1B2438">
                    <a:alpha val="100000"/>
                  </a:srgbClr>
                </a:solidFill>
                <a:latin typeface="Calibri"/>
              </a:rPr>
              <a:t><![CDATA[, con su referencia, su cantidad y el estado en que está (en tienda, pedido a proveedor, en preparación). Un pedido parcial no es un pedido cerrado ni es un pedido incumplido: es un pedido a medias que tiene que decir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parado, entregado, parcial: tres estados que no se parecen]]></a:t>
            </a:r>
          </a:p>
        </p:txBody>
      </p:sp>
      <p:pic>
        <p:nvPicPr>
          <p:cNvPr id="3" name="" descr="Diagrama de una entrega parcial con un pedido simulado de diez cajas: ocho se entregan hoy, dos quedan pendientes, quién lo autoriza y qué debe constar al cerrar, con una nota de dependencia pendiente de validación">
            <a:hlinkClick r:id="rId3" tooltip="Diagrama de una entrega parcial con un pedido simulado de diez cajas: ocho se entregan hoy, dos quedan pendientes, quién lo autoriza y qué debe constar al cerrar, con una nota de dependencia pendiente de validación"/>
          </p:cNvPr>
          <p:cNvPicPr>
            <a:picLocks noChangeAspect="1"/>
          </p:cNvPicPr>
          <p:nvPr>
            <p:ph type="pic" idx="1"/>
          </p:nvPr>
        </p:nvPicPr>
        <p:blipFill>
          <a:blip r:embed="rId2"/>
          <a:stretch>
            <a:fillRect/>
          </a:stretch>
        </p:blipFill>
        <p:spPr>
          <a:xfrm>
            <a:off x="3171825" y="1257300"/>
            <a:ext cx="2790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atomía de una entrega parcial con un supuesto didáctico ficticio. Lo que sale, lo que queda pendiente, quién lo autoriza y qué documento o registro queda: cuatro datos que hay que poder responder. El formato del documento de entrega y quién autoriza son dependencia interna pendiente de validación de la empres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comprobar-y-entregar-pedidos"/>
              </a:rPr>
              <a:t><![CDATA[Ver imagen original en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parado, entregado, parcial: tres estados que no se parec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t>
            </a:r>
            <a:r>
              <a:rPr lang="en-US" b="1" strike="noStrike" sz="2100" spc="0" u="none" cap="none">
                <a:solidFill>
                  <a:srgbClr val="1B2438">
                    <a:alpha val="100000"/>
                  </a:srgbClr>
                </a:solidFill>
                <a:latin typeface="Calibri"/>
              </a:rPr>
              <a:t><![CDATA[entrega parcial]]></a:t>
            </a:r>
            <a:r>
              <a:rPr lang="en-US" strike="noStrike" sz="2100" spc="0" u="none" cap="none">
                <a:solidFill>
                  <a:srgbClr val="1B2438">
                    <a:alpha val="100000"/>
                  </a:srgbClr>
                </a:solidFill>
                <a:latin typeface="Calibri"/>
              </a:rPr>
              <a:t><![CDATA[ se sostiene sobre cuatro preguntas: ]]></a:t>
            </a:r>
            <a:r>
              <a:rPr lang="en-US" b="1" strike="noStrike" sz="2100" spc="0" u="none" cap="none">
                <a:solidFill>
                  <a:srgbClr val="1B2438">
                    <a:alpha val="100000"/>
                  </a:srgbClr>
                </a:solidFill>
                <a:latin typeface="Calibri"/>
              </a:rPr>
              <a:t><![CDATA[¿qué se entrega?]]></a:t>
            </a:r>
            <a:r>
              <a:rPr lang="en-US" strike="noStrike" sz="2100" spc="0" u="none" cap="none">
                <a:solidFill>
                  <a:srgbClr val="1B2438">
                    <a:alpha val="100000"/>
                  </a:srgbClr>
                </a:solidFill>
                <a:latin typeface="Calibri"/>
              </a:rPr>
              <a:t><![CDATA[ (cantidad real, no la pedida), ]]></a:t>
            </a:r>
            <a:r>
              <a:rPr lang="en-US" b="1" strike="noStrike" sz="2100" spc="0" u="none" cap="none">
                <a:solidFill>
                  <a:srgbClr val="1B2438">
                    <a:alpha val="100000"/>
                  </a:srgbClr>
                </a:solidFill>
                <a:latin typeface="Calibri"/>
              </a:rPr>
              <a:t><![CDATA[¿qué falta?]]></a:t>
            </a:r>
            <a:r>
              <a:rPr lang="en-US" strike="noStrike" sz="2100" spc="0" u="none" cap="none">
                <a:solidFill>
                  <a:srgbClr val="1B2438">
                    <a:alpha val="100000"/>
                  </a:srgbClr>
                </a:solidFill>
                <a:latin typeface="Calibri"/>
              </a:rPr>
              <a:t><![CDATA[ (referencia, cantidad y en qué situación está lo pendiente), ]]></a:t>
            </a:r>
            <a:r>
              <a:rPr lang="en-US" b="1" strike="noStrike" sz="2100" spc="0" u="none" cap="none">
                <a:solidFill>
                  <a:srgbClr val="1B2438">
                    <a:alpha val="100000"/>
                  </a:srgbClr>
                </a:solidFill>
                <a:latin typeface="Calibri"/>
              </a:rPr>
              <a:t><![CDATA[¿quién lo autoriza?]]></a:t>
            </a:r>
            <a:r>
              <a:rPr lang="en-US" strike="noStrike" sz="2100" spc="0" u="none" cap="none">
                <a:solidFill>
                  <a:srgbClr val="1B2438">
                    <a:alpha val="100000"/>
                  </a:srgbClr>
                </a:solidFill>
                <a:latin typeface="Calibri"/>
              </a:rPr>
              <a:t><![CDATA[ (la facultad la fija el procedimiento interno, pendiente de validación) y ]]></a:t>
            </a:r>
            <a:r>
              <a:rPr lang="en-US" b="1" strike="noStrike" sz="2100" spc="0" u="none" cap="none">
                <a:solidFill>
                  <a:srgbClr val="1B2438">
                    <a:alpha val="100000"/>
                  </a:srgbClr>
                </a:solidFill>
                <a:latin typeface="Calibri"/>
              </a:rPr>
              <a:t><![CDATA[¿qué documento queda?]]></a:t>
            </a:r>
            <a:r>
              <a:rPr lang="en-US" strike="noStrike" sz="2100" spc="0" u="none" cap="none">
                <a:solidFill>
                  <a:srgbClr val="1B2438">
                    <a:alpha val="100000"/>
                  </a:srgbClr>
                </a:solidFill>
                <a:latin typeface="Calibri"/>
              </a:rPr>
              <a:t><![CDATA[ (el que acredita lo entregado y deja constancia del pendiente). Si alguna de las cuatro no tiene respuesta escrita, la entrega parcial se está contando de palabra: y de palabra no hay trazabilid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parado, entregado, parcial: tres estados que no se parec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unca se hace con un pedido parcial es ]]></a:t>
            </a:r>
            <a:r>
              <a:rPr lang="en-US" b="1" strike="noStrike" sz="2100" spc="0" u="none" cap="none">
                <a:solidFill>
                  <a:srgbClr val="1B2438">
                    <a:alpha val="100000"/>
                  </a:srgbClr>
                </a:solidFill>
                <a:latin typeface="Calibri"/>
              </a:rPr>
              <a:t><![CDATA[cerrarlo como completo]]></a:t>
            </a:r>
            <a:r>
              <a:rPr lang="en-US" strike="noStrike" sz="2100" spc="0" u="none" cap="none">
                <a:solidFill>
                  <a:srgbClr val="1B2438">
                    <a:alpha val="100000"/>
                  </a:srgbClr>
                </a:solidFill>
                <a:latin typeface="Calibri"/>
              </a:rPr>
              <a:t><![CDATA[ para «que desaparezca de la lista», ni entregar lo pendiente otro día ]]></a:t>
            </a:r>
            <a:r>
              <a:rPr lang="en-US" b="1" strike="noStrike" sz="2100" spc="0" u="none" cap="none">
                <a:solidFill>
                  <a:srgbClr val="1B2438">
                    <a:alpha val="100000"/>
                  </a:srgbClr>
                </a:solidFill>
                <a:latin typeface="Calibri"/>
              </a:rPr>
              <a:t><![CDATA[sin anotarlo]]></a:t>
            </a:r>
            <a:r>
              <a:rPr lang="en-US" strike="noStrike" sz="2100" spc="0" u="none" cap="none">
                <a:solidFill>
                  <a:srgbClr val="1B2438">
                    <a:alpha val="100000"/>
                  </a:srgbClr>
                </a:solidFill>
                <a:latin typeface="Calibri"/>
              </a:rPr>
              <a:t><![CDATA[. Las dos cosas generan exactamente el mismo problema: material que sale sin registro y un cliente al que nadie puede decirle hoy qué le falta realmen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reparado, entregado, parcial: tres estados que no se parec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7]]></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antes de que el material salg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é qué cantidad exacta está saliendo? ¿Sé qué cantidad queda pendiente y en qué situación? ¿Está escrito quién preparó esto y quién lo va a entregar? Si alguna respuesta vive solo en tu cabeza, todavía no has terminado de preparar el pedido: has terminado de bajar bo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entrega: recibí y trazabili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es un acto con dos pruebas: la ]]></a:t>
            </a:r>
            <a:r>
              <a:rPr lang="en-US" b="1" strike="noStrike" sz="2100" spc="0" u="none" cap="none">
                <a:solidFill>
                  <a:srgbClr val="1B2438">
                    <a:alpha val="100000"/>
                  </a:srgbClr>
                </a:solidFill>
                <a:latin typeface="Calibri"/>
              </a:rPr>
              <a:t><![CDATA[conformidad de quien recibe]]></a:t>
            </a:r>
            <a:r>
              <a:rPr lang="en-US" strike="noStrike" sz="2100" spc="0" u="none" cap="none">
                <a:solidFill>
                  <a:srgbClr val="1B2438">
                    <a:alpha val="100000"/>
                  </a:srgbClr>
                </a:solidFill>
                <a:latin typeface="Calibri"/>
              </a:rPr>
              <a:t><![CDATA[ (el recibí) y el ]]></a:t>
            </a:r>
            <a:r>
              <a:rPr lang="en-US" b="1" strike="noStrike" sz="2100" spc="0" u="none" cap="none">
                <a:solidFill>
                  <a:srgbClr val="1B2438">
                    <a:alpha val="100000"/>
                  </a:srgbClr>
                </a:solidFill>
                <a:latin typeface="Calibri"/>
              </a:rPr>
              <a:t><![CDATA[registro de la salida]]></a:t>
            </a:r>
            <a:r>
              <a:rPr lang="en-US" strike="noStrike" sz="2100" spc="0" u="none" cap="none">
                <a:solidFill>
                  <a:srgbClr val="1B2438">
                    <a:alpha val="100000"/>
                  </a:srgbClr>
                </a:solidFill>
                <a:latin typeface="Calibri"/>
              </a:rPr>
              <a:t><![CDATA[ en el sistema de la casa. La primera protege a la tienda frente a un «no me llegó esto»; la segunda protege el inventario. Una sin la otra deja la mitad del trabajo hecho: un papel firmado sin registrar no baja existencias, y una salida registrada sin firma no prueba quién recibió el material.]]></a:t>
            </a:r>
          </a:p>
        </p:txBody>
      </p:sp>
      <p:sp>
        <p:nvSpPr>
          <p:cNvPr id="8" name=""/>
          <p:cNvSpPr txBox="1"/>
          <p:nvPr/>
        </p:nvSpPr>
        <p:spPr>
          <a:xfrm>
            <a:off x="514350" y="36004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la entrega debe poder reconstruirse la cadena comple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entrega: recibí y trazabili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alió: referencias, formatos y cantidades reales, no las pedidas si fueron distint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QUIÉN: cliente y persona o empresa que recibe, y punto de entrega si fue repar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fecha y, cuando el caso lo exija, hora de salida y de entreg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lo preparó: la persona que seleccionó y comprobó el materi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entrega: recibí y trazabili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lo entregó: la persona o el transporte que sacó el material de la tien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queda pendiente: referencias, cantidades y situación de lo no entregado, si hubo entrega parci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entrega: recibí y trazabili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7]]></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ocumento concreto, pendient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materializa el recibí (papel, firma en dispositivo, documento de entrega), qué copia se queda el cliente y cuál la tienda, y en qué sistema se registra la salida son parte del procedimiento interno de la empresa y están pendientes de validación (§5.3). El control que sí es firme: ]]></a:t>
            </a:r>
            <a:r>
              <a:rPr lang="en-US" b="1" strike="noStrike" sz="2000" spc="0" u="none" cap="none">
                <a:solidFill>
                  <a:srgbClr val="1B2438">
                    <a:alpha val="100000"/>
                  </a:srgbClr>
                </a:solidFill>
                <a:latin typeface="Calibri"/>
              </a:rPr>
              <a:t><![CDATA[que exista una constancia de quién recibió y otra de que la salida quedó registrada]]></a:t>
            </a:r>
            <a:r>
              <a:rPr lang="en-US" strike="noStrike" sz="2000" spc="0" u="none" cap="none">
                <a:solidFill>
                  <a:srgbClr val="1B2438">
                    <a:alpha val="100000"/>
                  </a:srgbClr>
                </a:solidFill>
                <a:latin typeface="Calibri"/>
              </a:rPr>
              <a:t><![CDA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eo el pedido confirm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SIMULADO, datos ficticios: línea 1, 10 cajas de 4 L de una referencia de ejemplo de esmalte al agua; línea 2, 6 cajas de 15 L de una referencia de ejemplo de imprimación; línea 3, 3 botes de un color preparado según código. Destino: recogida en mostrador por un cliente profesional, fecha de ho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lecciono por referenc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o las referencias de la lista, leyendo el código impreso en cada envase. En la línea 1, el carrito tiene un envase con el mismo nombre comercial pero formato de 15 L: ]]></a:t>
            </a:r>
            <a:r>
              <a:rPr lang="en-US" b="1" strike="noStrike" sz="2100" spc="0" u="none" cap="none">
                <a:solidFill>
                  <a:srgbClr val="1B2438">
                    <a:alpha val="100000"/>
                  </a:srgbClr>
                </a:solidFill>
                <a:latin typeface="Calibri"/>
              </a:rPr>
              <a:t><![CDATA[primer error sembrado detectado]]></a:t>
            </a:r>
            <a:r>
              <a:rPr lang="en-US" strike="noStrike" sz="2100" spc="0" u="none" cap="none">
                <a:solidFill>
                  <a:srgbClr val="1B2438">
                    <a:alpha val="100000"/>
                  </a:srgbClr>
                </a:solidFill>
                <a:latin typeface="Calibri"/>
              </a:rPr>
              <a:t><![CDATA[. No lo doy por válido: el formato es parte de la referenc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uebo la línea 2 y la línea 3]]></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6 cajas de 15 L cuadran en referencia y cantidad. En la línea 3, el bote preparado trae un código de color acabado en una cifra distinta a la del pedido: ]]></a:t>
            </a:r>
            <a:r>
              <a:rPr lang="en-US" b="1" strike="noStrike" sz="2100" spc="0" u="none" cap="none">
                <a:solidFill>
                  <a:srgbClr val="1B2438">
                    <a:alpha val="100000"/>
                  </a:srgbClr>
                </a:solidFill>
                <a:latin typeface="Calibri"/>
              </a:rPr>
              <a:t><![CDATA[segundo error sembrado]]></a:t>
            </a:r>
            <a:r>
              <a:rPr lang="en-US" strike="noStrike" sz="2100" spc="0" u="none" cap="none">
                <a:solidFill>
                  <a:srgbClr val="1B2438">
                    <a:alpha val="100000"/>
                  </a:srgbClr>
                </a:solidFill>
                <a:latin typeface="Calibri"/>
              </a:rPr>
              <a:t><![CDATA[. «Se parece muchísimo» no es un criterio: la referencia y el código mandan (plan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otulo y separ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o lo correcto identificado con el número de pedido y separado del resto de la zona de salida. Los dos envases mal seleccionados vuelven a su ubicación antes de que se mezclen con otro pedido: un material suelto sin identificar es un material que alguien cogerá.]]></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oble comprob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o la segunda pasada: se vuelven a cotejar referencia, formato, cantidad, color, destino y fecha contra la lista, sin leer mi comprobación anterior, y se anota el resultado. Si en la casa este caso no exigiera doble comprobación, la decisión corresponde al procedimiento interno, no a mi criterio (pendiente de valid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Marco PREPARADO, no entreg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está preparado: 10 cajas de 4 L, 6 cajas de 15 L y 3 botes del color correcto. Todavía no ha salido, así que sigue siendo existencia registrada y no lo doy por cobrado ni por entregado a na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1: preparación con dos errores sembrados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Entrego y cierr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recoge, cuento delante de él, compruebo que recibe lo que corresponde y queda constancia de la entrega y de la salida registrada, con quién preparó y quién entregó. Y anoto los dos errores detectados por el cauce interno definido, para que la selección por parecido no vuelva a colar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2: entrega parcial y su pendient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Preparo y descubro el hue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SIMULADO: 10 cajas de una referencia de ejemplo en formato de 4 L. Al bajar material solo hay 8 cajas completas: 2 faltan porque aún no han entrado de proveedor. El pedido no se puede entregar completo, y eso es un dato, no una improvis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2: entrega parcial y su pendient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o decido yo la entrega parcial]]></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zación de una entrega parcial corresponde a quien tenga esa facultad en el procedimiento de la casa: ]]></a:t>
            </a:r>
            <a:r>
              <a:rPr lang="en-US" b="1" strike="noStrike" sz="2100" spc="0" u="none" cap="none">
                <a:solidFill>
                  <a:srgbClr val="1B2438">
                    <a:alpha val="100000"/>
                  </a:srgbClr>
                </a:solidFill>
                <a:latin typeface="Calibri"/>
              </a:rPr>
              <a:t><![CDATA[pendiente de validación]]></a:t>
            </a:r>
            <a:r>
              <a:rPr lang="en-US" strike="noStrike" sz="2100" spc="0" u="none" cap="none">
                <a:solidFill>
                  <a:srgbClr val="1B2438">
                    <a:alpha val="100000"/>
                  </a:srgbClr>
                </a:solidFill>
                <a:latin typeface="Calibri"/>
              </a:rPr>
              <a:t><![CDATA[. Lo que sí me corresponde a mí es plantearla con datos: qué sale, qué queda, en qué situación está lo pendiente y cuándo puede sal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2: entrega parcial y su pendient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uebo lo que sa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8 cajas se cotejan referencia a referencia y se cuentan: 8 cajas completas, 32 botes de 4 L si cada caja trae 4. Referencia, formato, cantidad, destino y fecha comprobados; y segunda pasada cuando correspon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2: entrega parcial y su pendient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ntrego lo que sale con constanci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lo comprobado y queda constancia de la cantidad ]]></a:t>
            </a:r>
            <a:r>
              <a:rPr lang="en-US" b="1" strike="noStrike" sz="2100" spc="0" u="none" cap="none">
                <a:solidFill>
                  <a:srgbClr val="1B2438">
                    <a:alpha val="100000"/>
                  </a:srgbClr>
                </a:solidFill>
                <a:latin typeface="Calibri"/>
              </a:rPr>
              <a:t><![CDATA[realmente entregada]]></a:t>
            </a:r>
            <a:r>
              <a:rPr lang="en-US" strike="noStrike" sz="2100" spc="0" u="none" cap="none">
                <a:solidFill>
                  <a:srgbClr val="1B2438">
                    <a:alpha val="100000"/>
                  </a:srgbClr>
                </a:solidFill>
                <a:latin typeface="Calibri"/>
              </a:rPr>
              <a:t><![CDATA[ y de quién la recibe. No se firma ni se registran «10 cajas» por el hecho de que el pedido los mencionara: se registra lo que ha sali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2: entrega parcial y su pendient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jo el pendiente escri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2 cajas restantes quedan registradas como pendientes, con su referencia, su cantidad y su situación, y se comunica al cliente el pendiente por el cauce que use la casa. Un pendiente que solo vive en la cabeza del que lo sabe se convierte en una reclamación sin prueb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a entrega: recibí y trazabilidad · Pedido simulado resuelto 2: entrega parcial y su pendient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ierro con trazabil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dido figura a medias: una parte entregada y otra pendiente, y ambas partes se pueden reconstruir: qué, a quién, cuándo, quién preparó y quién entregó. Cuando entre el material restante, esa entrega se registra como lo que es, no como «lo de aquel dí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ECCIONAR POR NOMBRE O POR PARECIDO: das otro acabado u otro formato «porque el bote es igual». Prevención: lee la referencia impresa en el envase y coteja carácter a carácter con la list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FORMATOS: 4 L, 15 L y 0,75 L de la misma familia parecen el mismo producto. Prevención: el formato es parte de la comprobación de referencia, no un detalle apart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R ENTREGADO LO QUE SOLO ESTÁ PREPARADO: el material sale de la estantería pero no del sistema, o al revés. Prevención: nombra el estado exacto y regístralo en el momen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OBLAR LA COMPROBACIÓN CUANDO TOCA: quien prepara es quien comprueba, solo y con prisa. Prevención: segunda pasada independiente y anotada en los casos que la casa defin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y sus consecuenci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A MEDIAS SIN DEJAR EL PENDIENTE ESCRITO: «ya se lo doy otro día». Prevención: cantidad entregada, cantidad pendiente, situación y autorización constan por escrit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SIN RECIBÍ NI REGISTRO: el cliente se lleva material y nadie puede decir después quién lo recibió. Prevención: constancia de la recepción y salida registrada, las dos, no u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de salida con el estado o el problema que describ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s 10 cajas están bajadas, rotuladas y comprobadas, pero nadie ha registrado la salida]]></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cuenta, recibe y queda constancia de quién recibió; la salida está registrada]]></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 10 cajas salen 8 y las otras 2 quedan anotadas con su referencia y su situ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terial se lo lleva el cliente y no queda ninguna constancia de la recepción]]></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edido figura como entregado en el sistema pero el material sigue en la zona de salida]]></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n el carrito hay una caja que no corresponde a ninguna línea del pedido]]></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tregado y cerrado con trazabilidad]]></a:t>
            </a:r>
          </a:p>
        </p:txBody>
      </p:sp>
      <p:sp>
        <p:nvSpPr>
          <p:cNvPr id="12" name=""/>
          <p:cNvSpPr txBox="1"/>
          <p:nvPr/>
        </p:nvSpPr>
        <p:spPr>
          <a:xfrm>
            <a:off x="628650" y="3848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 parcial documentada]]></a:t>
            </a:r>
          </a:p>
        </p:txBody>
      </p:sp>
      <p:sp>
        <p:nvSpPr>
          <p:cNvPr id="13" name=""/>
          <p:cNvSpPr txBox="1"/>
          <p:nvPr/>
        </p:nvSpPr>
        <p:spPr>
          <a:xfrm>
            <a:off x="628650" y="4200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trega sin recibí: sin prueba de quién lo recibió]]></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ado falso: preparado marcado como entreg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alida no autorizada: sobra material por comprob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parado: aún no ha salido, sigue siendo existencia tuy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de salida de un pedido, del primer paso al últim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el pedido confirmado línea a línea: referencias, formatos, cantidades, color, destino y fech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otular lo preparado e identificarlo con el pedido, separado del resto]]></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rcar el estado real: preparado (todavía no entregado)]]></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leccionar el material por referencia, leyendo el código impreso en el envas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bar los seis campos y doblar la comprobación cuando el caso lo pide]]></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ntregar con recibí y registrar la salida con f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DIDO SIMULADO (datos ficticios): 10 cajas de 4 botes de 4 L de una referencia de ejemplo. Al preparar solo hay 9 cajas completas y una caja con 3 botes. ¿Cuántos botes se entregan si se hace una entrega parcial con lo que hay? Responde solo con el número.]]></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botes): ________________]]></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STA DE PREPARACIÓN SIMULADA (referencias y colores ficticios). Compara lo que hay en la zona de salida con lo que pide cada línea y marca las líneas en las que lo preparado NO coincide con el pedido y no debe salir.]]></a:t>
            </a:r>
          </a:p>
        </p:txBody>
      </p:sp>
      <p:sp>
        <p:nvSpPr>
          <p:cNvPr id="9" name=""/>
          <p:cNvSpPr txBox="1"/>
          <p:nvPr/>
        </p:nvSpPr>
        <p:spPr>
          <a:xfrm>
            <a:off x="628650" y="29813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ínea 1 · Pide la referencia de ejemplo de 4 L; en el carrito hay un envase de 15 L del mismo nombre comercial]]></a:t>
            </a:r>
          </a:p>
        </p:txBody>
      </p:sp>
      <p:sp>
        <p:nvSpPr>
          <p:cNvPr id="10"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ínea 2 · Pide la referencia de ejemplo terminada en 7; la etiqueta del bote terminado en 1 está preparada en su lug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ínea 3 · Pide 6 cajas; hay 6 cajas contadas y recontadas, con la misma referencia y el mismo forma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ínea 4 · Pide un color preparado con código; el bote trae ese código y la referencia de tintado del pedid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ínea 5 · El pedido tiene 4 líneas, pero en el carrito hay una caja más que no corresponde a ningu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pedido marcado como ___ no está ___: el material sigue siendo existencia registrada hasta que se anota la ___. Si ese registro falta, el almacén mostrará un ___ de existencias que nadie podrá explicar en el próximo recuent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edido de 10 cajas se entrega a medias: 8 cajas salen contadas y con conformidad de quien recibe, y 2 siguen sin material. ¿Qué es l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rrar el pedido como entregado: la mayor parte ya ha salido y así deja de molestar en la list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la cantidad realmente entregada, dejar las 2 cajas pendientes con su referencia y su situación, y seguir la ruta de autorización y documentación que fije el procedimiento de la ca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 las 8 cajas en el almacén hasta poder entregar las 10 juntas, aunque el cliente lleve esperand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las 2 cajas restantes otro día sin anotarlo, que total son dos caj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se lleva él mismo el material del mostrador, no hace falta ninguna constancia de la entrega: ya está resuel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mprobación según el campo al que corresponde antes de que el pedido salg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ferencia y format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ntidad]]></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lor, destino y fech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eer el código impreso en el envase y cotejarlo con la list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robar que el litraje del envase es el de la línea pedid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ar bultos y recontar unidades antes de sac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erificar que lo preparado suma las cajas que declara la lis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tejar el código de color y la referencia de tint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nfirmar quién recibe y a dónde se lleva el material]]></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Revisar la fecha comprometida y si hoy puede sali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paración de pedidos · Memoria: estado del pedido y qué signif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7]]></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unido y comprobado, pero aún no ha sal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 salido y consta quién lo reci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pa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arte sale y el resto queda registrado com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lo preparado con el pedido al que pertene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n a prueba tu preparación de pedidos · Memoria: estado del pedido y qué signif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7]]></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809875"/>
                <a:gridCol w="5305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ble com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nda pasada independiente, con su resultado ano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tock fantas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stencia registrada que ya no está donde fi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Memoria: estado del pedido y qué signific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reparar-comprobar-y-entregar-pedidos"/>
              </a:rPr>
              <a:t><![CDATA[Abrir el juego en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dato selecciono en el almacén?]]></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la referencia impresa en el envase, cotejada carácter a carácter con la lista. El nombre comercial y el color del bote no identifican el produc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15 L vale si el pedido pedía 4 L del mismo produc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formato es parte de la referencia: es otra línea, otro precio y otra cantidad de material. Es un error de formato, no una sustitución válid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quiere decir «prepara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l material está reunido, rotulado y comprobado, pero no ha salido: sigue siendo existencia registrada, no está entregado ni cobrad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o para decir que algo está entregad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tancia de quién recibió (recibí) y registro de la salida con fecha. Las dos, no un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sostiene una entrega parcial?]]></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entrega, qué falta, quién lo autoriza y qué documento o registro queda. El quién y el qué documento: pendientes de validación de la cas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doblo la comprobaci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a prueba tu preparación de pedidos · Tarjetas rápidas de preparación y entreg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caso lo pide: producto preparado o tintado, cantidades grandes, entrega parcial, salida para obra o importes relevantes. El criterio exacto lo fija el procedimiento interno (pendient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n a prueba tu preparación de pedido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DO SIMULADO: un cliente profesional recoge hoy 5 cajas de una referencia de ejemplo de 4 L y 2 botes de un color preparado. Al bajar el material ves que hay 4 cajas completas y una caja con 3 botes de 4 L, y que el bote tintado trae un código de color con un dígito distinto al del pedido. Con los controles de este objeto, explica en cuatro o cinco frases qué compruebas, qué sale hoy, qué queda pendiente, qué estados declaras y qué NO haces aunque el cliente tenga pris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7]]></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epara los dos problemas (una cantidad: entrega parcial; un código de color: referencia de tintado incorrecta, no se entrega «porque se parece»). Declara el estado real de cada línea, deja el pendiente y la trazabilidad por escrito, y señala que la autorización de la parcial y el documento de entrega son dependencia interna pendiente de validación.]]></a:t>
            </a:r>
          </a:p>
        </p:txBody>
      </p:sp>
      <p:sp>
        <p:nvSpPr>
          <p:cNvPr id="8"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checklist de preparación y entre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 esta checklist abierta mientras preparas, no cuando el cliente ya se va. Está pensada para pasarla línea a línea y marcar qué casilla falla antes de que el material salga. Es una ayuda general: el formato oficial del documento de entrega y el sistema de registro los fija la cas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yuda de una pantalla: la checklist de preparación y entrega]]></a:t>
            </a:r>
          </a:p>
        </p:txBody>
      </p:sp>
      <p:pic>
        <p:nvPicPr>
          <p:cNvPr id="3" name="" descr="Checklist de preparación y entrega en una pantalla con ocho casillas: lista, referencias, formatos, cantidades, rotulación, estado, entrega y registro, más una nota de cómo usarla">
            <a:hlinkClick r:id="rId3" tooltip="Checklist de preparación y entrega en una pantalla con ocho casillas: lista, referencias, formatos, cantidades, rotulación, estado, entrega y registro, más una nota de cómo usarla"/>
          </p:cNvPr>
          <p:cNvPicPr>
            <a:picLocks noChangeAspect="1"/>
          </p:cNvPicPr>
          <p:nvPr>
            <p:ph type="pic" idx="1"/>
          </p:nvPr>
        </p:nvPicPr>
        <p:blipFill>
          <a:blip r:embed="rId2"/>
          <a:stretch>
            <a:fillRect/>
          </a:stretch>
        </p:blipFill>
        <p:spPr>
          <a:xfrm>
            <a:off x="3267075" y="1257300"/>
            <a:ext cx="2609850"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hecklist de una pantalla para usar durante la preparación. Ocho casillas encadenadas: no se entrega como conforme hasta pasarlas, y el documento de entrega y el sistema de registro concretos los determina la empresa (pendiente de valid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reparar-comprobar-y-entregar-pedidos"/>
              </a:rPr>
              <a:t><![CDATA[Ver imagen original en el 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es reunir, identificar y comprobar el material de un pedido confirmado: se selecciona por referencia impresa en el envase, nunca por nombre, color del bote o parecid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obación tiene seis campos: referencia, formato/envase, cantidad, color/tintado, destino y fecha. La doble comprobación es una segunda pasada independiente y anotad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do, entregado y parcial son tres estados distintos: preparado no ha salido, entregado salió con prueba de quién lo recibió, parcial dice qué sale y qué queda pendi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preparado con entregado (o entregar sin registrar la salida) produce stock fantasma: existencias que no cuadran y que después nadie puede demostrar.]]></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ntrega parcial se sostiene sobre cuatro datos: qué se entrega, qué falta, quién lo autoriza y qué documento queda; el cierre como pedido completo está fuera de procedimient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responde a qué, a quién, cuándo, quién preparó y quién entregó. El documento concreto, el sistema y quién autoriza son dependencia interna pendiente de validación de la empres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tejado la referencia y el formato impresos en el envase contra la lista, o me he guiado por el nombre o el pareci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contado y recontado las cantidades, o he dado por buena la caja que «parece comple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 hecho —o pedido— la segunda comprobación cuando el caso la pide, y he anotado su result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é decir en voz alta si este pedido está preparado, entregado o entregado a medias, y está eso registrad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constancia de quién recibió, de quién preparó y de quién entregó, y qué pasa con lo pendient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un pedido simulado completo seleccionando por referencia, rotulándolo y detectando una referencia o un formato incorrectos antes de que salg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r el estado real de un pedido (preparado, entregado o parcial) y explicar qué registro acompaña a cada estad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una entrega parcial dejando constancia de lo entregado, de lo pendiente y de la autorización que corresponde, sin cerrar el pedido como completo.]]></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reparar, comprobar y entregar sin mezclar est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8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preparar, comprobar y entregar sin mezclar est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Bien: seleccionas por referencia, separas los seis campos de comprobación y no confundes preparado con entregado. Prepara un pedido real con la checklist y apunta qué casilla te dio duda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dos cosas: los seis campos de la comprobación (referencia, formato, cantidad, color, destino, fecha) y la diferencia entre preparado, entregado y parcial. Y recuerda: una entrega sin constancia de quién recibió no está cerrad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reparar-comprobar-y-entregar-pedidos"/>
              </a:rPr>
              <a:t><![CDATA[Preparar, comprobar y entregar pedid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Albaranes, facturas y datos de cliente]]></a:t>
            </a:r>
            <a:r>
              <a:rPr lang="en-US" strike="noStrike" sz="2100" spc="0" u="none" cap="none">
                <a:solidFill>
                  <a:srgbClr val="1B2438">
                    <a:alpha val="100000"/>
                  </a:srgbClr>
                </a:solidFill>
                <a:latin typeface="Calibri"/>
              </a:rPr>
              <a:t><![CDATA[ (JUL-C03-O06). Ya sabes preparar, comprobar y entregar dejando el estado real de cada pedido; el siguiente paso es que el papel que acompaña esa salida sea coherente con lo entregado, sin inventar reglas fiscales ni pantallas. Y en el extremo opuesto de la cadena, ]]></a:t>
            </a:r>
            <a:r>
              <a:rPr lang="en-US" i="1" strike="noStrike" sz="2100" spc="0" u="none" cap="none">
                <a:solidFill>
                  <a:srgbClr val="1B2438">
                    <a:alpha val="100000"/>
                  </a:srgbClr>
                </a:solidFill>
                <a:latin typeface="Calibri"/>
              </a:rPr>
              <a:t><![CDATA[Recibir mercancía y gestionar diferencias]]></a:t>
            </a:r>
            <a:r>
              <a:rPr lang="en-US" strike="noStrike" sz="2100" spc="0" u="none" cap="none">
                <a:solidFill>
                  <a:srgbClr val="1B2438">
                    <a:alpha val="100000"/>
                  </a:srgbClr>
                </a:solidFill>
                <a:latin typeface="Calibri"/>
              </a:rPr>
              <a:t><![CDATA[ (JUL-C08-O05) enseña la entrada: el mismo cotejo, en dirección contrari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2026-10-31T05:00:46Z</dcterms:created>
  <dcterms:modified xsi:type="dcterms:W3CDTF">2026-10-31T05:00:46Z</dcterms:modified>
  <dc:title>Preparar, comprobar y entregar pedidos</dc:title>
  <dc:description>Presentación editable del OA «Preparar, comprobar y entregar pedidos». Enlace: https://pinturasespecializadas.lumbre.lat/object/preparar-comprobar-y-entregar-pedidos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