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ción, imprimación y sistema complet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ción, imprimación y sistema complet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ción, imprimación y sistema complet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ción, imprimación y sistema complet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secuencia completa: tres fases que no se saltan»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secuencia completa: tres fases que no se saltan»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istema-cap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preparar el soporte, dejarlo limpio y reparado, imprimar, esperar el secado que indica la ficha y acabar en las manos decl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tre capa y capa hay un tiempo. Ese tiempo no es una espera: es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tres fases de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tres fases de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tres fases de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eparación → imprimación →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es siempre: preparar el soporte, aplicar imprimación, aplicar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1: la secuenci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Dentro de la preparación: limpiar, lijar, reparar»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Dentro de la preparación: limpiar, lijar, reparar»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prepar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limpiar, lijar, reparar y dejar en condiciones, con el fallo que aparece si se salta cad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operación de la preparación evita un fallo distinto, y ninguno de los cuatro se ve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ción → Masilla y papel de l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primación → Base de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 Pintur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primación en metal → Capa anticorrosiva previa al esmal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en madera de exterior → Barniz o lasur, con el sistema que admita la m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2: los productos típicos de cada f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imprimación: la capa que parece un gasto» (2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imprimación: la capa que parece un gasto» (3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imprimación: la capa que parece un gasto» (4 de 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imprimación: la capa que parece un gasto» (5 de 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mpatibilidad entre capas: la regla general y sus límite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mpatibilidad entre capas: la regla general y sus límite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mpatibil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combinaciones de capas: agua sobre agua, disolvente sobre disolvente, agua sobre disolvente y disolvente sobre agua; con la regla general, la verificación y el comportamiento si la ficha no l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gla general orienta; la ficha técnica decide. Cada combinación tiene su verificación y su plan 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probar en la ficha del esmalte qué admite sobre la capa anterior y, si no lo dice, consultar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sma base no significa compatibilidad declarada. Puede que el esmalte admita esa capa anterior, puede que no, y puede que admita un número de manos distinto del que el cliente espera. La comprobación es una lectura de ficha, y si la ficha no lo dice, la respuesta es consultar antes de entregar. La mezcla entre pinturas queda descartada, y el barniz no es la solución: funciona como capa de bloqueo, no como capa de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4: compatibilidad entre capas y la regla general con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Predi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No improvisar mezclas» (2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No improvisar mezclas» (3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ezcl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mezcla improvisada de dos envases y un sistema documentado con su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ntre las dos no está en el bote: está en si hay un documento de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mezclan productos sin documentación. Cada producto tiene una ficha técnica que indica qué mezcla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5: no improvisar mezc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liente quiere pintar sobre esmalte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dic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ngo una puerta con esmalte antiguo y quiero pintarla de bl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liente quiere pintar sobre esmalte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NO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e vendes pintura plástica al agua y ya. Puede que no aga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liente quiere pintar sobre esmalte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 que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preguntas si el esmalte es antiguo (probablemente disolvente). Le recomiendas lijar, aplicar imprimación de adherencia y luego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liente quiere pintar sobre esmalte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o que verif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s la ficha técnica de la imprimación y del acabado. Confirmas que son compat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jemplo resuelto: una verja de hierro en exterio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El cliente pide «pintura para la ver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de hierro, está en la terraza y lleva años sin pintar.» Tú: «¿Le da el sol? ¿Le llega la lluvia? ¿Está cerca del mar?» — «En la terraza, con el mar a un kiló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Se identifica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tal: hierro. Y la zona más delicada no es la cara vista, sino las pletinas y las soldaduras, donde se acumula el óxido y el agua s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Se pregunta por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óxido es superficial o está comiendo el hierro?» — «Es superficial, se ve el metal en algunos puntos.» Se anota: óxido superficial, soldaduras más afec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Se decide el sistema, con la fich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ción: cepillado y lija hasta metal limpio, retirando el óxido suelto. Imprimación: una imprimación anticorrosiva compatible con el acabado elegido. Acabado: un esmalte para exterior con resistencia al ambiente de la terraza. Los tres productos concretos los dan las fichas, no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Se comprueba la compat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ntregar, se comprueba en la ficha del esmalte qué imprimación admite y en la ficha de la imprimación qué acabado admite. Si alguna de las dos no lo dice, no se entrega el sistem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Se le explic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sultado depende de que el óxido se vaya del todo antes de imprimir. Si queda óxido debajo, la pintura se cae por el mismo sit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verja de hierro en una terraza con viento de 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Lo que qued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asificación del ambiente de esa terraza, el sistema exacto que se confirme y el intervalo de repintado. Se anota como pendiente y lo confirma quien tiene la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zclo dos pinturas para ver qué color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zclar sin documentación y saltar la imprimación son errores. Se lee la ficha y se sigue l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Detectar un paso omitido» (2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Detectar un paso omitido» (3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Detectar un paso omitido» (4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detectar un sistema in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documenta y lo que queda pendiente» (2 de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documenta y lo que queda pendiente» (3 de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ción · acabado ·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es preparación, imprimación y acabado, y la referencia que manda sobre la mezcla de productos es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n a prueba lo que sabe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la ficha técnica antes de recomend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zclar productos sin documentación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licar imprimación antes del acabad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tar la preparación para ahorrar tiempo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cion-imprimacion-y-sistema-complet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La hoja del sistema»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ses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ses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ases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secuencia de un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ón → imprimación →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mezclar cualquier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consulta la ficha téc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el cliente quiere pintar sobre esmalte antigu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jar, imprimación de adherencia, acabado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o primero que lees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cha técnic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uniformar la absorción, dar adherencia, aislar el soporte y proteger durant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arregla la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oporte en mal estado, una humedad sin resolver ni una incompatibilidad entre c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gua sobre disolvente es compa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pende del producto: se comprueba en la ficha del acabado y, si no lo dic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mezclan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e pierde la trazabilidad, se anula lo que el fabricante declaró y se enseña a mezclar en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sistema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cion-imprimacion-y-sistema-completo]]></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sistema que se puede defender»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3" r:id="rId1"/>
    <p:sldLayoutId id="2482439144" r:id="rId2"/>
    <p:sldLayoutId id="2482439145" r:id="rId3"/>
    <p:sldLayoutId id="24824391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1b7ecbc2806c5203bf8619e39fdba93670a686b7921ab941.jpg"/>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istema-capas2.jpg"/>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hyperlink" Target="https://pinturasespecializadas.lumbre.lat/object/preparacion-imprimacion-y-sistema-complet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preparacion6.jpg"/>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hyperlink" Target="https://pinturasespecializadas.lumbre.lat/object/preparacion-imprimacion-y-sistema-completo"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mpatibilidad7.jpg"/>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hyperlink" Target="https://pinturasespecializadas.lumbre.lat/object/preparacion-imprimacion-y-sistema-completo"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ezclas8.jpg"/>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hyperlink" Target="https://pinturasespecializadas.lumbre.lat/object/preparacion-imprimacion-y-sistema-completo"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hyperlink" Target="https://pinturasespecializadas.lumbre.lat/object/preparacion-imprimacion-y-sistema-completo"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cion-imprimacion-y-sistema-completo" TargetMode="External"/>
  <Relationship Id="rId3"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rim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le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paracion-imprimacion-y-sistema-complet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un sistema de pintura como una secuencia documentada de fases —preparación, imprimación y acabado—, decir qué hace cada una, comprobar la compatibilidad entre capas en la ficha técnica, reconocer un paso omitido en el encargo del cliente y sostener la regla de no mezclar ni improvisar nada que no esté documen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objeto del curso C04: la secuencia completa de un sistema de pintura, desde la preparación hasta la última capa, y por qué cada paso tiene un producto documentado. Incluye el contenido de cada fase, la función de la imprimación, la compatibilidad entre capas, el ejemplo de la puerta con esmalte antiguo y el de la verja de hierro en exterio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paración · imprimación · sistema · compatibilidad · ficha técnica · asesorí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ón, imprimación y sistema comple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entra por la tarde con un bote en la mano: «¿me vale esto para pintar la puerta del pasillo?». La puerta lleva un esmalte antiguo de años, y el bote que trae es una pintura plástica al agua. Detrás de esa pregunta hay tres decisiones que nadie ha tomado: qué hay debajo, qué capa va en medio y si las dos se llevan bie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igue es un caso inventado para practicar. Los nombres, las cifras y las referencias son de práctica y no son datos de Pinturas Especializadas; los esquemas dibujados son material didáctico y no reproducen ninguna etiqueta ni ninguna pantalla re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ón, imprimación y sistema comple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r un sistema de pintura como una secuencia documentada de fases —preparación, imprimación y acabado—, decir qué hace cada una, comprobar la compatibilidad entre capas en la ficha técnica, reconocer un paso omitido en el encargo del cliente y sostener la regla de no mezclar ni improvisar nada que no esté documentado.]]></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ón, imprimación y sistema comple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l sector; no es, por sí solo, una política de Pinturas Especializad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productos, compatibilidades y plazos los confirma dirección.]]></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cifras y referenci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ón, imprimación y sistema comple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imprimación concreta se ofrece con cada acabado del catálogo y quién valida esas compatibilida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ción, imprimación y sistema comple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3]]></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istema completo se entrega documentado al cliente en un parte de obra y con qué formato. Qué margen de manos se garantiza y con qué ficha técnica se respalda. Qué se responde al cliente cuando el fabricante no confirma una compatibilidad concreta.]]></a:t>
            </a:r>
          </a:p>
        </p:txBody>
      </p:sp>
      <p:sp>
        <p:nvSpPr>
          <p:cNvPr id="10" name=""/>
          <p:cNvSpPr txBox="1"/>
          <p:nvPr/>
        </p:nvSpPr>
        <p:spPr>
          <a:xfrm>
            <a:off x="685800" y="279082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lazo de repintado y qué intervalo de mantenimiento se comunican al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cuencia completa: tres fases que no se salt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pintura no es «poner pintura encima». Es una ]]></a:t>
            </a:r>
            <a:r>
              <a:rPr lang="en-US" b="1" strike="noStrike" sz="2100" spc="0" u="none" cap="none">
                <a:solidFill>
                  <a:srgbClr val="1B2438">
                    <a:alpha val="100000"/>
                  </a:srgbClr>
                </a:solidFill>
                <a:latin typeface="Calibri"/>
              </a:rPr>
              <a:t><![CDATA[secuencia documentada]]></a:t>
            </a:r>
            <a:r>
              <a:rPr lang="en-US" strike="noStrike" sz="2100" spc="0" u="none" cap="none">
                <a:solidFill>
                  <a:srgbClr val="1B2438">
                    <a:alpha val="100000"/>
                  </a:srgbClr>
                </a:solidFill>
                <a:latin typeface="Calibri"/>
              </a:rPr>
              <a:t><![CDATA[ de capas, cada una con un producto específico, cada producto con su ficha técnica.]]></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se un paso o improvisar una mezcla es el error más caro: la pintura se cae, se ampolla o no seca. Y el cliente no vuelve.]]></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ase es obligatoria. No se puede saltar la imprimación «porque ya está la pared». No se puede saltar la preparación «porque el cliente tiene prisa». Si el cliente tiene prisa, se le explica que saltar pasos es más caro a largo plaz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cuencia completa: tres fases que no se salt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no es una manía del sector: es lo que hace que el resultado se pueda repetir. Cada capa cumple una función —dejar el soporte limpio y firme, dar la adherencia, aportar el color y la protección final— y esa función solo se cumple si la capa anterior está en condiciones. Por eso el orden no se negocia: la imprimación no sustituye a la preparación, ni el acabado arregla una imprimación mal elegi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cuencia completa: tres fases que no se salt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onsecuencia para el mostrador: ]]></a:t>
            </a:r>
            <a:r>
              <a:rPr lang="en-US" b="1" strike="noStrike" sz="2100" spc="0" u="none" cap="none">
                <a:solidFill>
                  <a:srgbClr val="1B2438">
                    <a:alpha val="100000"/>
                  </a:srgbClr>
                </a:solidFill>
                <a:latin typeface="Calibri"/>
              </a:rPr>
              <a:t><![CDATA[cada fase es una recomendación y una venta]]></a:t>
            </a:r>
            <a:r>
              <a:rPr lang="en-US" strike="noStrike" sz="2100" spc="0" u="none" cap="none">
                <a:solidFill>
                  <a:srgbClr val="1B2438">
                    <a:alpha val="100000"/>
                  </a:srgbClr>
                </a:solidFill>
                <a:latin typeface="Calibri"/>
              </a:rPr>
              <a:t><![CDATA[. Quien entrega solo el acabado y omite las otras dos fases no ahorra tiempo al cliente: diseña una obra que se va a reclamar. La pregunta útil para el cliente no es «¿cuánto cuesta la pintura?», sino «¿qué hay que hacer antes y qué pasos necesit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sobre el alcance de esta lección: la secuencia es un método general del sector, pero ]]></a:t>
            </a:r>
            <a:r>
              <a:rPr lang="en-US" b="1" strike="noStrike" sz="2100" spc="0" u="none" cap="none">
                <a:solidFill>
                  <a:srgbClr val="1B2438">
                    <a:alpha val="100000"/>
                  </a:srgbClr>
                </a:solidFill>
                <a:latin typeface="Calibri"/>
              </a:rPr>
              <a:t><![CDATA[qué producto concreto va en cada fase lo decide la ficha técnica de ese producto]]></a:t>
            </a:r>
            <a:r>
              <a:rPr lang="en-US" strike="noStrike" sz="2100" spc="0" u="none" cap="none">
                <a:solidFill>
                  <a:srgbClr val="1B2438">
                    <a:alpha val="100000"/>
                  </a:srgbClr>
                </a:solidFill>
                <a:latin typeface="Calibri"/>
              </a:rPr>
              <a:t><![CDATA[. Ningún esquema de tres cajas sustituye a la fic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cuencia completa: tres fases que no se saltan]]></a:t>
            </a:r>
          </a:p>
        </p:txBody>
      </p:sp>
      <p:pic>
        <p:nvPicPr>
          <p:cNvPr id="3" name="" descr="Cinco pasos: preparar el soporte, dejarlo limpio y reparado, imprimar, esperar el secado que indica la ficha y acabar en las manos declaradas.">
            <a:hlinkClick r:id="rId3" tooltip="Cinco pasos: preparar el soporte, dejarlo limpio y reparado, imprimar, esperar el secado que indica la ficha y acabar en las manos declaradas."/>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tre capa y capa hay un tiempo. Ese tiempo no es una espera: es una cond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cion-imprimacion-y-sistema-complet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secuencia completa: tres fases que no se sal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3]]></a:t>
            </a:r>
          </a:p>
        </p:txBody>
      </p:sp>
      <p:sp>
        <p:nvSpPr>
          <p:cNvPr id="7" name="" descr=""/>
          <p:cNvSpPr/>
          <p:nvPr/>
        </p:nvSpPr>
        <p:spPr>
          <a:xfrm>
            <a:off x="514350" y="1219200"/>
            <a:ext cx="8115300" cy="14192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or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recomendar cualquier producto, lee la ficha técnica. Ahí está qué prepara, qué imprimación acepta, cuántas manos lleva y cuánto tarda en sec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ases de un sis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lijar, reparar fisuras, eliminar capas sue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illa, papel de lija, limpi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quede polvo, grasa ni zona sue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del soporte y lo que se corrig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ases de un sis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ar base de adherencia para 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universal o específica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a compatible con el acabado y adequate a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mprimación se usó y en qué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fases de un sis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ducto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la pintura con el color y acabad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plástica, esmalte, barniz, las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 manos, la dilución y el 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el lote y las manos ap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secuencia completa: tres fases que no se salta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secuencia correcta de un sistema de pint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abado → imprimación → preparac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paración → imprimación → acabad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primación → preparación → acabad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ación → acabado → imprim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ntro de la preparación: limpiar, lijar, re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tres fases, la preparación es la que más se salta y la que peor se nota cuando se salta, porque el fallo aparece semanas después y encima de la pintura nueva.]]></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 preparación hay cuatro operaciones, y cada una tiene su motivo:]]></a:t>
            </a:r>
          </a:p>
        </p:txBody>
      </p:sp>
      <p:sp>
        <p:nvSpPr>
          <p:cNvPr id="9" name=""/>
          <p:cNvSpPr txBox="1"/>
          <p:nvPr/>
        </p:nvSpPr>
        <p:spPr>
          <a:xfrm>
            <a:off x="514350" y="3019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mpiar.]]></a:t>
            </a:r>
            <a:r>
              <a:rPr lang="en-US" strike="noStrike" sz="2100" spc="0" u="none" cap="none">
                <a:solidFill>
                  <a:srgbClr val="1B2438">
                    <a:alpha val="100000"/>
                  </a:srgbClr>
                </a:solidFill>
                <a:latin typeface="Calibri"/>
              </a:rPr>
              <a:t><![CDATA[ El polvo, la grasa y el hollín se quedan pegados a la capa nueva y la hacen saltar. La limpieza no es estética: es parte de la adherenc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ntro de la preparación: limpiar, lijar, re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jar o raspar.]]></a:t>
            </a:r>
            <a:r>
              <a:rPr lang="en-US" strike="noStrike" sz="2100" spc="0" u="none" cap="none">
                <a:solidFill>
                  <a:srgbClr val="1B2438">
                    <a:alpha val="100000"/>
                  </a:srgbClr>
                </a:solidFill>
                <a:latin typeface="Calibri"/>
              </a:rPr>
              <a:t><![CDATA[ Sirve para quitar lo que está suelto y para dar agarre a la superficie. La lija no se salta porque «la pared ya estaba lisa»: lisa y lisa no significa adherente.]]></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ar.]]></a:t>
            </a:r>
            <a:r>
              <a:rPr lang="en-US" strike="noStrike" sz="2100" spc="0" u="none" cap="none">
                <a:solidFill>
                  <a:srgbClr val="1B2438">
                    <a:alpha val="100000"/>
                  </a:srgbClr>
                </a:solidFill>
                <a:latin typeface="Calibri"/>
              </a:rPr>
              <a:t><![CDATA[ Fisuras, huecos y desconchones se rellenan y se lijan antes de imprimir. Rellenar después de imprimir es hacer el trabajo dos veces.]]></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r en condiciones.]]></a:t>
            </a:r>
            <a:r>
              <a:rPr lang="en-US" strike="noStrike" sz="2100" spc="0" u="none" cap="none">
                <a:solidFill>
                  <a:srgbClr val="1B2438">
                    <a:alpha val="100000"/>
                  </a:srgbClr>
                </a:solidFill>
                <a:latin typeface="Calibri"/>
              </a:rPr>
              <a:t><![CDATA[ La superficie limpia, reparada y seca es la que puede recibir la imprim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ntro de la preparación: limpiar, lijar, re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ada fase tiene su producto típico: ]]></a:t>
            </a:r>
            <a:r>
              <a:rPr lang="en-US" b="1" strike="noStrike" sz="2100" spc="0" u="none" cap="none">
                <a:solidFill>
                  <a:srgbClr val="1B2438">
                    <a:alpha val="100000"/>
                  </a:srgbClr>
                </a:solidFill>
                <a:latin typeface="Calibri"/>
              </a:rPr>
              <a:t><![CDATA[masilla, papel de lija y limpiador]]></a:t>
            </a:r>
            <a:r>
              <a:rPr lang="en-US" strike="noStrike" sz="2100" spc="0" u="none" cap="none">
                <a:solidFill>
                  <a:srgbClr val="1B2438">
                    <a:alpha val="100000"/>
                  </a:srgbClr>
                </a:solidFill>
                <a:latin typeface="Calibri"/>
              </a:rPr>
              <a:t><![CDATA[ en la preparación; ]]></a:t>
            </a:r>
            <a:r>
              <a:rPr lang="en-US" b="1" strike="noStrike" sz="2100" spc="0" u="none" cap="none">
                <a:solidFill>
                  <a:srgbClr val="1B2438">
                    <a:alpha val="100000"/>
                  </a:srgbClr>
                </a:solidFill>
                <a:latin typeface="Calibri"/>
              </a:rPr>
              <a:t><![CDATA[imprimación universal o específica del soporte]]></a:t>
            </a:r>
            <a:r>
              <a:rPr lang="en-US" strike="noStrike" sz="2100" spc="0" u="none" cap="none">
                <a:solidFill>
                  <a:srgbClr val="1B2438">
                    <a:alpha val="100000"/>
                  </a:srgbClr>
                </a:solidFill>
                <a:latin typeface="Calibri"/>
              </a:rPr>
              <a:t><![CDATA[ en la imprimación; ]]></a:t>
            </a:r>
            <a:r>
              <a:rPr lang="en-US" b="1" strike="noStrike" sz="2100" spc="0" u="none" cap="none">
                <a:solidFill>
                  <a:srgbClr val="1B2438">
                    <a:alpha val="100000"/>
                  </a:srgbClr>
                </a:solidFill>
                <a:latin typeface="Calibri"/>
              </a:rPr>
              <a:t><![CDATA[pintura plástica, esmalte, barniz o lasur]]></a:t>
            </a:r>
            <a:r>
              <a:rPr lang="en-US" strike="noStrike" sz="2100" spc="0" u="none" cap="none">
                <a:solidFill>
                  <a:srgbClr val="1B2438">
                    <a:alpha val="100000"/>
                  </a:srgbClr>
                </a:solidFill>
                <a:latin typeface="Calibri"/>
              </a:rPr>
              <a:t><![CDATA[ en el acabado. El que se usa en cada caso lo dice la ficha técnica del acabado que se vaya a aplicar, no la costumbre de la tien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ntro de la preparación: limpiar, lijar, reparar]]></a:t>
            </a:r>
          </a:p>
        </p:txBody>
      </p:sp>
      <p:pic>
        <p:nvPicPr>
          <p:cNvPr id="3" name="" descr="Cuatro tarjetas: limpiar, lijar, reparar y dejar en condiciones, con el fallo que aparece si se salta cada operación.">
            <a:hlinkClick r:id="rId3" tooltip="Cuatro tarjetas: limpiar, lijar, reparar y dejar en condiciones, con el fallo que aparece si se salta cada operación."/>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operación de la preparación evita un fallo distinto, y ninguno de los cuatro se ve el mismo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cion-imprimacion-y-sistema-completo"/>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Dentro de la preparación: limpiar, lijar, repar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se con su producto típic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rim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ab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mprimación en met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abado en madera de exterio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e de adheren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intura fin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pa anticorrosiva previa al esmal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rniz o lasur, con el sistema que admita la made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silla y papel de li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imprimación: la capa que parece un gas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rimación es la capa que más se discute en el mostrador, porque es la que parece opcional: cuesta dinero y no se ve. Pero su función es concreta, y conviene poder explicarl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iformar la absorción.]]></a:t>
            </a:r>
            <a:r>
              <a:rPr lang="en-US" strike="noStrike" sz="2100" spc="0" u="none" cap="none">
                <a:solidFill>
                  <a:srgbClr val="1B2438">
                    <a:alpha val="100000"/>
                  </a:srgbClr>
                </a:solidFill>
                <a:latin typeface="Calibri"/>
              </a:rPr>
              <a:t><![CDATA[ Un soporte poroso absorbe más donde hay masilla que donde no la hay; la imprimación iguala eso y hace que el acabado se aplique igual en toda la superficie.]]></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ear adherencia.]]></a:t>
            </a:r>
            <a:r>
              <a:rPr lang="en-US" strike="noStrike" sz="2100" spc="0" u="none" cap="none">
                <a:solidFill>
                  <a:srgbClr val="1B2438">
                    <a:alpha val="100000"/>
                  </a:srgbClr>
                </a:solidFill>
                <a:latin typeface="Calibri"/>
              </a:rPr>
              <a:t><![CDATA[ Da la superficie donde agarrar la capa siguiente, sobre todo cuando el soporte es liso o cuando hay una capa anterior de otro ti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imprimación: la capa que parece un gas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islar.]]></a:t>
            </a:r>
            <a:r>
              <a:rPr lang="en-US" strike="noStrike" sz="2100" spc="0" u="none" cap="none">
                <a:solidFill>
                  <a:srgbClr val="1B2438">
                    <a:alpha val="100000"/>
                  </a:srgbClr>
                </a:solidFill>
                <a:latin typeface="Calibri"/>
              </a:rPr>
              <a:t><![CDATA[ Separa el acabado del soporte: en madera evita que la savia o los taninos manchen el acabado; en metal, la imprimación anticorrosiva forma la barrera que frena el óxido.]]></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ger durante la obra.]]></a:t>
            </a:r>
            <a:r>
              <a:rPr lang="en-US" strike="noStrike" sz="2100" spc="0" u="none" cap="none">
                <a:solidFill>
                  <a:srgbClr val="1B2438">
                    <a:alpha val="100000"/>
                  </a:srgbClr>
                </a:solidFill>
                <a:latin typeface="Calibri"/>
              </a:rPr>
              <a:t><![CDATA[ Mientras seca y mientras se repinta, la capa da una base que no se estropea con un roce.]]></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la imprimación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hace: no arregla un soporte en mal estado, no seca una humedad, no sustituye la preparación y no hace compatible lo que no lo es. Si la imprimación se ve bien y la pintura se cae, el problema estaba antes: en la preparación, en la humedad o en la compatibili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imprimación: la capa que parece un gas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rimación, por tanto, no es una capa que se «añade» si sobra tiempo: es la capa que hace que la siguiente funcione. Y la que se elige leyendo la ficha del acabado, porque tiene que ser compatible con él. Cuando el acabado es de los que no admiten cualquier imprimación, esa imprimación concreta se anota en la entrega; cuando no se puede confirmar, la recomendación se entrega con su condición.]]></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cabado no admite cualquier imprimación, la imprimación concreta se anota en la entreg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imprimación: la capa que parece un gas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humedad no está controlada, la imprimación no es la solución: solo tapa el problema mientras agua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dera, hay que comprobar si el tanino o la savia pueden manchar el acaba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tal, la imprimación anticorrosiva no se sustituye por una capa de colo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aramentos muy porosos, la imprimación evita que el acabado se coma el sopor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imprimación: la capa que parece un gas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primación se aplica en las manos que dice su ficha, no en las que «salen más cómod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entre capas: la regla general y sus lími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pinturas se llevan bien entre sí. La regla general es:]]></a:t>
            </a:r>
          </a:p>
        </p:txBody>
      </p:sp>
      <p:sp>
        <p:nvSpPr>
          <p:cNvPr id="8" name=""/>
          <p:cNvSpPr txBox="1"/>
          <p:nvPr/>
        </p:nvSpPr>
        <p:spPr>
          <a:xfrm>
            <a:off x="514350" y="1628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628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ua sobre agua]]></a:t>
            </a:r>
            <a:r>
              <a:rPr lang="en-US" strike="noStrike" sz="2100" spc="0" u="none" cap="none">
                <a:solidFill>
                  <a:srgbClr val="1B2438">
                    <a:alpha val="100000"/>
                  </a:srgbClr>
                </a:solidFill>
                <a:latin typeface="Calibri"/>
              </a:rPr>
              <a:t><![CDATA[: compatible]]></a:t>
            </a:r>
          </a:p>
        </p:txBody>
      </p:sp>
      <p:sp>
        <p:nvSpPr>
          <p:cNvPr id="10" name=""/>
          <p:cNvSpPr txBox="1"/>
          <p:nvPr/>
        </p:nvSpPr>
        <p:spPr>
          <a:xfrm>
            <a:off x="514350" y="2000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000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olvente sobre disolvente]]></a:t>
            </a:r>
            <a:r>
              <a:rPr lang="en-US" strike="noStrike" sz="2100" spc="0" u="none" cap="none">
                <a:solidFill>
                  <a:srgbClr val="1B2438">
                    <a:alpha val="100000"/>
                  </a:srgbClr>
                </a:solidFill>
                <a:latin typeface="Calibri"/>
              </a:rPr>
              <a:t><![CDATA[: compatible]]></a:t>
            </a:r>
          </a:p>
        </p:txBody>
      </p:sp>
      <p:sp>
        <p:nvSpPr>
          <p:cNvPr id="12" name=""/>
          <p:cNvSpPr txBox="1"/>
          <p:nvPr/>
        </p:nvSpPr>
        <p:spPr>
          <a:xfrm>
            <a:off x="514350" y="2381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2381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gua sobre disolvente]]></a:t>
            </a:r>
            <a:r>
              <a:rPr lang="en-US" strike="noStrike" sz="2100" spc="0" u="none" cap="none">
                <a:solidFill>
                  <a:srgbClr val="1B2438">
                    <a:alpha val="100000"/>
                  </a:srgbClr>
                </a:solidFill>
                <a:latin typeface="Calibri"/>
              </a:rPr>
              <a:t><![CDATA[: depende del producto, consultar ficha]]></a:t>
            </a:r>
          </a:p>
        </p:txBody>
      </p:sp>
      <p:sp>
        <p:nvSpPr>
          <p:cNvPr id="14" name=""/>
          <p:cNvSpPr txBox="1"/>
          <p:nvPr/>
        </p:nvSpPr>
        <p:spPr>
          <a:xfrm>
            <a:off x="514350" y="2752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2752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olvente sobre agua]]></a:t>
            </a:r>
            <a:r>
              <a:rPr lang="en-US" strike="noStrike" sz="2100" spc="0" u="none" cap="none">
                <a:solidFill>
                  <a:srgbClr val="1B2438">
                    <a:alpha val="100000"/>
                  </a:srgbClr>
                </a:solidFill>
                <a:latin typeface="Calibri"/>
              </a:rPr>
              <a:t><![CDATA[: normalmente no compatible]]></a:t>
            </a:r>
          </a:p>
        </p:txBody>
      </p:sp>
      <p:sp>
        <p:nvSpPr>
          <p:cNvPr id="16" name=""/>
          <p:cNvSpPr txBox="1"/>
          <p:nvPr/>
        </p:nvSpPr>
        <p:spPr>
          <a:xfrm>
            <a:off x="514350" y="31337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estás seguro, ]]></a:t>
            </a:r>
            <a:r>
              <a:rPr lang="en-US" b="1" strike="noStrike" sz="2100" spc="0" u="none" cap="none">
                <a:solidFill>
                  <a:srgbClr val="1B2438">
                    <a:alpha val="100000"/>
                  </a:srgbClr>
                </a:solidFill>
                <a:latin typeface="Calibri"/>
              </a:rPr>
              <a:t><![CDATA[no lo inventes]]></a:t>
            </a:r>
            <a:r>
              <a:rPr lang="en-US" strike="noStrike" sz="2100" spc="0" u="none" cap="none">
                <a:solidFill>
                  <a:srgbClr val="1B2438">
                    <a:alpha val="100000"/>
                  </a:srgbClr>
                </a:solidFill>
                <a:latin typeface="Calibri"/>
              </a:rPr>
              <a:t><![CDATA[. Consulta la ficha técnica o pregunta al especiali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entre capas: la regla general y sus lími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gla general es una brújula, no una autorización: es el resumen de lo que suele ocurrir, y lo que decide es la ficha técnica de los dos productos concretos que van a tocar. «Agua sobre disolvente» no es «puede ser»: es «depende», y la dependencia se resuelve en el documento del fabricante, no en la memoria del mostrad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entre capas: la regla general y sus lími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detalle que la regla general no dice y que la ficha sí: ]]></a:t>
            </a:r>
            <a:r>
              <a:rPr lang="en-US" b="1" strike="noStrike" sz="2100" spc="0" u="none" cap="none">
                <a:solidFill>
                  <a:srgbClr val="1B2438">
                    <a:alpha val="100000"/>
                  </a:srgbClr>
                </a:solidFill>
                <a:latin typeface="Calibri"/>
              </a:rPr>
              <a:t><![CDATA[el orden importa tanto como los productos]]></a:t>
            </a:r>
            <a:r>
              <a:rPr lang="en-US" strike="noStrike" sz="2100" spc="0" u="none" cap="none">
                <a:solidFill>
                  <a:srgbClr val="1B2438">
                    <a:alpha val="100000"/>
                  </a:srgbClr>
                </a:solidFill>
                <a:latin typeface="Calibri"/>
              </a:rPr>
              <a:t><![CDATA[. Hay casos en los que la solución no es cambiar el acabado, sino intercalar una imprimación de adherencia prevista justo para ese cruce. Es una decisión técnica que se documenta, no un apaño de última hor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diaria, la pregunta que resuelve la mayoría de los casos es una: ]]></a:t>
            </a:r>
            <a:r>
              <a:rPr lang="en-US" b="1" strike="noStrike" sz="2100" spc="0" u="none" cap="none">
                <a:solidFill>
                  <a:srgbClr val="1B2438">
                    <a:alpha val="100000"/>
                  </a:srgbClr>
                </a:solidFill>
                <a:latin typeface="Calibri"/>
              </a:rPr>
              <a:t><![CDATA[«¿qué pone la ficha del acabado respecto a la capa anterior?»]]></a:t>
            </a:r>
            <a:r>
              <a:rPr lang="en-US" strike="noStrike" sz="2100" spc="0" u="none" cap="none">
                <a:solidFill>
                  <a:srgbClr val="1B2438">
                    <a:alpha val="100000"/>
                  </a:srgbClr>
                </a:solidFill>
                <a:latin typeface="Calibri"/>
              </a:rPr>
              <a:t><![CDATA[. Si la ficha lo dice, no hay discusión. Si no lo dice, la respuesta es «no lo sé, lo confirmo», y eso también es una respuesta profesion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mpatibilidad entre capas: la regla general y sus límites]]></a:t>
            </a:r>
          </a:p>
        </p:txBody>
      </p:sp>
      <p:pic>
        <p:nvPicPr>
          <p:cNvPr id="3" name="" descr="Matriz con cuatro combinaciones de capas: agua sobre agua, disolvente sobre disolvente, agua sobre disolvente y disolvente sobre agua; con la regla general, la verificación y el comportamiento si la ficha no lo dice.">
            <a:hlinkClick r:id="rId3" tooltip="Matriz con cuatro combinaciones de capas: agua sobre agua, disolvente sobre disolvente, agua sobre disolvente y disolvente sobre agua; con la regla general, la verificación y el comportamiento si la ficha no lo dice."/>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gla general orienta; la ficha técnica decide. Cada combinación tiene su verificación y su plan B.]]></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cion-imprimacion-y-sistema-completo"/>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mpatibilidad entre capas: la regla general y sus límit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iene una pared pintada con una pintura al agua y quiere ahora un esmalte al agua en satinado, sin quitar la pintura anterior. ¿Qué es lo más probable que haya que hac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el esmalte directamente: al ser los dos al agua, no hay problem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en la ficha del esmalte qué admite sobre la capa anterior y, si no lo dice, consultar antes de entreg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zclar una parte de la pintura vieja con el esmalte nuevo para que los colores case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primero un barniz y después el esmalte, porque el barniz iguala cualquier sopor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 improvisar mezcl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mezclan productos de distintos fabricantes «a ver qué pasa». No se añade agua a un producto que no la lleva. No se inventa una imprimación caser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roducto tiene una fórmula. Mezclar sin documentación es como mezclar medicamentos: puede funcionar, puede ser peligroso, y no sabes cuál hasta que es tarde.]]></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tres motivos profesionales para no mezclar, más allá del resultado técnic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 improvisar mezcl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razabilidad.]]></a:t>
            </a:r>
            <a:r>
              <a:rPr lang="en-US" strike="noStrike" sz="2100" spc="0" u="none" cap="none">
                <a:solidFill>
                  <a:srgbClr val="1B2438">
                    <a:alpha val="100000"/>
                  </a:srgbClr>
                </a:solidFill>
                <a:latin typeface="Calibri"/>
              </a:rPr>
              <a:t><![CDATA[ Una obra con producto mezclado no se puede documentar ni comparar con otra. Cuando algo falla, no hay ficha que consultar.]]></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garantía del sistema.]]></a:t>
            </a:r>
            <a:r>
              <a:rPr lang="en-US" strike="noStrike" sz="2100" spc="0" u="none" cap="none">
                <a:solidFill>
                  <a:srgbClr val="1B2438">
                    <a:alpha val="100000"/>
                  </a:srgbClr>
                </a:solidFill>
                <a:latin typeface="Calibri"/>
              </a:rPr>
              <a:t><![CDATA[ Las manos declaradas por el fabricante asumen un producto concreto. Un producto alterado deja de estar cubierto por lo que el fabricante dijo de él.]]></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ormación del usuario.]]></a:t>
            </a:r>
            <a:r>
              <a:rPr lang="en-US" strike="noStrike" sz="2100" spc="0" u="none" cap="none">
                <a:solidFill>
                  <a:srgbClr val="1B2438">
                    <a:alpha val="100000"/>
                  </a:srgbClr>
                </a:solidFill>
                <a:latin typeface="Calibri"/>
              </a:rPr>
              <a:t><![CDATA[ Quien mezcla en el mostrador enseña a mezclar en la ob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 improvisar mezcl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práctica es corta: ]]></a:t>
            </a:r>
            <a:r>
              <a:rPr lang="en-US" b="1" strike="noStrike" sz="2100" spc="0" u="none" cap="none">
                <a:solidFill>
                  <a:srgbClr val="1B2438">
                    <a:alpha val="100000"/>
                  </a:srgbClr>
                </a:solidFill>
                <a:latin typeface="Calibri"/>
              </a:rPr>
              <a:t><![CDATA[si no está en la ficha, no se hace]]></a:t>
            </a:r>
            <a:r>
              <a:rPr lang="en-US" strike="noStrike" sz="2100" spc="0" u="none" cap="none">
                <a:solidFill>
                  <a:srgbClr val="1B2438">
                    <a:alpha val="100000"/>
                  </a:srgbClr>
                </a:solidFill>
                <a:latin typeface="Calibri"/>
              </a:rPr>
              <a:t><![CDATA[. Y si el cliente insiste, se le da la alternativa que sí está documentada: dos envases del mismo tono, una imprimación de la casa o un acabado de la gama que cubre su neces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 improvisar mezclas]]></a:t>
            </a:r>
          </a:p>
        </p:txBody>
      </p:sp>
      <p:pic>
        <p:nvPicPr>
          <p:cNvPr id="3" name="" descr="Comparación entre una mezcla improvisada de dos envases y un sistema documentado con su ficha técnica.">
            <a:hlinkClick r:id="rId3" tooltip="Comparación entre una mezcla improvisada de dos envases y un sistema documentado con su ficha técnica."/>
          </p:cNvPr>
          <p:cNvPicPr>
            <a:picLocks noChangeAspect="1"/>
          </p:cNvPicPr>
          <p:nvPr>
            <p:ph type="pic" idx="1"/>
          </p:nvPr>
        </p:nvPicPr>
        <p:blipFill>
          <a:blip r:embed="rId2"/>
          <a:stretch>
            <a:fillRect/>
          </a:stretch>
        </p:blipFill>
        <p:spPr>
          <a:xfrm>
            <a:off x="1057275" y="1257300"/>
            <a:ext cx="7019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ntre las dos no está en el bote: está en si hay un documento detr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cion-imprimacion-y-sistema-completo"/>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No improvisar mezc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roducto tiene su ficha técnica. Ahí está qué mezcla acepta y qué no. Si no lo lees, lo estás inventando. Y lo que inventas, no lo garantiz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No improvisar mezcl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mezclar cualquier pintura con cualquier otra sin consultar la ficha técn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mplo resuelto: pintar sobre un esmalte antigu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jemplo es ]]></a:t>
            </a:r>
            <a:r>
              <a:rPr lang="en-US" b="1" strike="noStrike" sz="2100" spc="0" u="none" cap="none">
                <a:solidFill>
                  <a:srgbClr val="1B2438">
                    <a:alpha val="100000"/>
                  </a:srgbClr>
                </a:solidFill>
                <a:latin typeface="Calibri"/>
              </a:rPr>
              <a:t><![CDATA[ficticio]]></a:t>
            </a:r>
            <a:r>
              <a:rPr lang="en-US" strike="noStrike" sz="2100" spc="0" u="none" cap="none">
                <a:solidFill>
                  <a:srgbClr val="1B2438">
                    <a:alpha val="100000"/>
                  </a:srgbClr>
                </a:solidFill>
                <a:latin typeface="Calibri"/>
              </a:rPr>
              <a:t><![CDATA[: el cliente, el material y las referencias son de práctica. Los productos que se nombran son familias genéricas —barniz o esmalte—, no referencias del catálog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el orden de las decisiones: primero se identifica qué hay puesto, después se decide el sistema, y solo al final se habla del envase. Y fíjate también en lo que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se hace: no se le vende «una pintura cualquiera» al principio para ver si la comp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pintar sobre un esmalte antiguo · Ejemplo resuelto: cliente quiere pintar sobre esmalte antigu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ice el clien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una puerta con esmalte antiguo y quiero pintarla de blan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pintar sobre un esmalte antiguo · Ejemplo resuelto: cliente quiere pintar sobre esmalte antigu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haces]]></a:t>
            </a:r>
          </a:p>
        </p:txBody>
      </p:sp>
      <p:sp>
        <p:nvSpPr>
          <p:cNvPr id="9" name=""/>
          <p:cNvSpPr txBox="1"/>
          <p:nvPr/>
        </p:nvSpPr>
        <p:spPr>
          <a:xfrm>
            <a:off x="514350" y="2790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 vendes pintura plástica al agua y ya. Puede que no agar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pintar sobre un esmalte antiguo · Ejemplo resuelto: cliente quiere pintar sobre esmalte antigu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hac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reguntas si el esmalte es antiguo (probablemente disolvente). Le recomiendas lijar, aplicar imprimación de adherencia y luego el acab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pintar sobre un esmalte antiguo · Ejemplo resuelto: cliente quiere pintar sobre esmalte antigu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erificas]]></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la ficha técnica de la imprimación y del acabado. Confirmas que son compatib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una verja de hierro en exteri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método aplicado a otro soporte. La verja está en una terraza con viento de mar, lleva años sin pintar y tiene óxido en las pletinas y en las soldadur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jemplo resuelto: una verja de hierro en exteri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etal aparece un dato que en pared no aparece: ]]></a:t>
            </a:r>
            <a:r>
              <a:rPr lang="en-US" b="1" strike="noStrike" sz="2100" spc="0" u="none" cap="none">
                <a:solidFill>
                  <a:srgbClr val="1B2438">
                    <a:alpha val="100000"/>
                  </a:srgbClr>
                </a:solidFill>
                <a:latin typeface="Calibri"/>
              </a:rPr>
              <a:t><![CDATA[el ambiente]]></a:t>
            </a:r>
            <a:r>
              <a:rPr lang="en-US" strike="noStrike" sz="2100" spc="0" u="none" cap="none">
                <a:solidFill>
                  <a:srgbClr val="1B2438">
                    <a:alpha val="100000"/>
                  </a:srgbClr>
                </a:solidFill>
                <a:latin typeface="Calibri"/>
              </a:rPr>
              <a:t><![CDATA[. La serie UNE-EN ISO 12944 clasifica la agresividad del ambiente, con categorías que van de interiores muy secos a ambientes costeros, y el sistema de protección se elige en consecuencia. Un ambiente con aire salino no es «exterior» a secas: es un ambiente más exigente. La clasificación concreta del sitio la hace quien tiene la competencia técnica; en el mostrador, lo que corresponde es decir que el producto se elige para ese ambiente y no para «exterior» en gener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liente pide «pintura para la verj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 hierro, está en la terraza y lleva años sin pintar.» Tú: «¿Le da el sol? ¿Le llega la lluvia? ¿Está cerca del mar?» — «En la terraza, con el mar a un kilómet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identifica el sopor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l: hierro. Y la zona más delicada no es la cara vista, sino las pletinas y las soldaduras, donde se acumula el óxido y el agua se que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pregunta por el esta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óxido es superficial o está comiendo el hierro?» — «Es superficial, se ve el metal en algunos puntos.» Se anota: óxido superficial, soldaduras más afectad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decide el sistema, con la ficha dela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cepillado y lija hasta metal limpio, retirando el óxido suelto. Imprimación: una imprimación anticorrosiva compatible con el acabado elegido. Acabado: un esmalte para exterior con resistencia al ambiente de la terraza. Los tres productos concretos los dan las fichas, no la memor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comprueba la compatibili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tregar, se comprueba en la ficha del esmalte qué imprimación admite y en la ficha de la imprimación qué acabado admite. Si alguna de las dos no lo dice, no se entrega el sistema: se consul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le explica al cl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pende de que el óxido se vaya del todo antes de imprimir. Si queda óxido debajo, la pintura se cae por el mismo sit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jemplo resuelto: una verja de hierro en exterior · Ejemplo resuelto: verja de hierro en una terraza con viento de mar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queda pendien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del ambiente de esa terraza, el sistema exacto que se confirme y el intervalo de repintado. Se anota como pendiente y lo confirma quien tiene la compet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jemplo resuelto: una verja de hierro en exteri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jo la pared, aplico imprimación y luego la pintur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zclo dos pinturas para ver qué color sa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o la ficha técnica antes de recomend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 falta imprimación, pinto direc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Detectar un paso omiti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 veces llega con un sistema incompleto: «Quiero esta pintura para la pared». Tú le preguntas: «¿Has preparado la pared? ¿Has aplicado imprimación?».]]></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ice que no, le explicas que la pintura no se aplica directamente sobre la pared sin preparar. Le propones el sistema completo: preparación, imprimación, acaba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Detectar un paso omiti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recoge las tres frases que más suenan en el mostrador y lo que falta en cada una. El patrón es el mismo: ]]></a:t>
            </a:r>
            <a:r>
              <a:rPr lang="en-US" b="1" strike="noStrike" sz="2100" spc="0" u="none" cap="none">
                <a:solidFill>
                  <a:srgbClr val="1B2438">
                    <a:alpha val="100000"/>
                  </a:srgbClr>
                </a:solidFill>
                <a:latin typeface="Calibri"/>
              </a:rPr>
              <a:t><![CDATA[el cliente nombra la última fase y da por hecho que las anteriores están hechas]]></a:t>
            </a:r>
            <a:r>
              <a:rPr lang="en-US" strike="noStrike" sz="2100" spc="0" u="none" cap="none">
                <a:solidFill>
                  <a:srgbClr val="1B2438">
                    <a:alpha val="100000"/>
                  </a:srgbClr>
                </a:solidFill>
                <a:latin typeface="Calibri"/>
              </a:rPr>
              <a:t><![CDATA[. Casi nunca es que quiera saltarlas: es que no ha oído hablar de ell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Detectar un paso omiti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no es «¿has pintado antes?», sino «¿qué has hecho hasta ahora con esta pared?». Con esa respuesta, el sistema se reconstruye entero: si ha lijado y no ha imprimado, falta la imprimación; si lo ha pintado entero con una pintura al agua y ahora quiere un esmalte, hay que verificar la compatibilidad de esa capa intermed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Detectar un paso omiti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tá la cuarta frase, la más difícil: «ya está pintado, yo solo quiero refrescar». Ahí no hay un sistema incompleto: hay un producto que tapar. Se responde con lo que la ficha permite y, si el acabado no es compatible con lo que hay debajo, con la preparación que sí lo 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detectar un sistema incomp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3]]></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33600"/>
                <a:gridCol w="2219325"/>
                <a:gridCol w="3762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 el cli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pintura para l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nciona preparación ni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preguntas por el estado de la pared y le propones el sistem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engo la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ncion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preguntas si la pared está limpia, lijada y 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y a pintar sobre esmalte antigu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nciona imprimación de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 explicas que necesita imprimación compat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documenta y lo que queda pend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aparece la parte incómoda del método: ]]></a:t>
            </a:r>
            <a:r>
              <a:rPr lang="en-US" b="1" strike="noStrike" sz="2100" spc="0" u="none" cap="none">
                <a:solidFill>
                  <a:srgbClr val="1B2438">
                    <a:alpha val="100000"/>
                  </a:srgbClr>
                </a:solidFill>
                <a:latin typeface="Calibri"/>
              </a:rPr>
              <a:t><![CDATA[no todo lo que hay que hacer está en la cabeza del vendedor]]></a:t>
            </a:r>
            <a:r>
              <a:rPr lang="en-US" strike="noStrike" sz="2100" spc="0" u="none" cap="none">
                <a:solidFill>
                  <a:srgbClr val="1B2438">
                    <a:alpha val="100000"/>
                  </a:srgbClr>
                </a:solidFill>
                <a:latin typeface="Calibri"/>
              </a:rPr>
              <a:t><![CDATA[.]]></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consta.]]></a:t>
            </a:r>
            <a:r>
              <a:rPr lang="en-US" strike="noStrike" sz="2100" spc="0" u="none" cap="none">
                <a:solidFill>
                  <a:srgbClr val="1B2438">
                    <a:alpha val="100000"/>
                  </a:srgbClr>
                </a:solidFill>
                <a:latin typeface="Calibri"/>
              </a:rPr>
              <a:t><![CDATA[ En la ficha técnica de cada producto: uso previsto, soportes admitidos, manos, dilución, tiempo de secado y de repintado, conservación. Eso se puede afirmar sin dudar.]]></a:t>
            </a:r>
          </a:p>
        </p:txBody>
      </p:sp>
      <p:sp>
        <p:nvSpPr>
          <p:cNvPr id="10" name=""/>
          <p:cNvSpPr txBox="1"/>
          <p:nvPr/>
        </p:nvSpPr>
        <p:spPr>
          <a:xfrm>
            <a:off x="514350" y="2990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 buena práctica.]]></a:t>
            </a:r>
            <a:r>
              <a:rPr lang="en-US" strike="noStrike" sz="2100" spc="0" u="none" cap="none">
                <a:solidFill>
                  <a:srgbClr val="1B2438">
                    <a:alpha val="100000"/>
                  </a:srgbClr>
                </a:solidFill>
                <a:latin typeface="Calibri"/>
              </a:rPr>
              <a:t><![CDATA[ Preguntar el soporte, leer la ficha, registrar la preparación, comprobar la compatibilidad y documentar el sistema. Es método del sector y funciona en cualquier tien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documenta y lo que queda pend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decide la empresa.]]></a:t>
            </a:r>
            <a:r>
              <a:rPr lang="en-US" strike="noStrike" sz="2100" spc="0" u="none" cap="none">
                <a:solidFill>
                  <a:srgbClr val="1B2438">
                    <a:alpha val="100000"/>
                  </a:srgbClr>
                </a:solidFill>
                <a:latin typeface="Calibri"/>
              </a:rPr>
              <a:t><![CDATA[ Qué imprimación se ofrece con cada acabado, qué margen de manos se garantiza, qué se escribe en el parte de obra que se entrega al cliente y qué se responde si el fabricante no confirma una compatibilidad. Eso lo confirma dirección.]]></a:t>
            </a:r>
          </a:p>
        </p:txBody>
      </p:sp>
      <p:sp>
        <p:nvSpPr>
          <p:cNvPr id="9" name=""/>
          <p:cNvSpPr txBox="1"/>
          <p:nvPr/>
        </p:nvSpPr>
        <p:spPr>
          <a:xfrm>
            <a:off x="514350" y="2914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 práctica.]]></a:t>
            </a:r>
            <a:r>
              <a:rPr lang="en-US" strike="noStrike" sz="2100" spc="0" u="none" cap="none">
                <a:solidFill>
                  <a:srgbClr val="1B2438">
                    <a:alpha val="100000"/>
                  </a:srgbClr>
                </a:solidFill>
                <a:latin typeface="Calibri"/>
              </a:rPr>
              <a:t><![CDATA[ Los ejemplos de esta lección, con sus cifras y sus nombr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documenta y lo que queda pend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frase que hay que poder decir sin miedo: ]]></a:t>
            </a:r>
            <a:r>
              <a:rPr lang="en-US" b="1" strike="noStrike" sz="2100" spc="0" u="none" cap="none">
                <a:solidFill>
                  <a:srgbClr val="1B2438">
                    <a:alpha val="100000"/>
                  </a:srgbClr>
                </a:solidFill>
                <a:latin typeface="Calibri"/>
              </a:rPr>
              <a:t><![CDATA[«esto lo confirma quien tiene la competencia»]]></a:t>
            </a:r>
            <a:r>
              <a:rPr lang="en-US" strike="noStrike" sz="2100" spc="0" u="none" cap="none">
                <a:solidFill>
                  <a:srgbClr val="1B2438">
                    <a:alpha val="100000"/>
                  </a:srgbClr>
                </a:solidFill>
                <a:latin typeface="Calibri"/>
              </a:rPr>
              <a:t><![CDATA[. No es un rehúso: es lo que evita que el sistema que se entrega sea un sistema imaginado. Se puede acompañar de un motivo y de un plazo, que es lo que convierte una frase vaga en una respues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 que se documenta y lo que queda pendien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cuencia de un sistema es: ___, imprimación y ___. No se mezclan productos sin consultar la ___ técn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fases, una función para cada una, una regla de compatibilidad con sus límites y dos ejemplos resueltos: una puerta con esmalte antiguo y una verja en la terraz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comprueba aquí es el método: reconocer las fases, leer la ficha antes de recomendar y decir con claridad qué es buena práctica y qué espera confirmación. En el trabajo real esto se verifica en el puesto, con un compañero con experiencia que revisa la compatibilidad de un caso concreto antes de que se entregue. La prueba en línea acredita el conocimiento del método; el manejo del producto y de la seguridad se verifican con supervis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la ficha técnica antes de recomen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zclar productos sin documentac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r imprimación antes del acabad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ar la preparación para ahorrar tiemp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La hoja del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cuando se entrega el sistema, no cuando se vende un envase. Una fila por fase y cinco columnas: lo que se hace, lo que se comprueba, lo que se documenta y de dónde sale el dato. La última fila es para el caso más frecuente: el cliente que llega con un paso ya hech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La hoja del sis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l sistema: qué se hace, qué se comprueba y de dónde sale el da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lijar, reparar, dejar en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quede polvo, grasa ni zona sue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soporte y correcciones h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en obra y buena práctica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3]]></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la imprimación compatible en las manos ind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tibilidad con el acabado y estado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mprimación, en qué mano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 de la imprimación y d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3]]></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el color y el acabado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manos, dilución y tiempo de rep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lote y manos apl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técnica d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3]]></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438275"/>
                <a:gridCol w="1438275"/>
                <a:gridCol w="1743075"/>
                <a:gridCol w="1743075"/>
                <a:gridCol w="1752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docume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cliente llega con un paso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nstruir qué se hizo y 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apa hay, de qué tipo y si admite el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eclarado por el cliente, con su confirma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del cliente y parte de obra, si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La hoja del sis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ase que se entrega, queda escrita con su producto y su fi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en la ficha se anota como pendiente, con su motiv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de manos se anota tal como lo declara la ficha, no «los que haga falta».]]></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cibe el sistema por escrito, con sus condiciones.]]></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con dos líneas «pendiente» es más útil que una completa de suposicion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La hoja del sis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hoja no sustituye a la ficha técnica: la hoja dice qué se ha hecho en este caso; la ficha dice qué garantiza el fabricante. Las dos juntas sostienen el sistem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s y produ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0350"/>
                <a:gridCol w="5314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de la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formar la absorción y dar ad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hace la 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rregla un soporte en mal estado ni seca l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s y produ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00350"/>
                <a:gridCol w="5314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compat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base o base compatible; si la ficha no lo dice,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s y produc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paracion-imprimacion-y-sistema-completo"/>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secuencia de un sistem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ón → imprimación → acabad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mezclar cualquier pintur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consulta la ficha técnic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el cliente quiere pintar sobre esmalte antigu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jar, imprimación de adherencia, acabado compatibl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o primero que lees antes de recomend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técnica del produc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imprima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uniformar la absorción, dar adherencia, aislar el soporte y proteger durante la obr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arregla la imprimac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oporte en mal estado, una humedad sin resolver ni una incompatibilidad entre capas.]]></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gua sobre disolvente es compatibl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pende del producto: se comprueba en la ficha del acabado y, si no lo dice, se consulta.]]></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mezclan product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e pierde la trazabilidad, se anula lo que el fabricante declaró y se enseña a mezclar en la obr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que se puede defe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dicción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que se puede defe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9]]></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0]]></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xplicar las tres fases y la función de cada una, comprobar la compatibilidad en la ficha técnica, reconocer un paso omitido en el encargo del cliente y sostener que no se mezcla ni se inventa nada que no esté documentado.]]></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4 y 9. Los errores más frecuentes son saltar la imprimación porque el soporte parece limpio, dar por compatible lo que la ficha no dice y entregar el sistema sin escribir qué queda pendient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pintura es una ]]></a:t>
            </a:r>
            <a:r>
              <a:rPr lang="en-US" b="1" strike="noStrike" sz="2100" spc="0" u="none" cap="none">
                <a:solidFill>
                  <a:srgbClr val="1B2438">
                    <a:alpha val="100000"/>
                  </a:srgbClr>
                </a:solidFill>
                <a:latin typeface="Calibri"/>
              </a:rPr>
              <a:t><![CDATA[secuencia documentada]]></a:t>
            </a:r>
            <a:r>
              <a:rPr lang="en-US" strike="noStrike" sz="2100" spc="0" u="none" cap="none">
                <a:solidFill>
                  <a:srgbClr val="1B2438">
                    <a:alpha val="100000"/>
                  </a:srgbClr>
                </a:solidFill>
                <a:latin typeface="Calibri"/>
              </a:rPr>
              <a:t><![CDATA[, y esa es la idea que hay que llevarse: preparación, imprimación y acabado. La preparación deja el soporte limpio, reparado y en condiciones; la imprimación uniforma la absorción, da adherencia, aísla y protege durante la obra; el acabado aporta el color y la protección final. Ninguna de las tres es decorativa y ninguna se sustituye por otra: la imprimación no arregla un soporte en mal estado ni seca una humedad, y el acabado no compensa una imprimación mal elegid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de verdad está en la compatibilidad. La regla general —agua sobre agua, disolvente sobre disolvente, y los dos cruces con su «depende» o su «normalmente no»— orienta, pero ]]></a:t>
            </a:r>
            <a:r>
              <a:rPr lang="en-US" b="1" strike="noStrike" sz="2100" spc="0" u="none" cap="none">
                <a:solidFill>
                  <a:srgbClr val="1B2438">
                    <a:alpha val="100000"/>
                  </a:srgbClr>
                </a:solidFill>
                <a:latin typeface="Calibri"/>
              </a:rPr>
              <a:t><![CDATA[decide la ficha técnica de los dos productos concretos]]></a:t>
            </a:r>
            <a:r>
              <a:rPr lang="en-US" strike="noStrike" sz="2100" spc="0" u="none" cap="none">
                <a:solidFill>
                  <a:srgbClr val="1B2438">
                    <a:alpha val="100000"/>
                  </a:srgbClr>
                </a:solidFill>
                <a:latin typeface="Calibri"/>
              </a:rPr>
              <a:t><![CDATA[, y esa comprobación se hace antes de entregar, no después. Lo mismo con las mezclas: si no está en la ficha, no se hace, porque una obra con producto mezclado no se puede documentar ni comparar con ninguna otr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estreza de mostrador que esta lección pide expresamente: ]]></a:t>
            </a:r>
            <a:r>
              <a:rPr lang="en-US" b="1" strike="noStrike" sz="2100" spc="0" u="none" cap="none">
                <a:solidFill>
                  <a:srgbClr val="1B2438">
                    <a:alpha val="100000"/>
                  </a:srgbClr>
                </a:solidFill>
                <a:latin typeface="Calibri"/>
              </a:rPr>
              <a:t><![CDATA[reconocer el paso que falta]]></a:t>
            </a:r>
            <a:r>
              <a:rPr lang="en-US" strike="noStrike" sz="2100" spc="0" u="none" cap="none">
                <a:solidFill>
                  <a:srgbClr val="1B2438">
                    <a:alpha val="100000"/>
                  </a:srgbClr>
                </a:solidFill>
                <a:latin typeface="Calibri"/>
              </a:rPr>
              <a:t><![CDATA[. El cliente casi siempre nombra la última fase y da por hecho que las anteriores están hechas; la pregunta «¿qué has hecho hasta ahora con esta pared?» reconstruye el sistema entero en un minuto. Cuando el cliente llega con una capa vieja, con un esmalte o con óxido, se responde con el sistema completo y con su condición, y se anota lo que queda pendiente de confirm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punte sobre lo que esta lección no hace: los productos concretos de cada fase, las compatibilidades que se ofrecen y el margen de manos que se garantizan los decide dirección, y hasta que se confirmen se escribe «pendiente». Los esquemas dibujados y las cifras de los ejemplos son material de práctica. Esta evaluación acredita el conocimiento del método; el manejo del producto, de la máquina y de la seguridad se verifica con supervisión en el puesto, que es donde se aprende a leer una ficha técnica entera, no solo la primera líne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AMPP, Jotun, AkzoNobel, PPG y Sherwin-Williams): fuente operativa para uso previsto, soportes compatibles, manos, dilución, secado, repintado y conservación; la ficha vigente prevalece sobre cualquier resumen interno (consulta 2026-10).]]></a:t>
            </a:r>
          </a:p>
        </p:txBody>
      </p:sp>
      <p:sp>
        <p:nvSpPr>
          <p:cNvPr id="9" name=""/>
          <p:cNvSpPr txBox="1"/>
          <p:nvPr/>
        </p:nvSpPr>
        <p:spPr>
          <a:xfrm>
            <a:off x="514350" y="32575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575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cion-imprimacion-y-sistema-completo"/>
              </a:rPr>
              <a:t><![CDATA[Preparación, imprimación y sistema comple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2944, protección de las estructuras de acero mediante sistemas de pintura: clasificación de la corrosividad del ambiente y durabilidad de los sistemas (AENOR/UNE, consulta 2026-10); el sistema concreto lo define la ficha técnica del product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528/2012 sobre biocidas: las protecciones de la madera con función biocida solo se recomiendan si constan autorizadas y la etiqueta lo declara (DOUE, consulta 2026-10); esta lección no interpreta el texto leg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2026-10-31T05:01:10Z</dcterms:created>
  <dcterms:modified xsi:type="dcterms:W3CDTF">2026-10-31T05:01:10Z</dcterms:modified>
  <dc:title>Preparación, imprimación y sistema completo</dc:title>
  <dc:description>Presentación editable del OA «Preparación, imprimación y sistema completo». Enlace: https://pinturasespecializadas.lumbre.lat/object/preparacion-imprimacion-y-sistema-completo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