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30/60/90: convertir el diagnóstico en un plan»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30/60/90: convertir el diagnóstico en un plan»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30/60/90: convertir el diagnóstico en un plan»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30/60/90: convertir el diagnóstico en un plan»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plan con horizonte no es una lista de deseo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Un plan con horizonte no es una lista de deseos»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lista-frente-a-pla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lista de deseos con diez acciones sin dueño ni fecha y un plan de 30/60/90 con tres prioridades, objetivo por tramo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la ambición: es el orden, la evidencia y la fecha d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signar tramo, dueño, fecha, recurso y evidencia a cada acción y fijar un objetivo por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lan tiene tramo, dueño, fecha, recurso y evidencia por acción, y un objetivo medible por tramo. Añadir acciones dispersa; ordenar sin dueño sigue siendo una lista; delegar la elección no exime de proponer y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horizonte, secuencia y rendición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tramos: estabilizar, corregir, sostene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tram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tramos del plan con la pregunta que responde cada uno, qué se hace, la evidencia de salida y el error 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ramo termina en una evidencia concreta, no en una sensación de pro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 días → Línea base cerrada y síntoma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0 días → Causa corregida y rutina funcio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0 días → Resultado sostenido y testigo transfe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de control → Fecha para parar, reajustar o acel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regunta y evidencia de salida de cada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egir tres prioridades con impacto y esfuerz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rioridad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de priorización según impacto y esfuerzo: alto impacto y bajo esfuerzo, alto impacto y alto esfuerzo, bajo impacto y bajo esfuerzo, bajo impacto y alto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atriz ordena la conversación; no decide sola. El impacto se estim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etiquetar los pedidos con nombre, obra y fecha antes de que salgan. →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gistrar durante cuatro semanas la causa de cada devolución. →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ormar a tres personas en el checklist de preparación. → 6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ordar con el proveedor el plazo de las seis referencias críticas. → 6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diseñar por completo el almacén antes de medir la demanda. → Se descarta 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impacto, esfuerzo, control y tiempo de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Un objetivo por tramo, desde la línea base real»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linea-base-objetiv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pasar de la línea base al objetivo de tramo y a su evidenci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el dato propio; después el objetivo; al final, la evidencia que lo de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trabajado con datos ficticios: devoluciones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Cerrar la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ficticia, cuatro semanas: 56.800 euros de ventas netas, 320 de devoluciones, 210 por error de preparación. Cálculo: 210 / 56.800 = 0,37 % de las ventas; 210 / 320 = 65,6 % del importe devuelto. La base es 210 euros en cuatro semanas, no «muchas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trabajado con datos ficticios: devoluciones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Objetivo de los primeros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romete reducir todavía. Objetivo: clasificar el 100 % de las devoluciones por causa (320 de 320 euros) y contener los tres errores más repetidos. Evidencia: registro de cuatro semanas con causa y tres fichas de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trabajado con datos ficticios: devoluciones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Objetivo de los días 31 a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r de 210 a 120 euros en cuatro semanas comparables: 90 euros menos, 90 / 210 = 42,9 %. Checklist y doble comprobación en pedidos de más de tres líneas. Contrapeso: conversión no inferior al 37,5 % (9 de 24) e incidencias por plazo no superiores a 5. Evidencia: registro semanal y 20 pedidos con dos errores o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trabajado con datos ficticios: devoluciones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Objetivo de los días 61 a 9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ener 120 euros o menos cuatro semanas más y transferir la rutina: dos personas ejecutan el checklist sin ayuda y 20 pedidos tienen un error o ninguno. Evidencia: ocho semanas en el nivel, auditoría del sustituto y estándar escrito. Si se mantiene solo porque el encargado revisa, está sostenido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2.9 %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0 / 210 = 0,42857, es decir, 42,9 %. En puntos sobre ventas se pasa de 0,37 % a 0,21 % (120 / 56.800), una mejora de 0,16 puntos. El cálculo no valida el objetivo: solo comprueba que la cifra está bien expre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órmula del objetivo y cálculo de la variación rel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cciones con dueño, fecha, recurso y evidencia»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cciones con dueño, fecha, recurso y evidencia»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acción con un verbo y un resultado observable. → Fijar la fecha, el recurso y la dependencia. → Asignar un único responsable con nombre. → Comprobar la evidencia en la fecha acordada. → Archivar la evidencia y actualizar el estado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resultado; después fecha, recurso y dependencia. El responsable se asigna antes de ejecutar, no al cerrar. La comprobación permite cerrar y el archivo deja el plan au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inco campos de una acción y evidenci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pendencias, riesgos y puntos de control»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pendencias, riesgos y puntos de control»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 los días 30, 60 y 90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Qué evidencia existe y cuál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ra el registro, la muestra auditada o la confirmación del proveedor. Lo que no está archivado no se considera cerrado, aunque alguien recuerde haberlo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 los días 30, 60 y 90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Qué hizo el indicador y qué el contra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n las mismas semanas, la misma fórmula y la misma fuente. Si el principal mejora y el contrapeso empeora, la mejora no está completa: se investiga antes de cele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 los días 30, 60 y 90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Qué dependencia se movió y qué riesgo se activ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n proveedor, obra, ausencias y campaña. Un retraso de dependencia no se compensa con horas extra: se replanifica la fecha o se reduce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visión de los días 30, 60 y 90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Se sostiene, se reajusta o se 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decisión se escribe con fecha y responsable. El plan puede cambiar de acción; lo que no debe cambiar sin motivo es el indicador que se está vigi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extra tapan el retraso y añaden errores en la rutina que se quiere consolidar. Lo correcto es mover la fecha, buscar alternativa o reducir alcance, dejarlo escrito y avisar si afecta al tramo. El objetivo puede mantenerse; la secuenc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dependencias, criterios de reajuste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municar, cerrar el ciclo y pasar el testigo»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municar, cerrar el ciclo y pasar el testigo»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da acción tiene un responsable con nombre y una evidencia que demuestra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comunica al empezar, no al final; cambiar la fórmula después es falsear la rendición de cuentas; una explicación oral no es transferencia. Las otras dos frases son correctas: responsable con evidencia y comunicación explí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omunicación, rendición de cuentas y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lan-30-60-90-convertir-el-diagnostico-en-un-pl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 y función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 y función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 plan de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lan tiene horizonte, tres prioridades, objetivo por tramo y evidencia; la lista solo acumula inte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en los primeros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ner el síntoma, cerrar la línea base y elegir prioridades. No se promet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lige una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impacto medido, esfuerzo real, control del encargado y tiempo hasta que la señal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un objetivo de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X a Y en N semanas, con fórmula y fuente, sin empeorar un contra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u diagnóstico ya es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lan-30-60-90-convertir-el-diagnostico-en-un-pla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tu diagnóstico ya es un pla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52" r:id="rId1"/>
    <p:sldLayoutId id="2482433253" r:id="rId2"/>
    <p:sldLayoutId id="2482433254" r:id="rId3"/>
    <p:sldLayoutId id="24824332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612ba21045f632c971650619f917a26c57ac97fcbc63701.jpg"/>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lista-frente-a-plan2.jpg"/>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hyperlink" Target="https://pinturasespecializadas.lumbre.lat/object/plan-30-60-90-convertir-el-diagnostico-en-un-plan"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tramos3.jpg"/>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hyperlink" Target="https://pinturasespecializadas.lumbre.lat/object/plan-30-60-90-convertir-el-diagnostico-en-un-plan"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rioridades4.jpg"/>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hyperlink" Target="https://pinturasespecializadas.lumbre.lat/object/plan-30-60-90-convertir-el-diagnostico-en-un-pla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linea-base-objetivo5.jpg"/>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hyperlink" Target="https://pinturasespecializadas.lumbre.lat/object/plan-30-60-90-convertir-el-diagnostico-en-un-plan"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hyperlink" Target="https://pinturasespecializadas.lumbre.lat/object/plan-30-60-90-convertir-el-diagnostico-en-un-plan"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lan-30-60-90-convertir-el-diagnostico-en-un-plan"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0/60/90:]]></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lan-30-60-90-convertir-el-diagnostico-en-un-pla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diagnóstico de la tienda en un plan de 30, 60 y 90 días con tres prioridades, un objetivo medible por tramo desde la línea base real, acciones con responsable y evidencia, dependencias previstas y puntos de control para sostener o reajus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planificación para el encargado de una tienda de pinturas. Enseña a pasar del informe y del plan de mejora a un plan de noventa días: qué se estabiliza y se mide, qué causas se corrigen, qué se sostiene y se transfiere, con responsables, recursos, evidencias y revis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30/60/90 · planificación · prioridades · indicadores · rendición de cuentas · mejora continu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30/60/90: convertir el diagnóstico en un pla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eves, 18:40, cierre de la tienda de la Tienda Centro. Sobre la mesa hay tres papeles que no encajan: el tablero de la semana, el informe con cinco problemas y un plan de mejora con nueve acciones abiertas. Dos son de hace un mes, nadie recuerda quién las pidió y una depende de un proveedor que no ha contest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pregunta para el lunes: «¿Qué vas a cambiar en los próximos noventa días y cómo lo sabremos?». No pide una lista más larga. Pide un orden, pocas prioridades, una forma de comprobar el avance y un responsable. Esta lección convierte el diagnóstico que ya existe en ese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30/60/90: convertir el diagnóstico en un pla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ertir el diagnóstico de la tienda en un plan de 30, 60 y 90 días con tres prioridades, un objetivo medible por tramo desde la línea base real, acciones con responsable y evidencia, dependencias previstas y puntos de control para sostener o reajustar.]]></a:t>
            </a:r>
          </a:p>
        </p:txBody>
      </p:sp>
      <p:sp>
        <p:nvSpPr>
          <p:cNvPr id="11" name=""/>
          <p:cNvSpPr txBox="1"/>
          <p:nvPr/>
        </p:nvSpPr>
        <p:spPr>
          <a:xfrm>
            <a:off x="514350" y="29527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ble: consta en la norma o fuente citada.]]></a:t>
            </a:r>
          </a:p>
        </p:txBody>
      </p:sp>
      <p:sp>
        <p:nvSpPr>
          <p:cNvPr id="13" name=""/>
          <p:cNvSpPr txBox="1"/>
          <p:nvPr/>
        </p:nvSpPr>
        <p:spPr>
          <a:xfrm>
            <a:off x="514350" y="3352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52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método razonable; no es, por sí solo, política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30/60/90: convertir el diagnóstico en un pla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metas, recursos y calendario que confirma direc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nombres, importes y fechas ficticios para practic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30/60/90: convertir el diagnóstico en un pla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línea base y los objetivos aprobados para cada indicador de la tien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30/60/90: convertir el diagnóstico en un pla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valida el plan de 30/60/90 y con qué margen puede el encargado reajustarlo. Los recursos disponibles: horas de formación, inversión, apoyo de proveedores y refuerzo de personal. El calendario de revisión y las fechas de rendición de cuentas ante dirección.]]></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oficial de rendición de cuentas y el grado de detalle que debe inclu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plan con horizonte no es una lista de dese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forme semanal deja más problemas de los que una tienda puede resolver a la vez. La reacción habitual es una lista: revisar el almacén, formar al equipo, hablar con el proveedor, cambiar el escaparate. Ninguna tiene fecha, nadie es su dueño y ninguna dice cómo se sabrá que está terminada. Eso no es un plan: es una lista de deseos con formato de reun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plan con horizonte no es una lista de dese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30, 60 y 90 días añade tres cosas. ]]></a:t>
            </a:r>
            <a:r>
              <a:rPr lang="en-US" b="1" strike="noStrike" sz="2100" spc="0" u="none" cap="none">
                <a:solidFill>
                  <a:srgbClr val="1B2438">
                    <a:alpha val="100000"/>
                  </a:srgbClr>
                </a:solidFill>
                <a:latin typeface="Calibri"/>
              </a:rPr>
              <a:t><![CDATA[Horizonte]]></a:t>
            </a:r>
            <a:r>
              <a:rPr lang="en-US" strike="noStrike" sz="2100" spc="0" u="none" cap="none">
                <a:solidFill>
                  <a:srgbClr val="1B2438">
                    <a:alpha val="100000"/>
                  </a:srgbClr>
                </a:solidFill>
                <a:latin typeface="Calibri"/>
              </a:rPr>
              <a:t><![CDATA[: noventa días son unas doce semanas y la capacidad es finita; si todo es prioridad, el equipo elige por su cuenta lo más cómodo. ]]></a:t>
            </a:r>
            <a:r>
              <a:rPr lang="en-US" b="1"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lgunas causas no se corrigen antes de medirlas y otras dependen de un proveedor o una obra. ]]></a:t>
            </a:r>
            <a:r>
              <a:rPr lang="en-US" b="1" strike="noStrike" sz="2100" spc="0" u="none" cap="none">
                <a:solidFill>
                  <a:srgbClr val="1B2438">
                    <a:alpha val="100000"/>
                  </a:srgbClr>
                </a:solidFill>
                <a:latin typeface="Calibri"/>
              </a:rPr>
              <a:t><![CDATA[Rendición de cuentas]]></a:t>
            </a:r>
            <a:r>
              <a:rPr lang="en-US" strike="noStrike" sz="2100" spc="0" u="none" cap="none">
                <a:solidFill>
                  <a:srgbClr val="1B2438">
                    <a:alpha val="100000"/>
                  </a:srgbClr>
                </a:solidFill>
                <a:latin typeface="Calibri"/>
              </a:rPr>
              <a:t><![CDATA[: cada tramo tiene un objetivo, una evidencia y una fecha de rev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plan con horizonte no es una lista de dese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no promete resultados: compromete decisiones y comprobaciones. Tampoco inventa metas: parte de la línea base y somete el objetivo a validación. Si dirección no lo aprueba, muestra qué se intentó y qué falt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Un plan con horizonte no es una lista de deseos]]></a:t>
            </a:r>
          </a:p>
        </p:txBody>
      </p:sp>
      <p:pic>
        <p:nvPicPr>
          <p:cNvPr id="3" name="" descr="Comparación entre una lista de deseos con diez acciones sin dueño ni fecha y un plan de 30/60/90 con tres prioridades, objetivo por tramo y revisión.">
            <a:hlinkClick r:id="rId3" tooltip="Comparación entre una lista de deseos con diez acciones sin dueño ni fecha y un plan de 30/60/90 con tres prioridades, objetivo por tramo y revisión."/>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la ambición: es el orden, la evidencia y la fecha de comprob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lan-30-60-90-convertir-el-diagnostico-en-un-plan"/>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Un plan con horizonte no es una lista de dese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semanal deja cinco problemas y nueve acciones abiertas. ¿Qué convierte esa lista en un plan de ver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ñadir todas las acciones que falta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ignar tramo, dueño, fecha, recurso y evidencia a cada acción y fijar un objetivo por tram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rdenar las acciones por urgencia y enviarlas al equip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dirección que elija y limitarse a ejecu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tramos: estabilizar, corregir, sos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tramos son tres preguntas distint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30 días: estabilizar y medir.]]></a:t>
            </a:r>
            <a:r>
              <a:rPr lang="en-US" strike="noStrike" sz="2100" spc="0" u="none" cap="none">
                <a:solidFill>
                  <a:srgbClr val="1B2438">
                    <a:alpha val="100000"/>
                  </a:srgbClr>
                </a:solidFill>
                <a:latin typeface="Calibri"/>
              </a:rPr>
              <a:t><![CDATA[ Qué está pasando y cuánto. Se contiene el síntoma que daña al cliente —una devolución mal gestionada, un pedido sin etiqueta—, se cierra la línea base con la misma fórmula y fuente durante cuatro semanas y se eligen tres prioridades. La salida es un da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tramos: estabilizar, corregir, sos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60 días: corregir causas y consolidar rutinas.]]></a:t>
            </a:r>
            <a:r>
              <a:rPr lang="en-US" strike="noStrike" sz="2100" spc="0" u="none" cap="none">
                <a:solidFill>
                  <a:srgbClr val="1B2438">
                    <a:alpha val="100000"/>
                  </a:srgbClr>
                </a:solidFill>
                <a:latin typeface="Calibri"/>
              </a:rPr>
              <a:t><![CDATA[ Por qué pasa y qué rutina lo evita. Entran la formación, el checklist, la regla de reposición, la conversación con el proveedor y el seguimiento de presupuestos. La causa se comprueba con evidencia. La salida es una rutina con tres semanas funcionando y un responsable clar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90 días: sostener y transferir.]]></a:t>
            </a:r>
            <a:r>
              <a:rPr lang="en-US" strike="noStrike" sz="2100" spc="0" u="none" cap="none">
                <a:solidFill>
                  <a:srgbClr val="1B2438">
                    <a:alpha val="100000"/>
                  </a:srgbClr>
                </a:solidFill>
                <a:latin typeface="Calibri"/>
              </a:rPr>
              <a:t><![CDATA[ Cómo se mantiene sin el encargado detrás. Se audita una muestra, se escribe el estándar, se forma a un sustituto y se revisa con dirección. La salida es que otra persona ejecute la rutina y que el indicador aguante cuatro semanas m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tramos: estabilizar, corregir, sostener]]></a:t>
            </a:r>
          </a:p>
        </p:txBody>
      </p:sp>
      <p:pic>
        <p:nvPicPr>
          <p:cNvPr id="3" name="" descr="Matriz de tres tramos del plan con la pregunta que responde cada uno, qué se hace, la evidencia de salida y el error típico.">
            <a:hlinkClick r:id="rId3" tooltip="Matriz de tres tramos del plan con la pregunta que responde cada uno, qué se hace, la evidencia de salida y el error típico."/>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ramo termina en una evidencia concreta, no en una sensación de progre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lan-30-60-90-convertir-el-diagnostico-en-un-plan"/>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tramos: estabilizar, corregir,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inta días no significa problema resuel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mo 30 sirve para medir y contener, no para demostrar la solución. Prometer el resultado en el día 30 es prometer sin línea base. Si al terminar el tramo no hay dato comparable, el plan no está atrasado: está mal empez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s tres tramos: estabilizar, corregir, sosten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ramo con la salida que lo cier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30 dí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60 dí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90 dí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nto de contro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usa corregida y rutina funcionan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ultado sostenido y testigo transferi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echa para parar, reajustar o aceler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ínea base cerrada y síntoma conten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egir tres prioridades con impacto y esfuer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doce semanas por delante, la tentación es meter ocho prioridades. El equipo no puede con todo, elige lo que menos molesta y lo importante se queda a medias. ]]></a:t>
            </a:r>
            <a:r>
              <a:rPr lang="en-US" b="1" strike="noStrike" sz="2100" spc="0" u="none" cap="none">
                <a:solidFill>
                  <a:srgbClr val="1B2438">
                    <a:alpha val="100000"/>
                  </a:srgbClr>
                </a:solidFill>
                <a:latin typeface="Calibri"/>
              </a:rPr>
              <a:t><![CDATA[Tres prioridades es un máximo práctico]]></a:t>
            </a:r>
            <a:r>
              <a:rPr lang="en-US" strike="noStrike" sz="2100" spc="0" u="none" cap="none">
                <a:solidFill>
                  <a:srgbClr val="1B2438">
                    <a:alpha val="100000"/>
                  </a:srgbClr>
                </a:solidFill>
                <a:latin typeface="Calibri"/>
              </a:rPr>
              <a:t><![CDATA[: con cuatro, alguien decide por su cuenta qué abandona.]]></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se hace con cuatro criterios:]]></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 quién afecta, cuánto cuesta, cuántas veces se repite y qué riesgo evita. Se estima con la línea base.]]></a:t>
            </a:r>
          </a:p>
        </p:txBody>
      </p:sp>
      <p:sp>
        <p:nvSpPr>
          <p:cNvPr id="11" name=""/>
          <p:cNvSpPr txBox="1"/>
          <p:nvPr/>
        </p:nvSpPr>
        <p:spPr>
          <a:xfrm>
            <a:off x="514350" y="40576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40576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fuerzo.]]></a:t>
            </a:r>
            <a:r>
              <a:rPr lang="en-US" strike="noStrike" sz="2100" spc="0" u="none" cap="none">
                <a:solidFill>
                  <a:srgbClr val="1B2438">
                    <a:alpha val="100000"/>
                  </a:srgbClr>
                </a:solidFill>
                <a:latin typeface="Calibri"/>
              </a:rPr>
              <a:t><![CDATA[ Horas, euros, permisos y coordin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egir tres prioridades con impacto y esfuer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Decide el encargado o depende de dirección o del proveedor? Lo que no se controla es dependencia, no prioridad.]]></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Cuánto tarda el indicador en moverse. Una señal que llega el día 85 no sirve para el tramo 30.]]></a:t>
            </a:r>
          </a:p>
        </p:txBody>
      </p:sp>
      <p:sp>
        <p:nvSpPr>
          <p:cNvPr id="11" name=""/>
          <p:cNvSpPr txBox="1"/>
          <p:nvPr/>
        </p:nvSpPr>
        <p:spPr>
          <a:xfrm>
            <a:off x="514350" y="2628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oridad no es lo que más duele: es lo que más cambia con los recursos disponibles. Un problema que no se puede tocar este trimestre se documenta, se escala y se saca del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egir tres prioridades con impacto y esfuerzo]]></a:t>
            </a:r>
          </a:p>
        </p:txBody>
      </p:sp>
      <p:pic>
        <p:nvPicPr>
          <p:cNvPr id="3" name="" descr="Cuatro tarjetas de priorización según impacto y esfuerzo: alto impacto y bajo esfuerzo, alto impacto y alto esfuerzo, bajo impacto y bajo esfuerzo, bajo impacto y alto esfuerzo.">
            <a:hlinkClick r:id="rId3" tooltip="Cuatro tarjetas de priorización según impacto y esfuerzo: alto impacto y bajo esfuerzo, alto impacto y alto esfuerzo, bajo impacto y bajo esfuerzo, bajo impacto y alto esfuerzo."/>
          </p:cNvPr>
          <p:cNvPicPr>
            <a:picLocks noChangeAspect="1"/>
          </p:cNvPicPr>
          <p:nvPr>
            <p:ph type="pic" idx="1"/>
          </p:nvPr>
        </p:nvPicPr>
        <p:blipFill>
          <a:blip r:embed="rId2"/>
          <a:stretch>
            <a:fillRect/>
          </a:stretch>
        </p:blipFill>
        <p:spPr>
          <a:xfrm>
            <a:off x="1238250" y="1257300"/>
            <a:ext cx="66675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atriz ordena la conversación; no decide sola. El impacto se estima con da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lan-30-60-90-convertir-el-diagnostico-en-un-pla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egir tres prioridades con impacto y esfuerz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plan en que tiene senti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30 día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60 día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scarta o esper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etiquetar los pedidos con nombre, obra y fecha antes de que salg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gistrar durante cuatro semanas la causa de cada devolu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rmar a tres personas en el checklist de prepara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ordar con el proveedor el plazo de las seis referencias crític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diseñar por completo el almacén antes de medir la demand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Un objetivo por tramo, desde la línea base r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bjetivo universal no sirve. «Reducir las devoluciones un 20 %» suena serio, pero no dice de qué cifra se parte, en cuánto tiempo ni qué no puede empeorar. La línea base usa el mismo indicador, la misma fórmula, la misma fuente y un periodo comparable: ]]></a:t>
            </a:r>
            <a:r>
              <a:rPr lang="en-US" b="1" strike="noStrike" sz="2100" spc="0" u="none" cap="none">
                <a:solidFill>
                  <a:srgbClr val="1B2438">
                    <a:alpha val="100000"/>
                  </a:srgbClr>
                </a:solidFill>
                <a:latin typeface="Calibri"/>
              </a:rPr>
              <a:t><![CDATA[cuatro semanas es el mínimo razonable]]></a:t>
            </a:r>
            <a:r>
              <a:rPr lang="en-US" strike="noStrike" sz="2100" spc="0" u="none" cap="none">
                <a:solidFill>
                  <a:srgbClr val="1B2438">
                    <a:alpha val="100000"/>
                  </a:srgbClr>
                </a:solidFill>
                <a:latin typeface="Calibri"/>
              </a:rPr>
              <a:t><![CDATA[; ocho si el volumen semanal es pequeño. Sin dato, el objetivo del tramo 30 no es mejorar: es me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Un objetivo por tramo, desde la línea base r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bjetivo de tramo se escribe así: ]]></a:t>
            </a:r>
            <a:r>
              <a:rPr lang="en-US" b="1" strike="noStrike" sz="2100" spc="0" u="none" cap="none">
                <a:solidFill>
                  <a:srgbClr val="1B2438">
                    <a:alpha val="100000"/>
                  </a:srgbClr>
                </a:solidFill>
                <a:latin typeface="Calibri"/>
              </a:rPr>
              <a:t><![CDATA[de X a Y en N semanas, medido con esta fórmula y esta fuente, sin empeorar Z]]></a:t>
            </a:r>
            <a:r>
              <a:rPr lang="en-US" strike="noStrike" sz="2100" spc="0" u="none" cap="none">
                <a:solidFill>
                  <a:srgbClr val="1B2438">
                    <a:alpha val="100000"/>
                  </a:srgbClr>
                </a:solidFill>
                <a:latin typeface="Calibri"/>
              </a:rPr>
              <a:t><![CDATA[. X es la línea base real; Y es una propuesta a validar; N son semanas comparables; Z es el contrapeso que evita mejorar una cosa a costa de otr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jemplos que no sirven: «mejorar la preparación» (no dice cuánto), «reducir las devoluciones un 50 %» (sin base, periodo ni contrapeso) y «llegar al 2 % como la media» (una media no es un objetivo propio). Un objetivo útil se lee en voz alta y otra persona sabe qué mirar el día de la rev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Un objetivo por tramo, desde la línea base real]]></a:t>
            </a:r>
          </a:p>
        </p:txBody>
      </p:sp>
      <p:pic>
        <p:nvPicPr>
          <p:cNvPr id="3" name="" descr="Secuencia de cinco pasos para pasar de la línea base al objetivo de tramo y a su evidencia de revisión.">
            <a:hlinkClick r:id="rId3" tooltip="Secuencia de cinco pasos para pasar de la línea base al objetivo de tramo y a su evidencia de revisión."/>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el dato propio; después el objetivo; al final, la evidencia que lo demues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lan-30-60-90-convertir-el-diagnostico-en-un-plan"/>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Un objetivo por tramo, desde la línea base real · Ejemplo trabajado con datos ficticios: devoluciones de preparación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errar la línea b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ficticia, cuatro semanas: 56.800 euros de ventas netas, 320 de devoluciones, 210 por error de preparación. Cálculo: 210 / 56.800 = 0,37 % de las ventas; 210 / 320 = 65,6 % del importe devuelto. La base es 210 euros en cuatro semanas, no «muchas devoluc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Un objetivo por tramo, desde la línea base real · Ejemplo trabajado con datos ficticios: devoluciones de preparación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Objetivo de los primeros 30 dí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romete reducir todavía. Objetivo: clasificar el 100 % de las devoluciones por causa (320 de 320 euros) y contener los tres errores más repetidos. Evidencia: registro de cuatro semanas con causa y tres fichas de err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Un objetivo por tramo, desde la línea base real · Ejemplo trabajado con datos ficticios: devoluciones de preparación · Paso 3 d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Objetivo de los días 31 a 60]]></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r de 210 a 120 euros en cuatro semanas comparables: 90 euros menos, 90 / 210 = 42,9 %. Checklist y doble comprobación en pedidos de más de tres líneas. Contrapeso: conversión no inferior al 37,5 % (9 de 24) e incidencias por plazo no superiores a 5. Evidencia: registro semanal y 20 pedidos con dos errores o men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Un objetivo por tramo, desde la línea base real · Ejemplo trabajado con datos ficticios: devoluciones de preparación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Objetivo de los días 61 a 90]]></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120 euros o menos cuatro semanas más y transferir la rutina: dos personas ejecutan el checklist sin ayuda y 20 pedidos tienen un error o ninguno. Evidencia: ocho semanas en el nivel, auditoría del sustituto y estándar escrito. Si se mantiene solo porque el encargado revisa, está sostenido a ma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Un objetivo por tramo, desde la línea base re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datos ficticios del ejemplo, ¿qué reducción porcentual supone pasar de 210 euros a 120 euros en cuatro semanas? Redondea a un decim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ciones con dueño, fecha, recurso y evid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cción se escribe con un verbo que produce algo. «Formar al equipo» es una actividad; «tres personas aplican el checklist en veinte pedidos auditados con dos errores o menos» es un resultado con evidencia. La diferencia decide si el plan se cierra o se queda en el ac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ciones con dueño, fecha, recurso y evid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cción lleva cinco campos. ]]></a:t>
            </a:r>
            <a:r>
              <a:rPr lang="en-US" b="1" strike="noStrike" sz="2100" spc="0" u="none" cap="none">
                <a:solidFill>
                  <a:srgbClr val="1B2438">
                    <a:alpha val="100000"/>
                  </a:srgbClr>
                </a:solidFill>
                <a:latin typeface="Calibri"/>
              </a:rPr>
              <a:t><![CDATA[Responsable único]]></a:t>
            </a:r>
            <a:r>
              <a:rPr lang="en-US" strike="noStrike" sz="2100" spc="0" u="none" cap="none">
                <a:solidFill>
                  <a:srgbClr val="1B2438">
                    <a:alpha val="100000"/>
                  </a:srgbClr>
                </a:solidFill>
                <a:latin typeface="Calibri"/>
              </a:rPr>
              <a:t><![CDATA[: si hay dos dueños, no hay ninguno.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con día concreto, no «semana 6». ]]></a:t>
            </a:r>
            <a:r>
              <a:rPr lang="en-US" b="1"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horas, euros, etiquetas, permiso o espacio. ]]></a:t>
            </a:r>
            <a:r>
              <a:rPr lang="en-US" b="1"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qué tiene que ocurrir antes. ]]></a:t>
            </a:r>
            <a:r>
              <a:rPr lang="en-US" b="1" strike="noStrike" sz="2100" spc="0" u="none" cap="none">
                <a:solidFill>
                  <a:srgbClr val="1B2438">
                    <a:alpha val="100000"/>
                  </a:srgbClr>
                </a:solidFill>
                <a:latin typeface="Calibri"/>
              </a:rPr>
              <a:t><![CDATA[Evidencia de cierre]]></a:t>
            </a:r>
            <a:r>
              <a:rPr lang="en-US" strike="noStrike" sz="2100" spc="0" u="none" cap="none">
                <a:solidFill>
                  <a:srgbClr val="1B2438">
                    <a:alpha val="100000"/>
                  </a:srgbClr>
                </a:solidFill>
                <a:latin typeface="Calibri"/>
              </a:rPr>
              <a:t><![CDATA[: qué se verá, dónde se guarda y quién lo comprueba. Si falta uno, es una inten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cciones con dueño, fecha, recurso y evid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no es una foto de una reunión. Es un registro, una muestra auditada, una confirmación del proveedor o una comparación de cuatro semanas, y debe poder enseñarse sin explicaciones. Ejemplo ficticio: «reetiquetar los pedidos con nombre, obra y fecha»; Núria, mostrador, día 12; dos horas y etiquetas; dependencia, impresora; evidencia, veinte pedidos sin etiqueta ausente. Si la impresora falla, se mueve la fecha y se avisa: no se compensa con pri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Acciones con dueño, fecha, recurso y evidenc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nvertir una idea en una acción cerra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acción con un verbo y un resultado observ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rchivar la evidencia y actualizar el estado del pla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la fecha, el recurso y la depend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la evidencia en la fecha acordad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signar un único responsable con nomb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pendencias, riesgos y puntos de contro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sin dependencias supone que el proveedor contesta el mismo día y que nadie se pone enfermo. En el litoral mediterráneo el calendario manda: la reforma se concentra antes de la temporada turística y las vacaciones caen en fechas previsibles. Cuatro dependencias merecen una línea propi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Plazo, pedido mínimo y alternativa. Alerta: no hay confirmación escrita en la fecha acordada.]]></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cceso, otros gremios, cambios del cliente y clima. Una acción que depende de una obra no se cierra desde la tien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pendencias, riesgos y puntos de contro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sencias.]]></a:t>
            </a:r>
            <a:r>
              <a:rPr lang="en-US" strike="noStrike" sz="2100" spc="0" u="none" cap="none">
                <a:solidFill>
                  <a:srgbClr val="1B2438">
                    <a:alpha val="100000"/>
                  </a:srgbClr>
                </a:solidFill>
                <a:latin typeface="Calibri"/>
              </a:rPr>
              <a:t><![CDATA[ Vacaciones, bajas y refuerzos. Antes de asignar una acción, comprobar quién estará.]]></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Picos de mostrador, fiestas locales y arranque de temporada. No se implanta un cambio en la semana de más carga si puede esperar.]]></a:t>
            </a:r>
          </a:p>
        </p:txBody>
      </p:sp>
      <p:sp>
        <p:nvSpPr>
          <p:cNvPr id="11" name=""/>
          <p:cNvSpPr txBox="1"/>
          <p:nvPr/>
        </p:nvSpPr>
        <p:spPr>
          <a:xfrm>
            <a:off x="514350" y="2962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se escribe con cuatro campos: qué puede pasar, qué señal lo anuncia, qué se hará y quién responde. El plan necesita quince minutos semanales y una revisión formal en los días 30, 60 y 9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pendencias, riesgos y puntos de contro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ara o se reajusta cuando la evidencia contradice la causa; la dependencia se retrasa más de dos semanas; el contrapeso empeora dos semanas seguidas; el recurso no está aprobado en el día 15; o el plan impide cubrir el mostrador en hora pu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pendencias, riesgos y puntos de control · La revisión de los días 30, 60 y 90 en cuatro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Qué evidencia existe y cuál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ra el registro, la muestra auditada o la confirmación del proveedor. Lo que no está archivado no se considera cerrado, aunque alguien recuerde haberlo hech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pendencias, riesgos y puntos de control · La revisión de los días 30, 60 y 90 en cuatro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Qué hizo el indicador y qué el contrap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n las mismas semanas, la misma fórmula y la misma fuente. Si el principal mejora y el contrapeso empeora, la mejora no está completa: se investiga antes de celebr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pendencias, riesgos y puntos de control · La revisión de los días 30, 60 y 90 en cuatro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dependencia se movió y qué riesgo se activ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n proveedor, obra, ausencias y campaña. Un retraso de dependencia no se compensa con horas extra: se replanifica la fecha o se reduce el alca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ependencias, riesgos y puntos de control · La revisión de los días 30, 60 y 90 en cuatro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 sostiene, se reajusta o se p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ecisión se escribe con fecha y responsable. El plan puede cambiar de acción; lo que no debe cambiar sin motivo es el indicador que se está vigilan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ependencias, riesgos y puntos de contro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proveedor confirma dos semanas más tarde, lo correcto es mantener la fecha del objetivo y pedir al equipo que compense con horas ext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municar, cerrar el ciclo y pasar el testi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comunica antes de empezar, no cuando ya hay resultados. Al equipo se le explica en una página: las tres prioridades y por qué, qué cambia esta semana, quién es dueño de cada acción, qué no se va a hacer este trimestre, a quién se avisa un bloqueo y qué se medirá. Conviene decir qué no se usará para culpar: un error declarado a tiempo es un dato; uno escondido se convierte en devolución. Un equipo que entiende el plan propone mejores acciones; uno que solo recibe tareas cumple hasta que el encargado deja de mir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municar, cerrar el ciclo y pasar el testi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dirección se le lleva otra página: línea base, objetivo, recurso solicitado, decisión que se pide, fechas de control y riesgos. ]]></a:t>
            </a:r>
            <a:r>
              <a:rPr lang="en-US" b="1" strike="noStrike" sz="2100" spc="0" u="none" cap="none">
                <a:solidFill>
                  <a:srgbClr val="1B2438">
                    <a:alpha val="100000"/>
                  </a:srgbClr>
                </a:solidFill>
                <a:latin typeface="Calibri"/>
              </a:rPr>
              <a:t><![CDATA[Rendir cuentas no es justificarse]]></a:t>
            </a:r>
            <a:r>
              <a:rPr lang="en-US" strike="noStrike" sz="2100" spc="0" u="none" cap="none">
                <a:solidFill>
                  <a:srgbClr val="1B2438">
                    <a:alpha val="100000"/>
                  </a:srgbClr>
                </a:solidFill>
                <a:latin typeface="Calibri"/>
              </a:rPr>
              <a:t><![CDATA[: es mostrar qué se decidió, qué evidencia hay y qué se hará con el resultado. Si el objetivo no se cumple, se lleva el dato, la causa y la siguiente decisión; no se cambia la fórmula para que cuad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municar, cerrar el ciclo y pasar el testi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tiene cuatro actos: comparar la línea base con el resultado; escribir qué funcionó y qué no; actualizar el estándar; y transferirlo. El testigo no se pasa con una explicación oral el último día: se pasa con el estándar escrito, una persona que lo ha ejecutado y una auditoría que lo demuestra. La revisión de los 90 días cierra con una base nueva; sin relevo, el plan solo ha hecho una pau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omunicar, cerrar el ciclo y pasar el testi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reunión de cierre.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lan se comunica al equipo el día 90, con los resultado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acción tiene un responsable con nombre y una evidencia que demuestra el cierr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objetivo no se cumple, se cambia la fórmula para que el resultado cuadre.»]]></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equipo se le dice qué cambia esta semana y qué no se hará.»]]></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testigo se pasa explicando el plan de viva voz el último d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30/60/90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con la línea base y se revisa en los días 30, 60 y 90. Las filas de ejemplo son ficticias: no son objetivos ni datos de Pinturas Especializad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30/60/90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a validar. Nombres, fechas y metas son ficticios; la base y los objetivos reales deben aprobar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009650"/>
                <a:gridCol w="3019425"/>
                <a:gridCol w="1657350"/>
                <a:gridCol w="1009650"/>
                <a:gridCol w="1419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causa en cada 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 y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os tres más frec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líneas no servidas 4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r presupuestos por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009650"/>
                <a:gridCol w="3019425"/>
                <a:gridCol w="1657350"/>
                <a:gridCol w="1009650"/>
                <a:gridCol w="1419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y doble check en pedidos de más de 3 lín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h 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 plazo y stock con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y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a todo presupuesto alto en 48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h/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tar veinte pedidos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7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009650"/>
                <a:gridCol w="3019425"/>
                <a:gridCol w="1657350"/>
                <a:gridCol w="1009650"/>
                <a:gridCol w="1419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r al sustituto en el checkli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con dirección y nuevo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1924050"/>
                <a:gridCol w="4267200"/>
                <a:gridCol w="192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 clasif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fichas con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4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de 24 co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pedidos con 2 errores o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1924050"/>
                <a:gridCol w="4267200"/>
                <a:gridCol w="192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 con ll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semanas en el niv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to aud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a con base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9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30/60/90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responsable, recurso o evidencia, no está lista: se completa o se reti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d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ilizar y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causas y consolidar rut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y transfe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semanas con la misma fórmula y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muestra que la acción termi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ara parar o re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 y función del pl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lan-30-60-90-convertir-el-diagnostico-en-un-plan"/>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 plan de una lista de dese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tiene horizonte, tres prioridades, objetivo por tramo y evidencia; la lista solo acumula intencion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en los primeros 30 d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ner el síntoma, cerrar la línea base y elegir prioridades. No se promete el result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lige una prior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impacto medido, esfuerzo real, control del encargado y tiempo hasta que la señal se muev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un objetivo de tram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X a Y en N semanas, con fórmula y fuente, sin empeorar un contrape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diagnóstico ya es un p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diagnóstico ya es un p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nvertir el diagnóstico en tres prioridades, un objetivo por tramo y acciones con dueño, recurso y evidencia.]]></a:t>
            </a:r>
          </a:p>
        </p:txBody>
      </p:sp>
      <p:sp>
        <p:nvSpPr>
          <p:cNvPr id="10" name=""/>
          <p:cNvSpPr txBox="1"/>
          <p:nvPr/>
        </p:nvSpPr>
        <p:spPr>
          <a:xfrm>
            <a:off x="514350" y="2609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y 4: sin línea base no hay objetivo y sin evidencia no hay cier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agnóstico se convierte en plan cuando alguien elige tres prioridades, escribe un objetivo por tramo desde la línea base y asigna a cada acción un dueño, una fecha, un recurso y una evidencia. Los 30 días estabilizan y miden; los 60 corrigen la causa; los 90 sostienen y pasan el testigo. El plan no promete resultados: compromete decisiones y comprobacio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a:t>
            </a:r>
            <a:r>
              <a:rPr lang="en-US" b="1" strike="noStrike" sz="2100" spc="0" u="none" cap="none">
                <a:solidFill>
                  <a:srgbClr val="1B2438">
                    <a:alpha val="100000"/>
                  </a:srgbClr>
                </a:solidFill>
                <a:latin typeface="Calibri"/>
              </a:rPr>
              <a:t><![CDATA[sin línea base no hay objetivo, sin evidencia no hay cierre y sin transferencia no hay mejora sostenida]]></a:t>
            </a:r>
            <a:r>
              <a:rPr lang="en-US" strike="noStrike" sz="2100" spc="0" u="none" cap="none">
                <a:solidFill>
                  <a:srgbClr val="1B2438">
                    <a:alpha val="100000"/>
                  </a:srgbClr>
                </a:solidFill>
                <a:latin typeface="Calibri"/>
              </a:rPr>
              <a:t><![CDATA[. Si dirección pide una meta que la tienda no puede sostener, no se inventa: se muestra el dato, se propone un objetivo y se declara qué falta. Si el plan se desvía, se reajusta con la evidencia delante, no se reescribe la histori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apartados 6 (planificación) y 10 (mejora): https://www.iso.org/standard/62085.html (consulta 2026-10-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31000:2018, Gestión del riesgo. Directrices: https://www.iso.org/standard/65694.html (consulta 2026-10-24).]]></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Tablero de control del encargado» (M6·O21), «El informe semanal» (M6·O22) e «Investigar problemas y verificar mejoras» (M6·O23).]]></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ciones internas de indicadores: pendientes de confirmar con dirección; esta lección no fija metas ni umbrales de la empres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lan-30-60-90-convertir-el-diagnostico-en-un-plan"/>
              </a:rPr>
              <a:t><![CDATA[Plan 30/60/90: convertir el diagnóstico en un p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s, importes, fechas y porcentajes marcados como ficticios son supuestos didácticos; no son datos de Pinturas Especializ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2026-10-31T03:22:59Z</dcterms:created>
  <dcterms:modified xsi:type="dcterms:W3CDTF">2026-10-31T03:22:59Z</dcterms:modified>
  <dc:title>Plan 30/60/90: convertir el diagnóstico en un plan</dc:title>
  <dc:description>Presentación editable del OA «Plan 30/60/90: convertir el diagnóstico en un plan». Enlace: https://pinturasespecializadas.lumbre.lat/object/plan-30-60-90-convertir-el-diagnostico-en-un-plan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