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presProps" Target="presProps.xml"/>
  <Relationship Id="rId101" Type="http://schemas.openxmlformats.org/officeDocument/2006/relationships/viewProps" Target="viewProps.xml"/>
  <Relationship Id="rId10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Sobre un film de plástico protector hay un rodillo de pelo blanco con mango verde, dos brochas planas con restos de pintura, una paletina de mango de madera y un rollo de cinta de pint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Nadie compra solo pintura: el rodillo, la brocha, la cinta y el plástico viajan en el mismo pedido. Foto de stux en Pixabay (licencia de contenido libre): https://pixabay.com/photos/paint-brush-roller-painter-1034901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ofrece una tienda de pinturas especializada: el mapa del catálogo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ofrece una tienda de pinturas especializada: el mapa del catálogo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tiendas, un teléfono y un catálogo en línea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uatro tiendas, un teléfono y un catálogo en línea» (3 de 3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puertas del pedido: mostrador, teléfono y WhatsApp, y catálogo en línea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urtido: 3 familias, 21 subfamilias, 77 categorías» (2 de 6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urtido: 3 familias, 21 subfamilias, 77 categorías» (3 de 6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urtido: 3 familias, 21 subfamilias, 77 categorías» (4 de 6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urtido: 3 familias, 21 subfamilias, 77 categorías» (5 de 6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surtido: 3 familias, 21 subfamilias, 77 categorías» (6 de 6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atriz de dos por dos: arriba exterior y abajo interior, a la izquierda soporte mineral y a la derecha madera y metal, con tres familias de producto en cada cuad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Antes del color, el soporte y el lugar. Esta matriz resuelve la mitad de las preguntas de mostrador: si sabes en qué cuadro cae el trabajo, ya sabes a qué familia ir y qué familia NO toc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sistema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iagrama de flujo de cinco pasos: proteger, preparar, imprimir, pintar y curar, con una nota breve debajo de cada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l sistema de pintado, en el orden en que se pide en mostrador. Cada paso tiene su familia de producto: saltarse uno significa repetir el trabajo ent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un piso completo, paso a paso, con producto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. Proteger antes de abrir un bo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inta, plástico con cinta y protección de superficies: la subfamilia «Preparación antes de pintar» tiene 17 referencias exactamente para esto. Sin esto, el cliente vuelve a la semana siguiente con pintura en el rodapié y en el sue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un piso completo, paso a paso, con producto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. Preparar el sopo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ijar (Lijas y Abrasivos, 8 referencias), limpiar y tapar agujeros y grietas con masilla (Masillas y Plastes, 20 referencias entre masillas y yesos y cementos). El 80 % de los trabajos que salen mal empezaron aqu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un piso completo, paso a paso, con producto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. Imprim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Imprimaciones y Selladoras (13 referencias): metal, multisuperficies o paredes y techos. Sobre yeso nuevo, sobre óxido, sobre una superficie ya pintada que no agarra: cada una pide su imprimación. Un transformador de óxido al agua no es una imprimación de par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un piso completo, paso a paso, con producto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. Pintar: dos capas cruz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quí va la familia que decide la matriz: Paredes y Techos si es interior, Fachadas si es exterior, Esmaltes para madera y metal, Tratamiento de la Madera para lasures y barnices. Dos capas, cruzadas, respetando el secado que declara la fi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un piso completo, paso a paso, con producto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. Acabar lo que debe dur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madera y metal, el acabado es parte del sistema: barniz, lasur, aceite saturador o esmalte según exposición. Una ventana de exterior con dos capas de esmalte al agua y sin imprimación antioxidante no llega al segundo ver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un piso completo, paso a paso, con producto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. Curar y limp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spetar el tiempo de curado antes de volver a usar la estancia o colgar cosas, y limpiar con la familia Disolventes y Limpiadores (18 referencias: aguarrás, disolvente y quitapinturas). Si la capa ya ha curado mal, un quitapinturas salva el trabajo; una segunda capa encima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7: El c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Habitación de 4 × 5 m, altura 2,70 m, con una puerta de 0,90 × 2,00 m y una ventana de 1,20 × 1,50 m. Pintura plástica mate al agua, dos capas, en botes de 4 L. ¿Cuántos bot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7: 1. Períme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4 + 5 + 4 + 5 = 18 m de pared corr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7: 2. Superficie bru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18 m × 2,70 m = 48,6 m² de par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7: 3. Restar huec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uerta: 0,90 × 2,00 = 1,8 m². Ventana: 1,20 × 1,50 = 1,8 m². Total huecos: 3,6 m². Superficie neta: 48,6 − 3,6 = 45 m²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7: 4. Aplicar las dos cap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45 × 2 = 90 m² de pared a cubrir. Aquí es donde se comete el error clásico: calcular una capa y vender la mi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7: 5. Dividir por el rend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samos 10 m²/l como supuesto de ejercicio. El rendimiento real lo declara cada ficha y varía muchísimo en el propio catálogo: la pintura de fachada PYMA declara 5 m²/l y el revestimiento siloxánico de Revetón, 8-12 m²/l. 90 ÷ 10 = 9 li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cuántos botes pedir en una habitación re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7: 6. Convertir a formatos que exist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 botes de 4 L: 9 ÷ 4 = 2,25, o sea **3 botes** (12 L). Sobra medio bote. Mejor eso que quedarse a media segunda capa a las nueve de la noche. Y si el mismo trabajo fuera de fachada con el producto de 5 m²/l, serían 18 litros: dos cajas de 15 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achada-01-px485600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Un pintor sobre un andamio pintó con brocha de palo largo la fachada de estuco de un edificio, en parte amarilla y en parte descascarill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achada: el soporte manda. En una pared exterior con el estuco descascarillado no vale «una capa de plástico blanco»: hace falta preparar, imprimir con fijador y elegir un revestimiento que respire o que aguante el fisuramiento. Foto de athree23 en Pixabay (licencia de contenido libre): https://pixabay.com/photos/painter-to-paint-vietnam-hoian-4856002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 completo de la image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interior-01-px319761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Habitación con una pared de ladrillo pintada de blanco mate, tarima de madera decapada y una maceta junto a la pa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Interior: la misma pared admite tres sistemas distintos (ladrillo visto fijado, plástico mate al agua o gama ecológica sin disolventes para un colegio o una clínica). El precio y el tiempo cambian, y el cliente paga que se lo expliques. Foto de Darkmoon_Art en Pixabay (licencia de contenido libre): https://pixabay.com/photos/space-empty-wooden-floor-plant-3197611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 completo de la imagen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servicios: lo que la casa vende además del producto» (2 de 3)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servicios: lo que la casa vende además del producto» (3 de 3)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Pintar el salón de blanco mate y sin olor» → Paredes y Te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Techos de toda la casa, blanqueado rápido» → Paredes y Tech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Las contraventanas de pino están peladas» → Tratamiento de la Mad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La tarima del porche se ha puesto gris» → Tratamiento de la Made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La barandilla de hierro con óxido suelto» → Esmal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Los azulejos de la cocina, sin quitar nada» → Esmal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«Mancha oscura que asoma en el techo del baño» → Impermeabilización y Antihume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«Cinta y plástico para no manchar el suelo de parquet» → Preparación antes de pint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atálogo organiza por familia de trabajo: Paredes y Techos (38), Tratamiento de la Madera (36), Esmaltes (45), Impermeabilización y Antihumedad (11) y, en Accesorios, Preparación antes de pintar (17). Los ejemplos están resueltos en la tabla de mostrador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Quiero pintar encima del óxido, sin imprimar» → Oxirón antioxidante acabado forja: inhibe el óxido y se aplica directo; Oxyte anticorrosivo también va sin impri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ncha de nicotina en el techo» → Cubremax pintura antimanchas (Impermeabilización y Antihumedad), también en formato spra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cina nueva sin obras ni escombros» → Esmalte para renovar azulejos, 750 ml, más imprimación todo terreno al agu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fachada tiene un pelo de fisuras» → Pintura elástica antifisuras de Revetón; para muro sano, siloxánico o fachada PYMA de 15 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 un colegio: nada de disolventes ni olor» → Gama ecológica Lepanto blanca sin disolventes y sus 22 colores de i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 madera de la terraza está agrisada y vieja» → Saturadores y aceites Owatrol (Textrol, H4 Wood) antes de cualquier c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tubo de la estufa de leña» → Esmalte o spray anticalórico de Xylazel y Maco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 casco del barco se llena de algas» → Náutica: antiincrustantes de Hempel, Velox o Flexy, con su imprim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pareja sale de productos reales del catálogo en línea del escenario consultado el 21-10-2026 y de la tabla de mostrador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3)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3 de 3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teger y enmascarar: cinta, plástico y suelo cubierto → Preparar el soporte: lijar, limpiar y tapar grietas y agujeros → Imprimir con la imprimación o selladora del soporte → Pintar dos capas cruzadas, respetando el secado entre manos → Curar y limpiar: respetar el tiempo de curado y dejar la herramienta lim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oteger abre el trabajo y curar lo cierra. Entre medias, preparar antes de imprimir e imprimir antes de pintar: la imprimación no agarra sobre un soporte con polvo, grasa o grietas abier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iagrama de flujo «El sistema de pintado» y el ejemplo resuelto paso a paso de este objeto fijan el orden: proteger, preparar, imprimir, pintar, cu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tarle que la casa tiene esmalte para azulejos de 750 ml y cerrarle el pedido por teléfono o WhatsApp, o en el mostrador de la Tienda Costa: la tienda en línea está en obras y las categorías se ven vac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otras tres opciones cuestan la venta o la reputación: la web no muestra el surtido (está en obras y las categorías van vacías), sí existe producto específico para azulejos, y el color a medida se habla con la casa, no se promete desde un formul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Banner literal de la tienda: «Actualmente estamos trabajando para mejorar nuestra web, lamentamos las molestias»; el catálogo en línea declara 356 productos; existe «Esmalte Titan renovar los azulejos, 750 ml»; y los pedidos de profesionales se atienden por teléfono y WhatsApp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Opción múltiple» (2 de 2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segura no es una cifra: es preguntarle dónde está y decirle las tiendas que le quedan cerca, con su horario. Los metros de exposición no resuelven nada en el mostr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riterio de mostrador: se responde con la tienda útil para el cliente, no con el dato que queda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 botes de 4 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48,6 m² brutos menos 3,6 m² de huecos = 45 m² netos; dos capas = 90 m²; a 10 m²/l son 9 litros; con botes de 4 L, 3 botes (12 L). Vender 2 dejaría la segunda capa a medi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jemplo resuelto «Cuántos botes pedir en una habitación real» de este objeto desarrolla la misma cuenta paso a p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El color exacto del sofá lo tiño aquí mismo y te lo mando hoy por la web, sin vernos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promete un tintado y un cierre de venta por la web que la casa no puede garantizar a distancia. La 4 confunde el stock con la tienda en línea: el catálogo público declara 356 productos y las categorías se ven vacías, y la propia web se contradice entre «más de 1500» y «más de 15000 referencias». Las otras tres son ciertas y verifica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Banner de la tienda en obras, 356 productos publicados en el catálogo en línea, el color a medida se habla con la casa («Podemos recrear el color que tú quieras, explícanos cuál quieres»), Cubremax antimanchas para nicotina y grasa, y pedidos por WhatsApp con apertura a las 7:30 en la Tienda Polígo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on a prueba tu mapa del catálogo · Memoria: familia y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on a prueba tu mapa del catálogo · Memoria: familia y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on a prueba tu mapa del catálogo · Memoria: familia y señ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Pintura de suelos: ¿qué tres subfamilias hay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ñalización vial (7), suelos de barro y hormigón (7) y pistas deportivas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s referencias tiene la familia de esmaltes y en qué se divid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45: antioxidantes (19), al agua (11), al disolvente (7), anticalóricos (4) y para azulejos (4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El cliente quiere un color que no está en la carta. ¿Qué le dic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la casa puede recrear el color que quiera, pero se habla: «explícanos cuál quieres». No se promete un tintado cerrado desde un formul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os cifras de stock contradice la propia web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«Más de 1500 referencias» en la cabecera de Para profesionales y «más de 15000 referencias en stock» en el cuerpo de la misma página. En la web se ven 356 produ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Servicio para quien no tiene mano de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«Te llevamos un profesional»: red de pintores, constructores, decoradores, arquitectos, ingenieros y ferreter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Formación: cómo son los talle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Grupos de 8 a 10 personas, unas 2 horas, con el material incluido en la cuota y en colaboración con los fabricantes. También cursos para profesionales y equipos de empr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credencial náutica se puede citar sin mie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e la casa es distribuidor de una marca premium de sistemas náuticos, con experiencia en ósmosis y en pintado de yates y megaya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7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Ventaja de horario para el grem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Tienda Polígono abre a las 7:30 y todos los centros tienen aparcamiento gratu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8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Mzx4R-ix_W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pe-surtido-01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Un cliente de la zona este tiene un restaurante: quiere pintar el comedor (pared de gotelé, manchas de grasa y humo) y, aparte, la barandilla de hierro del porche y la puerta de madera de la cocina. Usando la tabla de mostrador de este objeto, escribe el pedido completo: familia y producto de cada trabajo, herramienta y protección, los litros de las paredes (supón 60 m² netos, dos capas y 10 m²/l) y una cosa que NO le prometerías por el catálogo en lín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3)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3 de 3)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mapa de la ca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pe-surtido-01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el mapa de la cas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269" r:id="rId1"/>
    <p:sldLayoutId id="2482440270" r:id="rId2"/>
    <p:sldLayoutId id="2482440271" r:id="rId3"/>
    <p:sldLayoutId id="24824402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98da522738c07dfef423eceef767178f6ee0a9c8ba68dbe1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hyperlink" Target="https://pinturasespecializadas.lumbre.lat/object/pe-surtido-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matriz3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hyperlink" Target="https://pinturasespecializadas.lumbre.lat/object/pe-surtido-01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sistema15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hyperlink" Target="https://pinturasespecializadas.lumbre.lat/object/pe-surtido-01" TargetMode="External"/>
  <Relationship Id="rId5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achada-01-px485600216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hyperlink" Target="https://pinturasespecializadas.lumbre.lat/object/pe-surtido-01" TargetMode="External"/>
  <Relationship Id="rId5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interior-01-px319761117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hyperlink" Target="https://pinturasespecializadas.lumbre.lat/object/pe-surtido-01" TargetMode="External"/>
  <Relationship Id="rId5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Mzx4R-ix_Wo20.jpg"/>
  <Relationship Id="rId3" Type="http://schemas.openxmlformats.org/officeDocument/2006/relationships/hyperlink" Target="https://pinturasespecializadas.lumbre.lat/object/pe-surtido-01" TargetMode="External"/>
  <Relationship Id="rId4" Type="http://schemas.openxmlformats.org/officeDocument/2006/relationships/hyperlink" Target="https://www.youtube.com/watch?v=Mzx4R-ix_Wo" TargetMode="External"/>
  <Relationship Id="rId5" Type="http://schemas.openxmlformats.org/officeDocument/2006/relationships/hyperlink" Target="https://www.youtube.com/watch?v=Mzx4R-ix_Wo" TargetMode="External"/>
  <Relationship Id="rId6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  <Relationship Id="rId3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pe-surtido-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ofrec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ntura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ecializad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p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tálog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e-surtido-01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 el surtido de Pinturas Especializadas: situar cada petición de cliente en su familia del catálogo, proponer el sistema de pintado completo según soporte y uso, calcular la cantidad y saber qué servicios se pueden prometer y cuáles 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formación interna sobre la oferta de la casa: las cuatro tiendas y sus servicios, las 3 familias y 21 subfamilias del catálogo con sus recuentos reales, las marcas que sostienen cada familia, el sistema de pintado y la cuenta de cantidad. Incluye actividades de clasificación, decisión, cálculo y detección de errores, y una plantilla de mostrador reutiliza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urtido · familias de producto · marcas · mostrador · asesoría técnica · náutica · servicios · el litoral mediterráne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ofrece una tienda de pinturas especializada: el mapa del catálogo]]></a:t>
            </a:r>
          </a:p>
        </p:txBody>
      </p:sp>
      <p:pic>
        <p:nvPicPr>
          <p:cNvPr id="3" name="" descr="Sobre un film de plástico protector hay un rodillo de pelo blanco con mango verde, dos brochas planas con restos de pintura, una paletina de mango de madera y un rollo de cinta de pintor">
            <a:hlinkClick r:id="rId3" tooltip="Sobre un film de plástico protector hay un rodillo de pelo blanco con mango verde, dos brochas planas con restos de pintura, una paletina de mango de madera y un rollo de cinta de pintor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67025" y="1257300"/>
            <a:ext cx="34004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adie compra solo pintura: el rodillo, la brocha, la cinta y el plástico viajan en el mismo pedido. Foto de stux en Pixabay (licencia de contenido libre): https://pixabay.com/photos/paint-brush-roller-painter-1034901/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e-surtido-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ofrece una tienda de pinturas especializada: el mapa del catálog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ienda de pinturas especializada no vende botes: ven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 compl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cada soporte y cada uso. El catálogo se organiza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quiere res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por marcas, y el mostrador traduce la frase del cliente («la verde del salón», «se me pela la fachada») a una familia, una referencia y una cantida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ofrece una tienda de pinturas especializada: el mapa del catálog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e vende se sostiene en tres patas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intura, náutica y decoración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esoramiento técn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horario adaptado, entrega, visita a obra, formación). Un empleado que solo sabe de botes vende un bote. Un empleado que sabe de las tres patas vende el trabajo completo, y eso es lo que vas a practicar aquí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286125"/>
            <a:ext cx="38100" cy="3333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781050" y="3267075"/>
            <a:ext cx="78486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cliente, su sistem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ofrece una tienda de pinturas especializada: el mapa del catálog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9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762125"/>
            <a:ext cx="8115300" cy="21240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762125"/>
            <a:ext cx="38100" cy="21240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1238250"/>
            <a:ext cx="38100" cy="4857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219200"/>
            <a:ext cx="78486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Criterio de mostrador de la casa: no se vende un bote, se vende el sistema que resuelve el trabaj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8383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 compra «pintura»: compra un sistem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2238375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porte (qué hay debajo), uso (interior o exterior), acabado (mate, satinado, brillo), herramienta (rodillo, brocha, cinta, cubeta) y protección (plástico, cinta, mascarilla, guantes). Si falta una de las cinco, el trabajo sale mal y el cliente culpa al producto. Tu trabajo en el mostrador es cerrar las cinco en el mismo pedi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tiendas, un teléfono y un catálogo en líne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ferta física es la primera ventaj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tiendas en la 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todas co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camiento grat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un horario partido pensado para el particular que pasa a media tarde. La tienda del polígon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e a las 7: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xpresamente para el profesional que empieza la obra a las ocho; el resto abre a las 8:00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uatro tiendas comparten catálogo y precios, pero no disponibilidad: lo que hoy hay en una puede faltar en otra. Por eso, cuando un cliente pregunta por una referencia, la respuesta no es «sí» o «no»: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qué tienda está y cuándo puede tener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tiendas, un teléfono y un catálogo en líne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Centro · zona centro · L a V de 8:00 a 13:30 y de 16:30 a 19:00, sábado de 9:00 a 13:0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Polígono · polígono industrial · L a V de 7:30 a 17:00, sábado cerra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Este · zona este · L a V de 8:00 a 13:30 y de 15:30 a 19:00, sábado de 9:00 a 13:00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Costa · zona costera · L a V de 8:00 a 13:30 y de 15:00 a 17:30, sábado cerrado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tiendas, un teléfono y un catálogo en líne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 único de atención y pedidos, y parking gratuito en todas las tienda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uertas del pedido: mostrador, teléfono y WhatsApp, y catálogo en líne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fesionales piden p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léfono y 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precio, disponibilidad y entrega en el mismo mensaje. Para el gremio, ésa es la puerta rápida y la que menos fricción tien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 en 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n cambio, sirve p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r el surtido y el c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para cerrar un pedido grande: declar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56 produ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rganizados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7 categ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no siempre muestra la disponibilidad real de cada tienda. Nunca prometas a un cliente lo que el catálogo no le enseña; ofrécele el mostrador o el teléfon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uertas del pedido: mostrador, teléfono y WhatsApp, y catálogo en líne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sí se puede ofrecer sin mie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en 24 horas en tienda o a 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 por 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ertura temprana en la tienda del polígo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king grat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con el gremio, lo que remata la vent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ock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 de profes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tálogo se organiza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raí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230 productos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109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áu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56). Debajo ha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1 sub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3 subcategor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cosas que hay que saber leer de esa lista. Primera: los subrecuent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n más que la famil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orque un mismo producto puede estar en dos sitios a la vez; no es un error, es cómo se vende. Segunda: las cifras del catálog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n con cada tempo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 aprende la le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mostrador no se sueltan cifras que no puedes ense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Pinturas para Paredes y Techos (38): blancas (7), de color (28) y ecológicas (3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Pinturas para Fachadas y Exteriores (8): blancas (8) y color de exterior (7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Esmaltes (45): antioxidantes (19), al agua (11), al disolvente (7), anticalóricos (4) y para azulejos (4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Imprimaciones y Selladoras (13): multisuperficies (7), metal (3) y paredes y techos (3)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Tratamiento de la Madera (36): barnices (11), protección y preparación (10), ebanistería y restauración (7), lasures (5) y aceites y saturadores (5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Impermeabilización y Antihumedad (11): mallas y limpiadores (6), pinturas antihumedad (2), antimanchas (2) e impermeabilizantes (2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Pintura en Spray (29): colores (12), MTN Montana Cans (5), anticalóricos (4), barnices (4) e imprimaciones (4)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Manualidades (28): auxiliares (15), pinceles y brochas (6), efecto óxido (3) y pintura para pizarra (2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Pintura Suelos (18): señalización vial (7), suelos de barro y hormigón (7) y pistas deportivas (4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· Pintura Piscinas (4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Brochas y Rodillos (24): rodillos (16), brochas y pinceles (5) y alargos de rodillo (3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Masillas y Plastes (20): masillas (13) y yesos y cementos (7)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Disolventes y Limpiadores (18): disolvente y aguarrás (14) y quitapinturas (4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Preparación antes de pintar (17): protección de superficies (9), plástico con cinta (5), cintas (3) y papel con cinta (3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Cubetas (12): cubetas y bandejas (12)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Lijas y Abrasivos (8): lijas (8)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7909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7909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Espátulas y Llanas (8): espátulas (8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4191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762000" y="4191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S · Siliconas y Adhesivos (2): siliconas (2)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ÁUTICA · Pinturas Náuticas (28): antiincrustantes (8), imprimaciones (7), esmaltes (6) y madera (5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ÁUTICA · Mantenimiento (19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ÁUTICA · Pulimentos (12)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urtido: 3 familias, 21 subfamilias, 77 categorías]]></a:t>
            </a:r>
          </a:p>
        </p:txBody>
      </p:sp>
      <p:pic>
        <p:nvPicPr>
          <p:cNvPr id="3" name="" descr="Matriz de dos por dos: arriba exterior y abajo interior, a la izquierda soporte mineral y a la derecha madera y metal, con tres familias de producto en cada cuadro">
            <a:hlinkClick r:id="rId3" tooltip="Matriz de dos por dos: arriba exterior y abajo interior, a la izquierda soporte mineral y a la derecha madera y metal, con tres familias de producto en cada cuadr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52725" y="1257300"/>
            <a:ext cx="36290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ntes del color, el soporte y el lugar. Esta matriz resuelve la mitad de las preguntas de mostrador: si sabes en qué cuadro cae el trabajo, ya sabes a qué familia ir y qué familia NO toca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e-surtido-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tabla es tu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amienta de 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cópiala y tenla abierta. La columna de la izquierda es lo que dice el cliente con sus palabras; la del centro, dónde cae en el catálogo; la de la derecha, marcas y productos que están hoy en la web, para que puedas enseñar una ficha en vez de improvisar. Todas las marcas citadas salen de productos reales del catálogo del escenario; los rendimientos y formatos, de sus fich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 de mostrador: del «yo qué quiero» a la familia del catálogo (marcas y productos del catálogo en línea, 21-10-2026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Quiero pintar el salón de blanco, sin olor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Paredes y T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ior blanca de elevada opacidad y blancura; PYMA satinada blanco nieve BN4 y su versión antimoho; ecológica Lepanto blanca sin disolventes (y sus 22 color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fachada está cuarteada y con microfisur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Fachadas y Ex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YMA fachada blanca en caja de 15 L (5 m²/l); pintura elástica antifisuras Revetón; revestimiento siloxánico Revetón (8-12 m²/l); pintura de cal COM-CAL 100 % miner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barandilla de hierro está oxida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Esmal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xirón acabado forja (directo sobre el óxido); Oxyte anticorrosivo satinado (sin imprimación previa); familia Oxirite; imprimación para metal y transformador de óxido al agua Xylaz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Quiero cambiar el color de los azulejos sin obr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Esmaltes (azulejo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 Titan renovar los azulejos, 750 ml, satinado; esmalte al agua para azulejos; imprimación todo terreno al agua Beissier, 750 m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s ventanas de madera han perdido el barniz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Tratamiento de la Mad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ur al agua PYMA (10-12 m²/l); barniz PYMA y Titanlux con tinte; fondo incoloro Xylazel contra insectos, hongos y humedad; matamacarillas y Corpol; tintes G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6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La terraza de madera está gris y viej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Tratamiento de la Madera (aceites y saturador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uradores y aceites Owatrol (Textrol, H4 Wood para maderas agrisadas, D1); aceite de teca; decapantes de la misma ca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soma una mancha de nicotina en el tech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Impermeabilización y Anti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bremax pintura antimanchas (nicotina, grasa y humos), también en spray; imprimación selladora al agu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7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1527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Tengo humedad que sube del suel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Impermeabilización y Antihume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antihumedad Lepanto; impermeabilizantes y malla o velo de fibra de vidrio; antigoteras Cymaelastic con poliuretano (1-1,5 m²/l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Un detalle en metal y el tubo de la estuf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Pintura en Spra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TN Montana Cans (94, Hardcore y Water Based 300 al agua); imprimaciones en spray; galvanizado en frío; anticalóricos de Xylazel y Maco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8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garaje de hormigón y las plazas del parking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Pintura Sue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tas deportivas PYMA; marcalíneas Felton; suelos de barro y hormigón Mora; hormigón impreso Impremor y Resm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vaso de la piscina está pela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Pintura Pisci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y esmaltes PYMA para piscina (4 referencias en el catálogo en línea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9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anualidades, pizarra y un mueble decapé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/ Manualida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ajarita (chalk paint, acrílicos, barnices al agua), pintura para pizarra, efecto óxido, auxiliares y pinceles Squirre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0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inta, plástico, cubeta, rodillos y lij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o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s de lana y pelo, brochas y pinceles, alargos, cubetas y bandejas, cintas y protección de superficies, lijas 3M, espátulas, masillas Aguaplast, Pymaplast y Bricolar, aguarrás y quitapintu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1 de 11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000250"/>
                <a:gridCol w="41148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 cliente di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 del catálog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cas y productos que se ven en la cas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l casco del barco está lleno de alg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áu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empel, Velox, Flexy, Paiboat, Sadira, Owatrol, Ferronet y Silic-One: antiincrustantes, imprimaciones, esmaltes, madera, mantenimiento y pulimen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]]></a:t>
            </a:r>
          </a:p>
        </p:txBody>
      </p:sp>
      <p:pic>
        <p:nvPicPr>
          <p:cNvPr id="3" name="" descr="Diagrama de flujo de cinco pasos: proteger, preparar, imprimir, pintar y curar, con una nota breve debajo de cada paso">
            <a:hlinkClick r:id="rId3" tooltip="Diagrama de flujo de cinco pasos: proteger, preparar, imprimir, pintar y curar, con una nota breve debajo de cada pas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43175" y="1257300"/>
            <a:ext cx="4057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l sistema de pintado, en el orden en que se pide en mostrador. Cada paso tiene su familia de producto: saltarse uno significa repetir el trabajo enter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e-surtido-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un piso completo, paso a paso, con producto de la casa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roteger antes de abrir un bo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ta, plástico con cinta y protección de superficies: la subfamilia «Preparación antes de pintar» tiene 17 referencias exactamente para esto. Sin esto, el cliente vuelve a la semana siguiente con pintura en el rodapié y en el suel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un piso completo, paso a paso, con producto de la casa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reparar el sopor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jar (Lijas y Abrasivos, 8 referencias), limpiar y tapar agujeros y grietas con masilla (Masillas y Plastes, 20 referencias entre masillas y yesos y cementos). El 80 % de los trabajos que salen mal empezaron aquí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un piso completo, paso a paso, con producto de la casa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Imprim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imaciones y Selladoras (13 referencias): metal, multisuperficies o paredes y techos. Sobre yeso nuevo, sobre óxido, sobre una superficie ya pintada que no agarra: cada una pide su imprimación. Un transformador de óxido al agua no es una imprimación de pare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un piso completo, paso a paso, con producto de la casa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Pintar: dos capas cruzad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 va la familia que decide la matriz: Paredes y Techos si es interior, Fachadas si es exterior, Esmaltes para madera y metal, Tratamiento de la Madera para lasures y barnices. Dos capas, cruzadas, respetando el secado que declara la fich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un piso completo, paso a paso, con producto de la casa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Acabar lo que debe dur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madera y metal, el acabado es parte del sistema: barniz, lasur, aceite saturador o esmalte según exposición. Una ventana de exterior con dos capas de esmalte al agua y sin imprimación antioxidante no llega al segundo veran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un piso completo, paso a paso, con producto de la casa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Curar y limpi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etar el tiempo de curado antes de volver a usar la estancia o colgar cosas, y limpiar con la familia Disolventes y Limpiadores (18 referencias: aguarrás, disolvente y quitapinturas). Si la capa ya ha curado mal, un quitapinturas salva el trabajo; una segunda capa encima n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1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ación de 4 × 5 m, altura 2,70 m, con una puerta de 0,90 × 2,00 m y una ventana de 1,20 × 1,50 m. Pintura plástica mate al agua, dos capas, en botes de 4 L. ¿Cuántos botes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2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eríme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 + 5 + 4 + 5 = 18 m de pared corri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3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Superficie bru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8 m × 2,70 m = 48,6 m² de pare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4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Restar huec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: 0,90 × 2,00 = 1,8 m². Ventana: 1,20 × 1,50 = 1,8 m². Total huecos: 3,6 m². Superficie neta: 48,6 − 3,6 = 45 m²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5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Aplicar las dos capa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 × 2 = 90 m² de pared a cubrir. Aquí es donde se comete el error clásico: calcular una capa y vender la mitad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6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ividir por el rendi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mos 10 m²/l como supuesto de ejercicio. El rendimiento real lo declara cada ficha y varía muchísimo en el propio catálogo: la pintura de fachada PYMA declara 5 m²/l y el revestimiento siloxánico de Revetón, 8-12 m²/l. 90 ÷ 10 = 9 litro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Ejemplo resuelto: cuántos botes pedir en una habitación real · Paso 7 de 7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Convertir a formatos que exist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botes de 4 L: 9 ÷ 4 = 2,25, o se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 bo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12 L). Sobra medio bote. Mejor eso que quedarse a media segunda capa a las nueve de la noche. Y si el mismo trabajo fuera de fachada con el producto de 5 m²/l, serían 18 litros: dos cajas de 15 L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]]></a:t>
            </a:r>
          </a:p>
        </p:txBody>
      </p:sp>
      <p:pic>
        <p:nvPicPr>
          <p:cNvPr id="3" name="" descr="Un pintor sobre un andamio pintó con brocha de palo largo la fachada de estuco de un edificio, en parte amarilla y en parte descascarillada">
            <a:hlinkClick r:id="rId3" tooltip="Un pintor sobre un andamio pintó con brocha de palo largo la fachada de estuco de un edificio, en parte amarilla y en parte descascarillad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486025" y="1257300"/>
            <a:ext cx="4162425" cy="3124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e-surtido-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Pie de imag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hada: el soporte manda. En una pared exterior con el estuco descascarillado no vale «una capa de plástico blanco»: hace falta preparar, imprimir con fijador y elegir un revestimiento que respire o que aguante el fisuramiento. Foto de athree23 en Pixabay (licencia de contenido libre): https://pixabay.com/photos/painter-to-paint-vietnam-hoian-4856002/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]]></a:t>
            </a:r>
          </a:p>
        </p:txBody>
      </p:sp>
      <p:pic>
        <p:nvPicPr>
          <p:cNvPr id="3" name="" descr="Habitación con una pared de ladrillo pintada de blanco mate, tarima de madera decapada y una maceta junto a la pared">
            <a:hlinkClick r:id="rId3" tooltip="Habitación con una pared de ladrillo pintada de blanco mate, tarima de madera decapada y una maceta junto a la pared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609850" y="1257300"/>
            <a:ext cx="3914775" cy="3124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pe-surtido-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hay dentro de cada familia, y con qué marcas · Pie de imag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ior: la misma pared admite tres sistemas distintos (ladrillo visto fijado, plástico mate al agua o gama ecológica sin disolventes para un colegio o una clínica). El precio y el tiempo cambian, y el cliente paga que se lo expliques. Foto de Darkmoon_Art en Pixabay (licencia de contenido libre): https://pixabay.com/photos/space-empty-wooden-floor-plant-3197611/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rvicios: lo que la casa vende además del product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servicios son los que distinguen a una tienda especializada de un almacén de materiales, y son los que hay que saber ofrecer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sesoría técnica con papel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a casa acompaña al profesional para que pueda present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s de obra, esquemas de pintado y especificaciones técn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organiza jornadas técnicas para arquitectos y aparejadores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rvicios: lo que la casa vende además del product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atologías de fachada y protección pasi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«No hay fachada que no tenga solución»: el departamento técnico ayuda a proponer reparación, y también acompaña obras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s intumescentes e ignífu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de industria (estructuras, paredes y suelos de naves y aparcamientos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e llevamos un profesion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Red propia de pintores, constructores, decoradores, estudios de arquitectura, ingenierías y ferreterías: la casa pone la mano de obra experta cuando el cliente no la tiene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servicios: lo que la casa vende además del product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Form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Talleres de decoración y manualidades en grupos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 a 10 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e un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 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on el material incluido en la cuota y en colaboración con los fabricantes; y cursos y seminarios para pintores, constructores y equipos internos o externos de empres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un detalle de náutica que abre puertas: la casa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idor de una marca premium de sistemas náu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con trayectoria en pintado, reparación de problemas d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smo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pintado de yates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estas ocho peticiones de cliente según la familia del catálogo donde se resuelve el grueso del trabaj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redes y Tech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tamiento de la Mader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smalt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mpermeabilización y Antihumeda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010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eparación antes de pintar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Pintar el salón de blanco mate y sin olor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Techos de toda la casa, blanqueado rápido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Las contraventanas de pino están pelada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La tarima del porche se ha puesto gris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La barandilla de hierro con óxido suelto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Los azulejos de la cocina, sin quitar nada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«Mancha oscura que asoma en el techo del baño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«Cinta y plástico para no manchar el suelo de parquet»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105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señal que oye el vendedor con el producto o la familia de la casa que la resuelv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Quiero pintar encima del óxido, sin imprimar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Mancha de nicotina en el techo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Cocina nueva sin obras ni escombros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La fachada tiene un pelo de fisuras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Es un colegio: nada de disolventes ni olor»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La madera de la terraza está agrisada y vieja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«El tubo de la estufa de leña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«El casco del barco se llena de alga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bremax pintura antimanchas (Impermeabilización y Antihumedad), también en formato spra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19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malte para renovar azulejos, 750 ml, más imprimación todo terreno al agu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886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intura elástica antifisuras de Revetón; para muro sano, siloxánico o fachada PYMA de 15 L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Gama ecológica Lepanto blanca sin disolventes y sus 22 colores de interi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85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aturadores y aceites Owatrol (Textrol, H4 Wood) antes de cualquier cap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Esmalte o spray anticalórico de Xylazel y Maco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05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Náutica: antiincrustantes de Hempel, Velox o Flexy, con su imprima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5718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) Oxirón antioxidante acabado forja: inhibe el óxido y se aplica directo; Oxyte anticorrosivo también va sin imprimación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sistema de pintado tal y como se pide en el mostrador, de la primera llamada a la últi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oteger y enmascarar: cinta, plástico y suelo cubier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mprimir con la imprimación o selladora del sopor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eparar el soporte: lijar, limpiar y tapar grietas y agujer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rar y limpiar: respetar el tiempo de curado y dejar la herramienta limp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76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intar dos capas cruzadas, respetando el secado entre manos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da de un particular de la zona costera: quiere cambiar el color de los azulejos de la cocina sin obra y pregunta si puede comprarlo ya por la web. ¿Cuál es la mejor respue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le el enlace de la categoría y decirle que lo pida en línea esta tarde, porque el catálogo completo está en la web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tarle que la casa tiene esmalte para azulejos de 750 ml y cerrarle el pedido por teléfono o WhatsApp, o en el mostrador de la Tienda Costa: la tienda en línea está en obras y las categorías se ven vacías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cirle que para azulejos no hay producto y ofrecerle directamente alicatar la co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meterle el color exacto que él elija, teñido y enviado en 24 horas desde la web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pregunta cuántas tiendas hay. La respuesta segura es dar una cifra exacta y añadir los metros de exposición de la ca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itación de 4 × 5 m y 2,70 m de altura, con una puerta de 0,90 × 2,00 m y una ventana de 1,20 × 1,50 m. Dos capas de plástico mate al agua, con el rendimiento de supuesto del ejercicio (10 m²/l) y botes de 4 L. ¿Cuántos botes hay que vender? Responde solo con el nú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botes de 4 L): ________________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mpañero nuevo escribe estas cinco frases al cliente. Marca las que NO se sostienen con lo que la casa ofrece de ver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ara el salón te dejo la blanca mate de elevada opacidad, hay formatos desde 9,95 hasta 29,95 €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El color exacto del sofá lo tiño aquí mismo y te lo mando hoy por la web, sin vernos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Si te asoma la mancha de nicotina, te doy primero la pintura antimanchas y luego pinto»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n la tienda en línea tienes todo el surtido a la vista: son más de 15 000 productos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Puedes pedirme por WhatsApp y te lo dejo preparado para recoger con el coche en la Tienda Polígono, abrimos a las 7:30»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Memoria: familia y señal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114675"/>
                <a:gridCol w="5000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TN Montana Can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sprays de grafismo, también al agua en 300 m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incrust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 náuticas para el casco: algas y molusc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elás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microfisuras de una fach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tur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era vieja de exterior, con Owatrol Textro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ticalór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stufa y el tubo hasta 600 °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disolv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gama ecológica para colegios y hospit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Memoria: familia y señal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9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866775"/>
        </p:xfrm>
        <a:graphic>
          <a:graphicData uri="http://schemas.openxmlformats.org/drawingml/2006/table">
            <a:tbl>
              <a:tblPr firstRow="1" bandRow="1"/>
              <a:tblGrid>
                <a:gridCol w="3114675"/>
                <a:gridCol w="5000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dil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6 referencias: lo más surtido de Acceso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Memoria: familia y señal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e-surtido-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1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 de suelos: ¿qué tres subfamilias hay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1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ñalización vial (7), suelos de barro y hormigón (7) y pistas deportivas (4)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2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referencias tiene la familia de esmaltes y en qué se divide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2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: antioxidantes (19), al agua (11), al disolvente (7), anticalóricos (4) y para azulejos (4)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3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iere un color que no está en la carta. ¿Qué le dices?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3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casa puede recrear el color que quiera, pero se habla: «explícanos cuál quieres». No se promete un tintado cerrado desde un formulario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4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os cifras de stock contradice la propia web?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4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ás de 1500 referencias» en la cabecera de Para profesionales y «más de 15000 referencias en stock» en el cuerpo de la misma página. En la web se ven 356 productos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5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 para quien no tiene mano de obra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5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 llevamos un profesional»: red de pintores, constructores, decoradores, arquitectos, ingenieros y ferreterías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6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: cómo son los talleres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6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 de 8 a 10 personas, unas 2 horas, con el material incluido en la cuota y en colaboración con los fabricantes. También cursos para profesionales y equipos de empresa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7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redencial náutica se puede citar sin miedo?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7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a casa es distribuidor de una marca premium de sistemas náuticos, con experiencia en ósmosis y en pintado de yates y megayates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8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ja de horario para el gremio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 · Tarjetas rápidas de mostrador · Tarjeta 8 de 8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 Polígono abre a las 7:30 y todos los centros tienen aparcamiento gratuito.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343525"/>
          <a:chOff x="514350" y="247650"/>
          <a:chExt cx="8629650" cy="534352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n a prueba tu mapa del catálo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9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pasos para pintar una pare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2571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 PintemosPRO Academia Social en YouTube (5 min 40 s, verificado el 21-10-2026). Los cinco pasos del vídeo son exactamente las cinco familias del diagrama: proteger, preparar, imprimir, pintar y curar. Míralo antes de tu próxima venta de pared comple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0482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on a prueba tu mapa del catálo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de la zona este tiene un restaurante: quiere pintar el comedor (pared de gotelé, manchas de grasa y humo) y, aparte, la barandilla de hierro del porche y la puerta de madera de la cocina. Usando la tabla de mostrador de este objeto, escribe el pedido completo: familia y producto de cada trabajo, herramienta y protección, los litros de las paredes (supón 60 m² netos, dos capas y 10 m²/l) y una cosa que NO le prometerías por el catálogo en línea.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Tres sistemas distintos en un mismo cliente: antimanchas más plástico de pared; antioxidante con su imprimación para el hierro; lasur o barniz para la madera. Suma los botes, no los metros. Y recuerda el estado real del catálogo en líne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9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tienda especializada no vende botes: vende sistemas completos para cada soporte y cada uso, y el catálogo se ordena por problema, no por mar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tiendas con catálogo común: Centro, Polígono (abre a las 7:30), Este y Costa. La disponibilidad no es la misma en todas, así que se responde con la tienda útil, no con una cif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tálogo se ordena en tres raíces: Pinturas (230), Accesorios (109) y Náutica (56), con 21 subfamilias y 53 subcategorías: 77 categorías y 356 productos publicados.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0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tálogo en línea sirve para enseñar surtido y color, no para cerrar un pedido grande: se cierra en mostrador, por teléfono o por WhatsApp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vende pintura, se vende un sistema de cinco pasos: proteger, preparar, imprimir, pintar y curar, cada paso con su familia de producto.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1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ervicios que distinguen a la casa: asesoría técnica con memorias y esquemas de pintado, patologías de fachada y protección pasiva contra el fuego, red de profesionales y formación.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2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obre qué soporte y en qué ambiente (interior o exterior) voy a pint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amilia del catálogo resuelve el grueso del trabajo y qué otras dos familias entran en el mismo pedido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apa de preparación y qué imprimación necesita este soporte antes del color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s litros son de verdad, contando dos capas y restando huecos, y en qué formatos se venden?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3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puedo prometer a este cliente hoy: producto, entrega, asesoría, gremio o formación?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4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r cualquier petición de cliente en su familia y subfamilia del catálogo sin abrir la web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 el sistema completo (protección, preparación, imprimación, acabado y curado) con producto y herramienta de la ca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litros y botes de un trabajo real y cerrar el pedido por la puerta que funciona: mostrador, teléfono o WhatsApp.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mapa de la cas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5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sort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match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seq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mcq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tf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mapa de la cas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6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act-nu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de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Bien: ya sabes dónde cae cada petición, en qué orden se pide un trabajo y qué se puede prometer. Ahora llévalo al mostrador una semana entera y apunta lo que no supiste coloc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pasa dos cosas: la matriz soporte-lugar (qué familia toca según dónde y sobre qué) y la tabla de mostrador (del «yo qué quiero» a la familia y la marca). Los tropiezos habituales son prometer el surtido de la web y calcular una capa en vez de dos.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pe-surtido-01"/>
              </a:rPr>
              <a:t><![CDATA[Qué ofrece una tienda de pinturas especializada: el mapa del catálog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7 / 9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 a ficha: leer el rendimiento, el tiempo de secado y las manos de un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quí has aprendido el mapa; el siguiente paso es bajar a una familia y saber leer sus fichas, porque las cuentas de cantidad sólo son buenas si el rendimiento sale de la ficha y no de la memori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2026-10-31T05:19:56Z</dcterms:created>
  <dcterms:modified xsi:type="dcterms:W3CDTF">2026-10-31T05:19:56Z</dcterms:modified>
  <dc:title>Qué ofrece una tienda de pinturas especializada: el mapa del catálogo</dc:title>
  <dc:description>Presentación editable del OA «Qué ofrece una tienda de pinturas especializada: el mapa del catálogo». Enlace: https://pinturasespecializadas.lumbre.lat/object/pe-surtido-01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