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presProps" Target="presProps.xml"/>
  <Relationship Id="rId103" Type="http://schemas.openxmlformats.org/officeDocument/2006/relationships/viewProps" Target="viewProps.xml"/>
  <Relationship Id="rId104"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aredes-y-techos-interior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edes y techos interiores» (2 de 7).]]></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edes y techos interiores» (3 de 7).]]></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edes y techos interiores» (4 de 7).]]></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edes y techos interiores» (5 de 7).]]></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edes y techos interiores» (6 de 7).]]></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edes y techos interiores» (7 de 7).]]></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preguntas antes de recomendar» (2 de 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 Tres preguntas antes de recomendar» (3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tres-pregunt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recuadros encadenados: estancia, soporte y estado, con lo que cada pregunta desca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pregunta deja fuera una parte del catálogo. Por eso el orden es el método y no la costumb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salón con yes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1 · Preparación: lijar la superficie, reparar las fisuras con masilla y limpiar polvo y gr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salón con yes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2 · Imprimación: aplicar la imprimación que indique la ficha técnica y dejar secar el tiempo que conste en e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salón con yes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3 · Acabado: aplicar dos manos de pintura plástica mate, respetando el tiempo de secado entre man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salón con yes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4 · Complementos: rodillo de pelo corto, brocha para los recortes, cinta de carrocero y plástico para el sue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 ¿Qué soporte hay debajo y es nuevo o ya está pi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oporte y su estado deciden la preparación, que es lo que no se negocia. La marca y el presupuesto pueden esperar; lo de quién pinta es consecuencia del sistema, no condición para eleg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1: las tres preguntas y su ord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aredes-y-techos-interiore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La estancia decide el acabado y la limpieza posterio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estancias-y-limpiez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tarjetas: salón, cocina, baño y dormitorio, con acabado, limpieza posterior y crite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limpieza posterior no está en la tabla del texto: es el criterio que decide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Salón → Estético, y lavable si hay niños en ca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cina → Resistente a grasa y vap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año → Anti-moho, resistente a la cond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ormitorio → Relajante y de brillo 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la estancia define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aredes-y-techos-interiore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2).]]></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soporte decide la preparación»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soporte decide la preparación»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soporte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Matriz con cuatro soportes: yeso nuevo, yeso ya pintado, pladur y hormigón, con preparación, imprimación y la pregunta que f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a última columna es la que más se olvida: casi todos los errores de preparación son datos no pregunt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El soporte decide la preparación» (2 de 2).]]></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yeso nuevo necesita imprimación para sellar el poro y asegurar la adherencia de la pintura. El fallo no se ve el primer día, sino cuando la pared empieza a perder color de forma desigu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el soporte define la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aredes-y-techos-interior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estado de la pared: antes de pintar hay que reparar» (2 de 3).]]></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4 · El estado de la pared: antes de pintar hay que reparar» (3 de 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4-reparacion.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asos de reparación de la pared antes de pintar, con el orden de ejec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orden de reparación es el que evita que el trabajo se deshaga al aplicar el acab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pared de yeso ya pintada con una zona a re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1 · Estado: se recorre la pared y se marca la zona donde la pintura anterior está cuarteada y suena a hue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pared de yeso ya pintada con una zona a re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2 · Decisión: esa zona no se repinta encima; se rasca hasta llegar a yeso fi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pared de yeso ya pintada con una zona a re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3 · Preparación: se iguala con masilla, se lija y se limpia el polvo de todo el paramento, no solo de la z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pared de yeso ya pintada con una zona a re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4 · Imprimación: se imprime el paramento, con atención especial en las zonas descubie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pared de yeso ya pintada con una zona a rehac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so 5 · Acabado: dos manos completas en todo el paramento, sin dar capas extra solo en el trozo, porque el tono quedaría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parar fisuras y desconchones y dejar la pared firme y lisa. → Limpiar el polvo y la grasa antes de imprimir. → Aplicar la imprimación indicada para ese soporte y dejar secar el tiempo de la ficha. → Aplicar las manos de acabado, respetando el secado entre el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arar, limpiar, imprimir y acabar. Cambiar el orden no es una cuestión de estilo: la imprimación sobre polvo no fija y el acabado sobre una pared suelta se lleva por delante lo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3 y 4: secuencia de trabajo y estado de la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aredes-y-techos-interior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sistema completo, paso a paso» (2 de 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El sistema completo, paso a paso» (3 de 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5-sistema-complet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fases del sistema completo, cada una con la comprobación que la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ada fase tiene su comprobación. Sin comprobación, la siguiente fase arrastra el err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a igual la pintura, todas son igu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s dos frases que no se sostienen son las que quitan información: la primera da igual a productos que se limpian de forma distinta, y la segunda prescinde de la imprimación que sella el yes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trabajado en la lecci\u{00F3}n y aplicado en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aredes-y-techos-interior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omplementos: herramientas, protección y limpieza» (2 de 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6 · Complementos: herramientas, protección y limpieza» (3 de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Preguntar por la estancia antes de recomendar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comendar la misma pintura para todo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Verificar el estado del soporte → 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Saltar la imprimación para ahorrar →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s 1, 2 y 3: preguntar antes de recomendar y preparar antes de aca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aredes-y-techos-interiores]]></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que solo se ven semanas después» (2 de 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7 · Errores que solo se ven semanas después» (3 de 3).]]></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6-errores-tard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paración entre un encargo con datos y un encargo sin datos, con su consecuencia en ob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encargo incompleto es la causa primera de los errores que aparecen tar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e pongo una mano y si no tapa le damos o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mano no cubre de forma uniforme y una garantía de tono exacto no se puede dar: el resultado depende de la absorción del soporte y de la luz de la estancia. Las otras tres frases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riterio trabajado en la lecci\u{00F3}n y aplicado en la act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aredes-y-techos-interior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8 · Lo que no se puede prometer en el mostrador» (2 de 2).]]></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xplicar que en baño la humedad se maneja con el acabado lavable y el anti-moho, y que una humedad con origen en agua se diagnostica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e distingue el producto adecuado para el uso de la promesa que no se puede sostener: el acabado y la preparación ayudan, pero el origen de una humedad es un asunto apar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8: los límites de lo que se puede promet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aredes-y-techos-interior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Opción múltiple»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se entrega por escrito»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9 · Lo que se entrega por escrito» (3 de 3).]]></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ncargo · técnica · se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cargo, ficha técnica y secado. Son los tres documentos que se entregan por escrito: cuentan lo que se preguntó, lo que se va a aplicar y en qué condiciones se puede tocar la pare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9: lo que se entrega por escr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paredes-y-techos-interiore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Herramienta de trabajo: ficha de encargo de pintura interior» (2 de 2).]]></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estancias y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estancias y produ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reguntas haces antes de recomen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é estancia? ¿Qué soporte? ¿En qué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pintura usas en una coc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tinada o brillante, lavable y resistente a grasa y vap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ecesita el yeso nue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mprimación y dos manos de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mplementos incluy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odillo, brocha, cinta, plástico y limpie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En qué orden se trab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parar, limpiar, imprimir y acabar; y después, entregar y expl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e dónde sale el tiempo de se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e la ficha técnica del producto. Nunca de memor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un sistema de interiores que se puede defend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paredes-y-techos-interiores]]></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sistema de interiores que se puede defender» (2 de 4).]]></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sistema de interiores que se puede defender» (3 de 4).]]></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un sistema de interiores que se puede defender» (4 de 4).]]></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5).]]></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3 de 5).]]></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4 de 5).]]></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920" r:id="rId1"/>
    <p:sldLayoutId id="2482439921" r:id="rId2"/>
    <p:sldLayoutId id="2482439922" r:id="rId3"/>
    <p:sldLayoutId id="248243992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684df17fd653c1a2cd7974519370d6df6582108fb65e57921.jpg"/>
  <Relationship Id="rId3" Type="http://schemas.openxmlformats.org/officeDocument/2006/relationships/hyperlink" Target="https://pinturasespecializadas.lumbre.lat/object/paredes-y-techos-interior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tres-preguntas2.jpg"/>
  <Relationship Id="rId3" Type="http://schemas.openxmlformats.org/officeDocument/2006/relationships/hyperlink" Target="https://pinturasespecializadas.lumbre.lat/object/paredes-y-techos-interiores" TargetMode="External"/>
  <Relationship Id="rId4" Type="http://schemas.openxmlformats.org/officeDocument/2006/relationships/hyperlink" Target="https://pinturasespecializadas.lumbre.lat/object/paredes-y-techos-interiores"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estancias-y-limpieza3.jpg"/>
  <Relationship Id="rId3" Type="http://schemas.openxmlformats.org/officeDocument/2006/relationships/hyperlink" Target="https://pinturasespecializadas.lumbre.lat/object/paredes-y-techos-interiores" TargetMode="External"/>
  <Relationship Id="rId4" Type="http://schemas.openxmlformats.org/officeDocument/2006/relationships/hyperlink" Target="https://pinturasespecializadas.lumbre.lat/object/paredes-y-techos-interiores"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soportes5.jpg"/>
  <Relationship Id="rId3" Type="http://schemas.openxmlformats.org/officeDocument/2006/relationships/hyperlink" Target="https://pinturasespecializadas.lumbre.lat/object/paredes-y-techos-interiores" TargetMode="External"/>
  <Relationship Id="rId4" Type="http://schemas.openxmlformats.org/officeDocument/2006/relationships/hyperlink" Target="https://pinturasespecializadas.lumbre.lat/object/paredes-y-techos-interiores" TargetMode="External"/>
  <Relationship Id="rId5"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4-reparacion6.jpg"/>
  <Relationship Id="rId3" Type="http://schemas.openxmlformats.org/officeDocument/2006/relationships/hyperlink" Target="https://pinturasespecializadas.lumbre.lat/object/paredes-y-techos-interiores" TargetMode="External"/>
  <Relationship Id="rId4" Type="http://schemas.openxmlformats.org/officeDocument/2006/relationships/hyperlink" Target="https://pinturasespecializadas.lumbre.lat/object/paredes-y-techos-interiores" TargetMode="External"/>
  <Relationship Id="rId5"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5-sistema-completo7.jpg"/>
  <Relationship Id="rId3" Type="http://schemas.openxmlformats.org/officeDocument/2006/relationships/hyperlink" Target="https://pinturasespecializadas.lumbre.lat/object/paredes-y-techos-interiores" TargetMode="External"/>
  <Relationship Id="rId4" Type="http://schemas.openxmlformats.org/officeDocument/2006/relationships/hyperlink" Target="https://pinturasespecializadas.lumbre.lat/object/paredes-y-techos-interiores" TargetMode="External"/>
  <Relationship Id="rId5"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6-errores-tarde9.jpg"/>
  <Relationship Id="rId3" Type="http://schemas.openxmlformats.org/officeDocument/2006/relationships/hyperlink" Target="https://pinturasespecializadas.lumbre.lat/object/paredes-y-techos-interiores" TargetMode="External"/>
  <Relationship Id="rId4" Type="http://schemas.openxmlformats.org/officeDocument/2006/relationships/hyperlink" Target="https://pinturasespecializadas.lumbre.lat/object/paredes-y-techos-interiores" TargetMode="External"/>
  <Relationship Id="rId5"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hyperlink" Target="https://pinturasespecializadas.lumbre.lat/object/paredes-y-techos-interiores" TargetMode="External"/>
  <Relationship Id="rId4"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paredes-y-techos-interiores" TargetMode="External"/>
  <Relationship Id="rId3" Type="http://schemas.openxmlformats.org/officeDocument/2006/relationships/notesSlide" Target="../notesSlides/notesSlide99.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are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ch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terior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paredes-y-techos-interiores"/>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ocer el uso de estancia, acabado, limpieza posterior, soporte y reparación previa; aclarar afirmaciones comerciales con datos. Al terminar, sabrás interrogar un encargo de pintura interior con tres preguntas en orden (estancia, soporte, estado), montar el sistema completo de preparación, imprimación y acabado, y detectar los errores que solo aparecen semanas despué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 objeto del curso C05: cómo proponer un sistema completo para paredes y techos interiores según la estancia y el soporte. La regla de oro de las tres preguntas, la elección de acabado por uso y limpieza posterior, la preparación de cada soporte, los complementos por fase, los errores que se detectan tarde y lo que no se puede prometer en el mostrador.]]></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aredes · techos · interiores · estancias · soportes · preparación · Pinturas Especializa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edes y techos interiores · 1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En el mostrador de la tienda del centro entra una clienta con un albarán en la mano y una pregunta que suena simple: «quiero pintar el salón de blanco». El albarán es de la tienda de la Tienda Este y la obra es una vivienda en Son Sardina. Detrás de la frase hay cuatro paredes de yeso, un techo con una mancha de humedad antigua y un mueble de madera que no se puede aparta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edes y techos interiores · 2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lienta no dice si el yeso es nuevo o ya pintado, no dice si hay niños en casa y no dice qué pintura hay ahora. La respuesta «le pongo una plástica mate» sería rápida, y dejaría el trabajo a medias: si el yeso está ya pintado, hay que lijar; si la mancha es de humedad, hay que tratar el origen; si hay niños, el mate Lavable se va a manchar en dos semana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edes y techos interiores · 3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odos los nombres, cifras y referencias de esta lección son ficticios y sirven para practicar: no son datos de Pinturas Especializadas. Esta lección enseña el método —qué preguntar, en qué orden preparar y qué errores se detectan tarde—, no los productos concretos ni sus precios, que se confirman en el catálogo y en la ficha técnica vigent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edes y techos interiores · 4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99]]></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ocer el uso de estancia, acabado, limpieza posterior, soporte y reparación previa; aclarar afirmaciones comerciales con datos. Al terminar, sabrás interrogar un encargo de pintura interior con tres preguntas en orden (estancia, soporte, estado), montar el sistema completo de preparación, imprimación y acabado, y detectar los errores que solo aparecen semanas después.]]></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consta en la norma, en la ficha técnica o en la etiqueta del producto citado; aquí, sobre todo, en las fichas de rendimiento y secado del catálog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edes y techos interiores · 5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9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criterio razonado de venta técnica de pintura interior; no es, por sí solo, una norma de Pinturas Especializada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interna pendiente: qué producto se autoriza para cada soporte, qué desviación de color se acepta y quién firma la ficha; lo confirma dirección.]]></a:t>
            </a:r>
          </a:p>
        </p:txBody>
      </p:sp>
      <p:sp>
        <p:nvSpPr>
          <p:cNvPr id="11" name=""/>
          <p:cNvSpPr txBox="1"/>
          <p:nvPr/>
        </p:nvSpPr>
        <p:spPr>
          <a:xfrm>
            <a:off x="514350" y="3324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puesto didáctico: las situaciones, los nombres, las cifras y los renders marcados como ficticios sirven para practicar; no son datos de la empresa ni del client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edes y techos interiores · 6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99]]></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Qué tiempo de secado se recomienda entre manos y después del acabado en cada familia de producto del catálogo, y si ese dato se entrega impreso al client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edes y techos interiores · 7 de 7]]></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99]]></a:t>
            </a:r>
          </a:p>
        </p:txBody>
      </p:sp>
      <p:sp>
        <p:nvSpPr>
          <p:cNvPr id="7" name="" descr=""/>
          <p:cNvSpPr/>
          <p:nvPr/>
        </p:nvSpPr>
        <p:spPr>
          <a:xfrm>
            <a:off x="514350" y="1219200"/>
            <a:ext cx="8115300" cy="25812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Qué desviación de tono se acepta entre la muestra de color y la pared terminada con luz natural, y cómo se comunica esa diferencia al cliente. Quién firma la ficha de preparación del soporte en obra y si se archiva una por obra. Qué producto concreto de imprimación y de acabado se autoriza en yeso nuevo, pladur y hormigón, una vez contrastadas las fichas técnicas vigentes.]]></a:t>
            </a:r>
          </a:p>
        </p:txBody>
      </p:sp>
      <p:sp>
        <p:nvSpPr>
          <p:cNvPr id="10" name=""/>
          <p:cNvSpPr txBox="1"/>
          <p:nvPr/>
        </p:nvSpPr>
        <p:spPr>
          <a:xfrm>
            <a:off x="685800" y="310515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visita previa a la venta de un encargo de interior se ofrece, se cobra o no se hace, y con qué parte de obra se document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preguntas antes de recomend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ar una pared no es «poner pintura encima». Es elegir el producto correcto para la ]]></a:t>
            </a:r>
            <a:r>
              <a:rPr lang="en-US" b="1" strike="noStrike" sz="2100" spc="0" u="none" cap="none">
                <a:solidFill>
                  <a:srgbClr val="1B2438">
                    <a:alpha val="100000"/>
                  </a:srgbClr>
                </a:solidFill>
                <a:latin typeface="Calibri"/>
              </a:rPr>
              <a:t><![CDATA[estancia]]></a:t>
            </a:r>
            <a:r>
              <a:rPr lang="en-US" strike="noStrike" sz="2100" spc="0" u="none" cap="none">
                <a:solidFill>
                  <a:srgbClr val="1B2438">
                    <a:alpha val="100000"/>
                  </a:srgbClr>
                </a:solidFill>
                <a:latin typeface="Calibri"/>
              </a:rPr>
              <a:t><![CDATA[, el ]]></a:t>
            </a:r>
            <a:r>
              <a:rPr lang="en-US" b="1" strike="noStrike" sz="2100" spc="0" u="none" cap="none">
                <a:solidFill>
                  <a:srgbClr val="1B2438">
                    <a:alpha val="100000"/>
                  </a:srgbClr>
                </a:solidFill>
                <a:latin typeface="Calibri"/>
              </a:rPr>
              <a:t><![CDATA[soporte]]></a:t>
            </a:r>
            <a:r>
              <a:rPr lang="en-US" strike="noStrike" sz="2100" spc="0" u="none" cap="none">
                <a:solidFill>
                  <a:srgbClr val="1B2438">
                    <a:alpha val="100000"/>
                  </a:srgbClr>
                </a:solidFill>
                <a:latin typeface="Calibri"/>
              </a:rPr>
              <a:t><![CDATA[ y el ]]></a:t>
            </a:r>
            <a:r>
              <a:rPr lang="en-US" b="1" strike="noStrike" sz="2100" spc="0" u="none" cap="none">
                <a:solidFill>
                  <a:srgbClr val="1B2438">
                    <a:alpha val="100000"/>
                  </a:srgbClr>
                </a:solidFill>
                <a:latin typeface="Calibri"/>
              </a:rPr>
              <a:t><![CDATA[estado]]></a:t>
            </a:r>
            <a:r>
              <a:rPr lang="en-US" strike="noStrike" sz="2100" spc="0" u="none" cap="none">
                <a:solidFill>
                  <a:srgbClr val="1B2438">
                    <a:alpha val="100000"/>
                  </a:srgbClr>
                </a:solidFill>
                <a:latin typeface="Calibri"/>
              </a:rPr>
              <a:t><![CDATA[, y esa elección se hace con tres preguntas, siempre en el mismo orden: ]]></a:t>
            </a:r>
            <a:r>
              <a:rPr lang="en-US" b="1" strike="noStrike" sz="2100" spc="0" u="none" cap="none">
                <a:solidFill>
                  <a:srgbClr val="1B2438">
                    <a:alpha val="100000"/>
                  </a:srgbClr>
                </a:solidFill>
                <a:latin typeface="Calibri"/>
              </a:rPr>
              <a:t><![CDATA[¿qué estanci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é soporte hay debajo?]]></a:t>
            </a:r>
            <a:r>
              <a:rPr lang="en-US" strike="noStrike" sz="2100" spc="0" u="none" cap="none">
                <a:solidFill>
                  <a:srgbClr val="1B2438">
                    <a:alpha val="100000"/>
                  </a:srgbClr>
                </a:solidFill>
                <a:latin typeface="Calibri"/>
              </a:rPr>
              <a:t><![CDATA[ y ]]></a:t>
            </a:r>
            <a:r>
              <a:rPr lang="en-US" b="1" strike="noStrike" sz="2100" spc="0" u="none" cap="none">
                <a:solidFill>
                  <a:srgbClr val="1B2438">
                    <a:alpha val="100000"/>
                  </a:srgbClr>
                </a:solidFill>
                <a:latin typeface="Calibri"/>
              </a:rPr>
              <a:t><![CDATA[¿en qué estado está?]]></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preguntas antes de recomend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importa, y no es un capricho de las frases. Cada pregunta descarta una parte del catálogo. La estancia descarta los acabados que no se limpian igual; el soporte descarta las preparaciones; el estado descarta trabajos. Si se empieza por el color y se pregunta por el soporte al final, la conversación acaba en un «puede que sí» que es el origen de muchas de las quejas que vuelven al mostrad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preguntas antes de recomend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arta comprobación no es una pregunta, es una observación: ]]></a:t>
            </a:r>
            <a:r>
              <a:rPr lang="en-US" b="1" strike="noStrike" sz="2100" spc="0" u="none" cap="none">
                <a:solidFill>
                  <a:srgbClr val="1B2438">
                    <a:alpha val="100000"/>
                  </a:srgbClr>
                </a:solidFill>
                <a:latin typeface="Calibri"/>
              </a:rPr>
              <a:t><![CDATA[el estado real de la pared]]></a:t>
            </a:r>
            <a:r>
              <a:rPr lang="en-US" strike="noStrike" sz="2100" spc="0" u="none" cap="none">
                <a:solidFill>
                  <a:srgbClr val="1B2438">
                    <a:alpha val="100000"/>
                  </a:srgbClr>
                </a:solidFill>
                <a:latin typeface="Calibri"/>
              </a:rPr>
              <a:t><![CDATA[. Si la pared está delante, se ve. Si el encargo se cierra sin verla, esa limitación se dice al cliente antes de cerrar la recomendación, porque la preparación que se recomiende puede cambiar cuando se vea el soporte.]]></a:t>
            </a:r>
          </a:p>
        </p:txBody>
      </p:sp>
      <p:sp>
        <p:nvSpPr>
          <p:cNvPr id="8" name=""/>
          <p:cNvSpPr txBox="1"/>
          <p:nvPr/>
        </p:nvSpPr>
        <p:spPr>
          <a:xfrm>
            <a:off x="514350" y="29432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de alcance: esta lección enseña el método. Los productos concretos, sus fichas técnicas, sus rendimientos y sus precios no se fijan aquí: se confirman en el catálogo. Lo que sí se fija aquí es cómo se razona una recomendación para que se pueda defend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Tres preguntas antes de recomendar]]></a:t>
            </a:r>
          </a:p>
        </p:txBody>
      </p:sp>
      <p:pic>
        <p:nvPicPr>
          <p:cNvPr id="3" name="" descr="Tres recuadros encadenados: estancia, soporte y estado, con lo que cada pregunta descarta.">
            <a:hlinkClick r:id="rId3" tooltip="Tres recuadros encadenados: estancia, soporte y estado, con lo que cada pregunta descarta."/>
          </p:cNvPr>
          <p:cNvPicPr>
            <a:picLocks noChangeAspect="1"/>
          </p:cNvPicPr>
          <p:nvPr>
            <p:ph type="pic" idx="1"/>
          </p:nvPr>
        </p:nvPicPr>
        <p:blipFill>
          <a:blip r:embed="rId2"/>
          <a:stretch>
            <a:fillRect/>
          </a:stretch>
        </p:blipFill>
        <p:spPr>
          <a:xfrm>
            <a:off x="952500" y="1257300"/>
            <a:ext cx="72390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pregunta deja fuera una parte del catálogo. Por eso el orden es el método y no la costumbr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aredes-y-techos-interiores"/>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Tres preguntas antes de recomendar · Ejemplo: salón con yeso nuev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1 · Preparación: lijar la superficie, reparar las fisuras con masilla y limpiar polvo y gras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Tres preguntas antes de recomendar · Ejemplo: salón con yeso nuev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2 · Imprimación: aplicar la imprimación que indique la ficha técnica y dejar secar el tiempo que conste en ell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Tres preguntas antes de recomendar · Ejemplo: salón con yeso nuev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3 · Acabado: aplicar dos manos de pintura plástica mate, respetando el tiempo de secado entre mano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99]]></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 Tres preguntas antes de recomendar · Ejemplo: salón con yeso nuev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4 · Complementos: rodillo de pelo corto, brocha para los recortes, cinta de carrocero y plástico para el suel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1 · Tres preguntas antes de recomenda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a clienta pide «pintar el salón de blanco». ¿Qué pregunta es imprescindible para poder recomenda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é soporte hay debajo y es nuevo o ya está pintad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é marca de pintura prefiere?]]></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uánto quiere gastar en la obr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o pinta usted o lo pintamos nosotro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stancia decide el acabado y la limpieza posteri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se recomienda la misma pintura para todas las estancias. Una pintura mate en una cocina se mancha y no se limpia; una pintura anti-moho en un salón es cara e innecesaria. Cada estancia tiene su producto porque cada estancia tiene su uso.]]></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que se aplica en el sector es uno solo: ]]></a:t>
            </a:r>
            <a:r>
              <a:rPr lang="en-US" b="1" strike="noStrike" sz="2100" spc="0" u="none" cap="none">
                <a:solidFill>
                  <a:srgbClr val="1B2438">
                    <a:alpha val="100000"/>
                  </a:srgbClr>
                </a:solidFill>
                <a:latin typeface="Calibri"/>
              </a:rPr>
              <a:t><![CDATA[el acabado se elige pensando en cómo se limpiará la pared después]]></a:t>
            </a:r>
            <a:r>
              <a:rPr lang="en-US" strike="noStrike" sz="2100" spc="0" u="none" cap="none">
                <a:solidFill>
                  <a:srgbClr val="1B2438">
                    <a:alpha val="100000"/>
                  </a:srgbClr>
                </a:solidFill>
                <a:latin typeface="Calibri"/>
              </a:rPr>
              <a:t><![CDATA[, no en cómo se ve en la tienda. El brillo, la resistencia al frote y la facilidad de limpieza son las propiedades que terminan decidiendo si el cliente está contento dentro de seis mes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stancia decide el acabado y la limpieza posteri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de venta que funciona es explicar el motivo, no dar el producto: «en el salón le propongo un acabado mate porque es la estancia donde menos se friega; en la cocina le propongo uno lavable porque esa pared se limpia con frecuencia». Cuando el cliente pide un acabado que no encaja con el uso de la estancia, no se le discute el gusto: se le explica la consecuencia y se le ofrece la alternativa con su motiv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stancia decide el acabado y la limpieza posterior]]></a:t>
            </a:r>
          </a:p>
        </p:txBody>
      </p:sp>
      <p:pic>
        <p:nvPicPr>
          <p:cNvPr id="3" name="" descr="Cuatro tarjetas: salón, cocina, baño y dormitorio, con acabado, limpieza posterior y criterio.">
            <a:hlinkClick r:id="rId3" tooltip="Cuatro tarjetas: salón, cocina, baño y dormitorio, con acabado, limpieza posterior y criterio."/>
          </p:cNvPr>
          <p:cNvPicPr>
            <a:picLocks noChangeAspect="1"/>
          </p:cNvPicPr>
          <p:nvPr>
            <p:ph type="pic" idx="1"/>
          </p:nvPr>
        </p:nvPicPr>
        <p:blipFill>
          <a:blip r:embed="rId2"/>
          <a:stretch>
            <a:fillRect/>
          </a:stretch>
        </p:blipFill>
        <p:spPr>
          <a:xfrm>
            <a:off x="1390650" y="1257300"/>
            <a:ext cx="63627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limpieza posterior no está en la tabla del texto: es el criterio que decide el acab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aredes-y-techos-interiores"/>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La estancia decide el acabado y la limpieza posteri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ncias y productos recomendados. Es un criterio de venta, no una lista de referencias del catálo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99]]></a:t>
            </a:r>
          </a:p>
        </p:txBody>
      </p:sp>
      <p:graphicFrame>
        <p:nvGraphicFramePr>
          <p:cNvPr id="7" name="" descr=""/>
          <p:cNvGraphicFramePr>
            <a:graphicFrameLocks noGrp="1"/>
          </p:cNvGraphicFramePr>
          <p:nvPr/>
        </p:nvGraphicFramePr>
        <p:xfrm>
          <a:off x="514350" y="1257300"/>
          <a:ext cx="8115300" cy="2419350"/>
        </p:xfrm>
        <a:graphic>
          <a:graphicData uri="http://schemas.openxmlformats.org/drawingml/2006/table">
            <a:tbl>
              <a:tblPr firstRow="1" bandRow="1"/>
              <a:tblGrid>
                <a:gridCol w="1743075"/>
                <a:gridCol w="2571750"/>
                <a:gridCol w="3800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stan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ab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ropieda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o sat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ético, lavable si hay niñ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inado o brill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vable, resistente a grasa y vap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inado anti-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sistente a humedad y cond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rm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lajante, bajo br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La estancia decide el acabado y la limpieza posterio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estancia con la propiedad que manda en ell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Salón]]></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cina]]></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Bañ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Dormitorio]]></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sistente a grasa y vapor]]></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ti-moho, resistente a la condens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9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lajante y de brillo bajo]]></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tético, y lavable si hay niños en cas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soporte decide la prepar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oporte es lo que hay debajo de la pintura: yeso, pladur, hormigón, madera. Cada uno tiene una preparación distinta, y esa preparación es el trabajo que nadie ve pero que decide si la pintura dura tres meses o tres años.]]></a:t>
            </a:r>
          </a:p>
        </p:txBody>
      </p:sp>
      <p:sp>
        <p:nvSpPr>
          <p:cNvPr id="8" name=""/>
          <p:cNvSpPr txBox="1"/>
          <p:nvPr/>
        </p:nvSpPr>
        <p:spPr>
          <a:xfrm>
            <a:off x="514350" y="2609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Yeso nuevo]]></a:t>
            </a:r>
            <a:r>
              <a:rPr lang="en-US" strike="noStrike" sz="2100" spc="0" u="none" cap="none">
                <a:solidFill>
                  <a:srgbClr val="1B2438">
                    <a:alpha val="100000"/>
                  </a:srgbClr>
                </a:solidFill>
                <a:latin typeface="Calibri"/>
              </a:rPr>
              <a:t><![CDATA[: la superficie es porosa y suelta polvo. Imprimación y dos manos de pintur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soporte decide la prepar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Yeso repintado]]></a:t>
            </a:r>
            <a:r>
              <a:rPr lang="en-US" strike="noStrike" sz="2100" spc="0" u="none" cap="none">
                <a:solidFill>
                  <a:srgbClr val="1B2438">
                    <a:alpha val="100000"/>
                  </a:srgbClr>
                </a:solidFill>
                <a:latin typeface="Calibri"/>
              </a:rPr>
              <a:t><![CDATA[: lijar, limpiar, imprimación si hay zonas descubiertas y dos manos. Si la pintura anterior está cuarteada o suena a hueco, esa zona no se repinta: se rasca y se trata como yeso nuevo.]]></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adur]]></a:t>
            </a:r>
            <a:r>
              <a:rPr lang="en-US" strike="noStrike" sz="2100" spc="0" u="none" cap="none">
                <a:solidFill>
                  <a:srgbClr val="1B2438">
                    <a:alpha val="100000"/>
                  </a:srgbClr>
                </a:solidFill>
                <a:latin typeface="Calibri"/>
              </a:rPr>
              <a:t><![CDATA[: las juntas y los testeros llevan su propio tratamiento y una imprimación específica antes del acabado. Sin ese paso, la junta se marca aunque la pintura sea buena.]]></a:t>
            </a:r>
          </a:p>
        </p:txBody>
      </p:sp>
      <p:sp>
        <p:nvSpPr>
          <p:cNvPr id="11" name=""/>
          <p:cNvSpPr txBox="1"/>
          <p:nvPr/>
        </p:nvSpPr>
        <p:spPr>
          <a:xfrm>
            <a:off x="514350" y="36195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6195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ormigón]]></a:t>
            </a:r>
            <a:r>
              <a:rPr lang="en-US" strike="noStrike" sz="2100" spc="0" u="none" cap="none">
                <a:solidFill>
                  <a:srgbClr val="1B2438">
                    <a:alpha val="100000"/>
                  </a:srgbClr>
                </a:solidFill>
                <a:latin typeface="Calibri"/>
              </a:rPr>
              <a:t><![CDATA[: reparar fisuras y nidos, imprimación y dos manos. Un hormigón reparado solo con masilla superficial y pintado encima vuelve a abrir la fisu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soporte decide la prepar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común a todos es la secuencia: ]]></a:t>
            </a:r>
            <a:r>
              <a:rPr lang="en-US" b="1" strike="noStrike" sz="2100" spc="0" u="none" cap="none">
                <a:solidFill>
                  <a:srgbClr val="1B2438">
                    <a:alpha val="100000"/>
                  </a:srgbClr>
                </a:solidFill>
                <a:latin typeface="Calibri"/>
              </a:rPr>
              <a:t><![CDATA[reparar, limpiar, imprimir, acabar]]></a:t>
            </a:r>
            <a:r>
              <a:rPr lang="en-US" strike="noStrike" sz="2100" spc="0" u="none" cap="none">
                <a:solidFill>
                  <a:srgbClr val="1B2438">
                    <a:alpha val="100000"/>
                  </a:srgbClr>
                </a:solidFill>
                <a:latin typeface="Calibri"/>
              </a:rPr>
              <a:t><![CDATA[. Y una idea que conviene decir al cliente: la imprimación no es un extra, es la capa que sella el soporte poroso y hace que el acabado se comporte igual en toda la pared. Saltársela no se nota el primer dí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soporte decide la preparación]]></a:t>
            </a:r>
          </a:p>
        </p:txBody>
      </p:sp>
      <p:pic>
        <p:nvPicPr>
          <p:cNvPr id="3" name="" descr="Matriz con cuatro soportes: yeso nuevo, yeso ya pintado, pladur y hormigón, con preparación, imprimación y la pregunta que falta.">
            <a:hlinkClick r:id="rId3" tooltip="Matriz con cuatro soportes: yeso nuevo, yeso ya pintado, pladur y hormigón, con preparación, imprimación y la pregunta que falta."/>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a última columna es la que más se olvida: casi todos los errores de preparación son datos no preguntado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aredes-y-techos-interiores"/>
              </a:rPr>
              <a:t><![CDATA[Ver imagen original en el O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soporte decide la prepara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ar: fisuras, nidos, desconchones y juntas, con el material que indique la ficha técnic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impiar: retirar polvo y grasa antes de imprimir, con el método que admita el soporte.]]></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mprimir: la capa que sella el soporte y unifica la absorción; su función no es estétic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abar: las manos que indique la ficha del producto, respetando el secado entre ella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El soporte decide la prepara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comprobar el resultado y explicar cuándo se puede limpiar y amuebla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El soporte decide la preparación]]></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 puede pintar yeso nuevo sin imprimación, porque la pintura tapa igual.]]></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estado de la pared: antes de pintar hay que repar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cera pregunta —en qué estado está— es la que separa una entrega de una reclamación. Una pared no es lisa por el hecho de que se vea lisa: tiene fisuras, tiene desconchones, tiene zonas donde la pintura anterior no se aguanta, tiene manchas.]]></a:t>
            </a:r>
          </a:p>
        </p:txBody>
      </p:sp>
      <p:sp>
        <p:nvSpPr>
          <p:cNvPr id="8" name=""/>
          <p:cNvSpPr txBox="1"/>
          <p:nvPr/>
        </p:nvSpPr>
        <p:spPr>
          <a:xfrm>
            <a:off x="514350" y="26098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riterio es el mismo en todos los casos: ]]></a:t>
            </a:r>
            <a:r>
              <a:rPr lang="en-US" b="1" strike="noStrike" sz="2100" spc="0" u="none" cap="none">
                <a:solidFill>
                  <a:srgbClr val="1B2438">
                    <a:alpha val="100000"/>
                  </a:srgbClr>
                </a:solidFill>
                <a:latin typeface="Calibri"/>
              </a:rPr>
              <a:t><![CDATA[lo que está debajo se arregla antes de pintar encima]]></a:t>
            </a:r>
            <a:r>
              <a:rPr lang="en-US" strike="noStrike" sz="2100" spc="0" u="none" cap="none">
                <a:solidFill>
                  <a:srgbClr val="1B2438">
                    <a:alpha val="100000"/>
                  </a:srgbClr>
                </a:solidFill>
                <a:latin typeface="Calibri"/>
              </a:rPr>
              <a:t><![CDATA[. Una fisura tapada con masilla y cubierta de pintura se vuelve a abrir. Un desconchón rellenado se vuelve a caer. Una zona con pintura suelta se lleva por delante la capa nueva cuando se pasa el rodill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estado de la pared: antes de pintar hay que repar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 caso que no es de pintura: la mancha. Si la mancha es de humedad antigua y está seca, se trata la superficie y se pinta; si aparece o crece, el origen es agua y la pintura no lo arregla. La humedad tiene su propia lección en este curso, así que aquí solo se deja la regla: se detecta, se dice y, si el origen es agua, no se vende una pintura como solució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estado de la pared: antes de pintar hay que repar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mostrador, esto se traduce en una frase que funciona: «antes de pintar hay que dejar la pared lista, y eso se ve cuando la miramos, no cuando usted me cuenta lo que hay». Si el encargo no se puede ver, esa limitación se escribe en la ficha y se avisa al client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El estado de la pared: antes de pintar hay que reparar]]></a:t>
            </a:r>
          </a:p>
        </p:txBody>
      </p:sp>
      <p:pic>
        <p:nvPicPr>
          <p:cNvPr id="3" name="" descr="Cinco pasos de reparación de la pared antes de pintar, con el orden de ejecución.">
            <a:hlinkClick r:id="rId3" tooltip="Cinco pasos de reparación de la pared antes de pintar, con el orden de ejecución."/>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orden de reparación es el que evita que el trabajo se deshaga al aplicar el acaba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aredes-y-techos-interiores"/>
              </a:rPr>
              <a:t><![CDATA[Ver imagen original en el O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estado de la pared: antes de pintar hay que reparar · Ejemplo: pared de yeso ya pintada con una zona a rehacer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1 · Estado: se recorre la pared y se marca la zona donde la pintura anterior está cuarteada y suena a huec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estado de la pared: antes de pintar hay que reparar · Ejemplo: pared de yeso ya pintada con una zona a rehacer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2 · Decisión: esa zona no se repinta encima; se rasca hasta llegar a yeso fir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estado de la pared: antes de pintar hay que reparar · Ejemplo: pared de yeso ya pintada con una zona a rehacer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3 · Preparación: se iguala con masilla, se lija y se limpia el polvo de todo el paramento, no solo de la zon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estado de la pared: antes de pintar hay que reparar · Ejemplo: pared de yeso ya pintada con una zona a rehacer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4 · Imprimación: se imprime el paramento, con atención especial en las zonas descubiert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99]]></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 El estado de la pared: antes de pintar hay que reparar · Ejemplo: pared de yeso ya pintada con una zona a rehacer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7908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so 5 · Acabado: dos manos completas en todo el paramento, sin dar capas extra solo en el trozo, porque el tono quedaría distint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El estado de la pared: antes de pintar hay que reparar]]></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as fases del sistema completo, de la primera a la últim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parar fisuras y desconchones y dejar la pared firme y lisa.]]></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impiar el polvo y la grasa antes de imprimir.]]></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plicar las manos de acabado, respetando el secado entre ellas.]]></a:t>
            </a:r>
          </a:p>
        </p:txBody>
      </p:sp>
      <p:sp>
        <p:nvSpPr>
          <p:cNvPr id="12" name=""/>
          <p:cNvSpPr txBox="1"/>
          <p:nvPr/>
        </p:nvSpPr>
        <p:spPr>
          <a:xfrm>
            <a:off x="628650" y="30765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plicar la imprimación indicada para ese soporte y dejar secar el tiempo de la fich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sistema completo, paso a pas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istema completo son cinco fases y cada una existe por un motivo. Saltarse una no se nota el primer día: se nota semanas después, cuando el cliente llama y dice que la pared tiene manch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sistema completo, paso a pas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a:t>
            </a:r>
            <a:r>
              <a:rPr lang="en-US" b="1" strike="noStrike" sz="2100" spc="0" u="none" cap="none">
                <a:solidFill>
                  <a:srgbClr val="1B2438">
                    <a:alpha val="100000"/>
                  </a:srgbClr>
                </a:solidFill>
                <a:latin typeface="Calibri"/>
              </a:rPr>
              <a:t><![CDATA[fase de reparación]]></a:t>
            </a:r>
            <a:r>
              <a:rPr lang="en-US" strike="noStrike" sz="2100" spc="0" u="none" cap="none">
                <a:solidFill>
                  <a:srgbClr val="1B2438">
                    <a:alpha val="100000"/>
                  </a:srgbClr>
                </a:solidFill>
                <a:latin typeface="Calibri"/>
              </a:rPr>
              <a:t><![CDATA[ deja el soporte firme y plano. La ]]></a:t>
            </a:r>
            <a:r>
              <a:rPr lang="en-US" b="1" strike="noStrike" sz="2100" spc="0" u="none" cap="none">
                <a:solidFill>
                  <a:srgbClr val="1B2438">
                    <a:alpha val="100000"/>
                  </a:srgbClr>
                </a:solidFill>
                <a:latin typeface="Calibri"/>
              </a:rPr>
              <a:t><![CDATA[fase de limpieza]]></a:t>
            </a:r>
            <a:r>
              <a:rPr lang="en-US" strike="noStrike" sz="2100" spc="0" u="none" cap="none">
                <a:solidFill>
                  <a:srgbClr val="1B2438">
                    <a:alpha val="100000"/>
                  </a:srgbClr>
                </a:solidFill>
                <a:latin typeface="Calibri"/>
              </a:rPr>
              <a:t><![CDATA[ deja el polvo y la grasa fuera, porque sobre polvo la imprimación no agarra. La ]]></a:t>
            </a:r>
            <a:r>
              <a:rPr lang="en-US" b="1" strike="noStrike" sz="2100" spc="0" u="none" cap="none">
                <a:solidFill>
                  <a:srgbClr val="1B2438">
                    <a:alpha val="100000"/>
                  </a:srgbClr>
                </a:solidFill>
                <a:latin typeface="Calibri"/>
              </a:rPr>
              <a:t><![CDATA[fase de imprimación]]></a:t>
            </a:r>
            <a:r>
              <a:rPr lang="en-US" strike="noStrike" sz="2100" spc="0" u="none" cap="none">
                <a:solidFill>
                  <a:srgbClr val="1B2438">
                    <a:alpha val="100000"/>
                  </a:srgbClr>
                </a:solidFill>
                <a:latin typeface="Calibri"/>
              </a:rPr>
              <a:t><![CDATA[ sella y unifica la absorción. La ]]></a:t>
            </a:r>
            <a:r>
              <a:rPr lang="en-US" b="1" strike="noStrike" sz="2100" spc="0" u="none" cap="none">
                <a:solidFill>
                  <a:srgbClr val="1B2438">
                    <a:alpha val="100000"/>
                  </a:srgbClr>
                </a:solidFill>
                <a:latin typeface="Calibri"/>
              </a:rPr>
              <a:t><![CDATA[fase de acabado]]></a:t>
            </a:r>
            <a:r>
              <a:rPr lang="en-US" strike="noStrike" sz="2100" spc="0" u="none" cap="none">
                <a:solidFill>
                  <a:srgbClr val="1B2438">
                    <a:alpha val="100000"/>
                  </a:srgbClr>
                </a:solidFill>
                <a:latin typeface="Calibri"/>
              </a:rPr>
              <a:t><![CDATA[ aplica las manos que indique la ficha, con el rodillo o la brocha que corresponda al acabado elegido y respetando el secado. Y queda una ]]></a:t>
            </a:r>
            <a:r>
              <a:rPr lang="en-US" b="1" strike="noStrike" sz="2100" spc="0" u="none" cap="none">
                <a:solidFill>
                  <a:srgbClr val="1B2438">
                    <a:alpha val="100000"/>
                  </a:srgbClr>
                </a:solidFill>
                <a:latin typeface="Calibri"/>
              </a:rPr>
              <a:t><![CDATA[fase de entrega]]></a:t>
            </a:r>
            <a:r>
              <a:rPr lang="en-US" strike="noStrike" sz="2100" spc="0" u="none" cap="none">
                <a:solidFill>
                  <a:srgbClr val="1B2438">
                    <a:alpha val="100000"/>
                  </a:srgbClr>
                </a:solidFill>
                <a:latin typeface="Calibri"/>
              </a:rPr>
              <a:t><![CDATA[, que casi nadie escribe: comprobar el resultado, recoger y explicar al cliente cuándo se puede limpiar la pared y cuándo se pueden volver a colocar los mueble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sistema completo, paso a pas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obre los tiempos: el secado entre manos y el tiempo hasta que la pared se puede limpiar no se inventan. Se leen en la ficha técnica del producto y se le dicen al cliente por escrito, porque son la variable que más problemas genera cuando se promete de memori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El sistema completo, paso a paso]]></a:t>
            </a:r>
          </a:p>
        </p:txBody>
      </p:sp>
      <p:pic>
        <p:nvPicPr>
          <p:cNvPr id="3" name="" descr="Cinco fases del sistema completo, cada una con la comprobación que la cierra.">
            <a:hlinkClick r:id="rId3" tooltip="Cinco fases del sistema completo, cada una con la comprobación que la cierra."/>
          </p:cNvPr>
          <p:cNvPicPr>
            <a:picLocks noChangeAspect="1"/>
          </p:cNvPicPr>
          <p:nvPr>
            <p:ph type="pic" idx="1"/>
          </p:nvPr>
        </p:nvPicPr>
        <p:blipFill>
          <a:blip r:embed="rId2"/>
          <a:stretch>
            <a:fillRect/>
          </a:stretch>
        </p:blipFill>
        <p:spPr>
          <a:xfrm>
            <a:off x="2571750" y="1257300"/>
            <a:ext cx="3990975"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ada fase tiene su comprobación. Sin comprobación, la siguiente fase arrastra el erro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aredes-y-techos-interiores"/>
              </a:rPr>
              <a:t><![CDATA[Ver imagen original en el O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El sistema completo, paso a pas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atro frases de un consejo de mostrador. Marca las que no se sostienen.]]></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ara qué estancia es?»]]></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a igual la pintura, todas son iguales»]]></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é soporte tienes debajo?»]]></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No hace falta imprimación en yeso nuev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mplementos: herramientas, protección y limpiez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sistema completo no es solo pintura: incluye herramientas, protección y limpieza. Es la parte que el cliente no ve en la etiqueta y que, si se olvida, convierte un trabajo bien recomendado en un trabajo con reclamación.]]></a:t>
            </a:r>
          </a:p>
        </p:txBody>
      </p:sp>
      <p:sp>
        <p:nvSpPr>
          <p:cNvPr id="8" name=""/>
          <p:cNvSpPr txBox="1"/>
          <p:nvPr/>
        </p:nvSpPr>
        <p:spPr>
          <a:xfrm>
            <a:off x="514350" y="26098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Herramientas]]></a:t>
            </a:r>
            <a:r>
              <a:rPr lang="en-US" strike="noStrike" sz="2100" spc="0" u="none" cap="none">
                <a:solidFill>
                  <a:srgbClr val="1B2438">
                    <a:alpha val="100000"/>
                  </a:srgbClr>
                </a:solidFill>
                <a:latin typeface="Calibri"/>
              </a:rPr>
              <a:t><![CDATA[: rodillo (pelo corto para mate, largo para texturas), brocha para recortes, bandeja y rejilla.]]></a:t>
            </a:r>
          </a:p>
        </p:txBody>
      </p:sp>
      <p:sp>
        <p:nvSpPr>
          <p:cNvPr id="10" name=""/>
          <p:cNvSpPr txBox="1"/>
          <p:nvPr/>
        </p:nvSpPr>
        <p:spPr>
          <a:xfrm>
            <a:off x="514350" y="3314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cinta de carrocero, plástico o cartón para el suelo, papel para muebles.]]></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mplementos: herramientas, protección y limpiez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impieza]]></a:t>
            </a:r>
            <a:r>
              <a:rPr lang="en-US" strike="noStrike" sz="2100" spc="0" u="none" cap="none">
                <a:solidFill>
                  <a:srgbClr val="1B2438">
                    <a:alpha val="100000"/>
                  </a:srgbClr>
                </a:solidFill>
                <a:latin typeface="Calibri"/>
              </a:rPr>
              <a:t><![CDATA[: agua y jabón (pintura al agua), disolvente (pintura a disolvente).]]></a:t>
            </a:r>
          </a:p>
        </p:txBody>
      </p:sp>
      <p:sp>
        <p:nvSpPr>
          <p:cNvPr id="9" name=""/>
          <p:cNvSpPr txBox="1"/>
          <p:nvPr/>
        </p:nvSpPr>
        <p:spPr>
          <a:xfrm>
            <a:off x="514350" y="1924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gunta que cierra la venta de complementos es útil porque cambia el kit entero: «¿va a pintar usted o lo pintamos nosotros?». Un cliente que pinta una habitación necesita protección y un rodillo; un profesional necesita el set completo y el orden de trabajo.]]></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mplementos: herramientas, protección y limpiez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 apunte de seguridad que también es de venta: la limpieza de útiles con agua y jabón o con el disolvente que indique la ficha es lo que evita que el cliente mezcle productos que no tocaban entre sí. La limpieza de los útiles no es un detalle doméstico: es la recomendación de seguridad que evita accident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Complementos: herramientas, protección y limpie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lementos por fase. Es el kit mínimo razonable de cada fase, no una lista de referencia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99]]></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Fas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plemento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ja, masilla, espátula, aspir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ri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rocha o rodillo, band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dillo, brocha, bandeja, reji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inta, plástico, pap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gua y jabón o disolv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Complementos: herramientas, protección y limpieza]]></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si es el trabajo correcto o un erro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rrecto]]></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correc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reguntar por la estancia antes de recomendar]]></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comendar la misma pintura para todo]]></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Verificar el estado del soporte]]></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Saltar la imprimación para ahorra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solo se ven semanas después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obra en interiores rara vez se ven el mismo día. Se ven un mes después, y entonces el cliente viene con una queja que no parece del mismo trabajo. Por eso conviene reconocerlos por la señal que dejan.]]></a:t>
            </a:r>
          </a:p>
        </p:txBody>
      </p:sp>
      <p:sp>
        <p:nvSpPr>
          <p:cNvPr id="8" name=""/>
          <p:cNvSpPr txBox="1"/>
          <p:nvPr/>
        </p:nvSpPr>
        <p:spPr>
          <a:xfrm>
            <a:off x="514350" y="260985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60985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nchas o parches]]></a:t>
            </a:r>
            <a:r>
              <a:rPr lang="en-US" strike="noStrike" sz="2100" spc="0" u="none" cap="none">
                <a:solidFill>
                  <a:srgbClr val="1B2438">
                    <a:alpha val="100000"/>
                  </a:srgbClr>
                </a:solidFill>
                <a:latin typeface="Calibri"/>
              </a:rPr>
              <a:t><![CDATA[ donde la pared no es uniforme: son casi siempre un tema de preparación o de rodillo cargado de más, no del producto.]]></a:t>
            </a:r>
          </a:p>
        </p:txBody>
      </p:sp>
      <p:sp>
        <p:nvSpPr>
          <p:cNvPr id="10" name=""/>
          <p:cNvSpPr txBox="1"/>
          <p:nvPr/>
        </p:nvSpPr>
        <p:spPr>
          <a:xfrm>
            <a:off x="514350" y="36480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6480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rrancado de la pintura anterior]]></a:t>
            </a:r>
            <a:r>
              <a:rPr lang="en-US" strike="noStrike" sz="2100" spc="0" u="none" cap="none">
                <a:solidFill>
                  <a:srgbClr val="1B2438">
                    <a:alpha val="100000"/>
                  </a:srgbClr>
                </a:solidFill>
                <a:latin typeface="Calibri"/>
              </a:rPr>
              <a:t><![CDATA[ en las zonas de paso: la pared no estaba firme o había humedad debaj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solo se ven semanas después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9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elo levantado o polvo que se va con el dedo]]></a:t>
            </a:r>
            <a:r>
              <a:rPr lang="en-US" strike="noStrike" sz="2100" spc="0" u="none" cap="none">
                <a:solidFill>
                  <a:srgbClr val="1B2438">
                    <a:alpha val="100000"/>
                  </a:srgbClr>
                </a:solidFill>
                <a:latin typeface="Calibri"/>
              </a:rPr>
              <a:t><![CDATA[ al mes: la imprimación no selló, o el soporte no estaba limpio cuando se imprimió.]]></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odejo de humedad o de color distinto alrededor de las ventanas]]></a:t>
            </a:r>
            <a:r>
              <a:rPr lang="en-US" strike="noStrike" sz="2100" spc="0" u="none" cap="none">
                <a:solidFill>
                  <a:srgbClr val="1B2438">
                    <a:alpha val="100000"/>
                  </a:srgbClr>
                </a:solidFill>
                <a:latin typeface="Calibri"/>
              </a:rPr>
              <a:t><![CDATA[: la pared estaba más fría o más húmeda que el resto; es un problema de soporte, no de acabado.]]></a:t>
            </a:r>
          </a:p>
        </p:txBody>
      </p:sp>
      <p:sp>
        <p:nvSpPr>
          <p:cNvPr id="11" name=""/>
          <p:cNvSpPr txBox="1"/>
          <p:nvPr/>
        </p:nvSpPr>
        <p:spPr>
          <a:xfrm>
            <a:off x="514350" y="32861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2861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lor a cerrado y pared blanda al tacto]]></a:t>
            </a:r>
            <a:r>
              <a:rPr lang="en-US" strike="noStrike" sz="2100" spc="0" u="none" cap="none">
                <a:solidFill>
                  <a:srgbClr val="1B2438">
                    <a:alpha val="100000"/>
                  </a:srgbClr>
                </a:solidFill>
                <a:latin typeface="Calibri"/>
              </a:rPr>
              <a:t><![CDATA[ en los primeros días: la habitación no se ventiló y el acabado no secó en condiciones.]]></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solo se ven semanas después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buena noticia es que casi todos se anticipan en el mostrador, con las tres preguntas y la ficha de preparación. La mala noticia es que ninguno de ellos se arregla con una mano más de pintura: se arregla retirando lo hecho, y eso es un trabajo distinto, con otro presupuesto.]]></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Errores que solo se ven semanas después]]></a:t>
            </a:r>
          </a:p>
        </p:txBody>
      </p:sp>
      <p:pic>
        <p:nvPicPr>
          <p:cNvPr id="3" name="" descr="Comparación entre un encargo con datos y un encargo sin datos, con su consecuencia en obra.">
            <a:hlinkClick r:id="rId3" tooltip="Comparación entre un encargo con datos y un encargo sin datos, con su consecuencia en obra."/>
          </p:cNvPr>
          <p:cNvPicPr>
            <a:picLocks noChangeAspect="1"/>
          </p:cNvPicPr>
          <p:nvPr>
            <p:ph type="pic" idx="1"/>
          </p:nvPr>
        </p:nvPicPr>
        <p:blipFill>
          <a:blip r:embed="rId2"/>
          <a:stretch>
            <a:fillRect/>
          </a:stretch>
        </p:blipFill>
        <p:spPr>
          <a:xfrm>
            <a:off x="1247775" y="1257300"/>
            <a:ext cx="66389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encargo incompleto es la causa primera de los errores que aparecen tard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paredes-y-techos-interiores"/>
              </a:rPr>
              <a:t><![CDATA[Ver imagen original en el O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Errores que solo se ven semanas despué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inco frases de un consejo de mostrador.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 esta pared hacemos dos manos, y la segunda va con rodillo nuevo, para que no se marque.»]]></a:t>
            </a:r>
          </a:p>
        </p:txBody>
      </p:sp>
      <p:sp>
        <p:nvSpPr>
          <p:cNvPr id="10" name=""/>
          <p:cNvSpPr txBox="1"/>
          <p:nvPr/>
        </p:nvSpPr>
        <p:spPr>
          <a:xfrm>
            <a:off x="628650" y="2990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e pongo una mano y si no tapa le damos otra.»]]></a:t>
            </a:r>
          </a:p>
        </p:txBody>
      </p:sp>
      <p:sp>
        <p:nvSpPr>
          <p:cNvPr id="11" name=""/>
          <p:cNvSpPr txBox="1"/>
          <p:nvPr/>
        </p:nvSpPr>
        <p:spPr>
          <a:xfrm>
            <a:off x="628650" y="33528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n esta cocina le recomiendo un acabado lavable, porque esa pared se friega.»]]></a:t>
            </a:r>
          </a:p>
        </p:txBody>
      </p:sp>
      <p:sp>
        <p:nvSpPr>
          <p:cNvPr id="12" name=""/>
          <p:cNvSpPr txBox="1"/>
          <p:nvPr/>
        </p:nvSpPr>
        <p:spPr>
          <a:xfrm>
            <a:off x="628650" y="40290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ono va a quedar idéntico al de la muestra, le lo garantiz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99]]></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pared puede limpiarse a partir del tiempo que pone la ficha técnica; se lo dejo escrit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no se puede prometer en el mostrad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99]]></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buen sistema se sostiene porque también se acota. Estas son las promesas que no se hacen aquí, y el motivo de cada una.]]></a:t>
            </a:r>
          </a:p>
        </p:txBody>
      </p:sp>
      <p:sp>
        <p:nvSpPr>
          <p:cNvPr id="8" name=""/>
          <p:cNvSpPr txBox="1"/>
          <p:nvPr/>
        </p:nvSpPr>
        <p:spPr>
          <a:xfrm>
            <a:off x="514350" y="19526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promete un tono exacto.]]></a:t>
            </a:r>
            <a:r>
              <a:rPr lang="en-US" strike="noStrike" sz="2100" spc="0" u="none" cap="none">
                <a:solidFill>
                  <a:srgbClr val="1B2438">
                    <a:alpha val="100000"/>
                  </a:srgbClr>
                </a:solidFill>
                <a:latin typeface="Calibri"/>
              </a:rPr>
              <a:t><![CDATA[ La muestra se hace con las condiciones del catálogo y la pared terminada depende de la absorción del soporte y de la luz de la estancia. Lo que sí se dice es qué acabado se ha pedido y cuál es el color de referencia.]]></a:t>
            </a:r>
          </a:p>
        </p:txBody>
      </p:sp>
      <p:sp>
        <p:nvSpPr>
          <p:cNvPr id="10" name=""/>
          <p:cNvSpPr txBox="1"/>
          <p:nvPr/>
        </p:nvSpPr>
        <p:spPr>
          <a:xfrm>
            <a:off x="514350" y="33147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promete un plazo de secado inventado.]]></a:t>
            </a:r>
            <a:r>
              <a:rPr lang="en-US" strike="noStrike" sz="2100" spc="0" u="none" cap="none">
                <a:solidFill>
                  <a:srgbClr val="1B2438">
                    <a:alpha val="100000"/>
                  </a:srgbClr>
                </a:solidFill>
                <a:latin typeface="Calibri"/>
              </a:rPr>
              <a:t><![CDATA[ El tiempo sale de la ficha técnica del producto y se entrega por escri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8 · Lo que no se puede prometer en el mostrad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99]]></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vende una pintura como solución de una humedad.]]></a:t>
            </a:r>
            <a:r>
              <a:rPr lang="en-US" strike="noStrike" sz="2100" spc="0" u="none" cap="none">
                <a:solidFill>
                  <a:srgbClr val="1B2438">
                    <a:alpha val="100000"/>
                  </a:srgbClr>
                </a:solidFill>
                <a:latin typeface="Calibri"/>
              </a:rPr>
              <a:t><![CDATA[ Si la mancha viene de agua, el origen se diagnostica aparte; la pintura solo se aplica después, sobre un soporte seco.]]></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 se promete que un producto concreto resuelva una patología.]]></a:t>
            </a:r>
            <a:r>
              <a:rPr lang="en-US" strike="noStrike" sz="2100" spc="0" u="none" cap="none">
                <a:solidFill>
                  <a:srgbClr val="1B2438">
                    <a:alpha val="100000"/>
                  </a:srgbClr>
                </a:solidFill>
                <a:latin typeface="Calibri"/>
              </a:rPr>
              <a:t><![CDATA[ Si el encargo roza una LIMITACIÓN técnica, se deriva y se dice con qué profesional.]]></a:t>
            </a:r>
          </a:p>
        </p:txBody>
      </p:sp>
      <p:sp>
        <p:nvSpPr>
          <p:cNvPr id="11" name=""/>
          <p:cNvSpPr txBox="1"/>
          <p:nvPr/>
        </p:nvSpPr>
        <p:spPr>
          <a:xfrm>
            <a:off x="514350" y="32861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s cuatro limitaciones son también un argumento de venta, porque son la diferencia entre una tienda que vende una marca y una tienda que vende un sistema. Cuando el consejo está acotado, el cliente sabe a qué atenerse y la relación dur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8 · Lo que no se puede prometer en el mostrador]]></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cliente pide «una pintura que me aguante el agua en el baño». ¿Qué respuesta es la correc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Ofrecer la pintura más resistente del catálogo y prometer que aguantará el agua]]></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plicar que en baño la humedad se maneja con el acabado lavable y el anti-moho, y que una humedad con origen en agua se diagnostica aparte.]]></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99]]></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ometer que el acabado lavable evitará cualquier moho durante años.]]></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Recomendarle que pinte tres manos para que se quede tranquilo.]]></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se entrega por escrit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ncargo de pintura no termina en la estantería de la tienda: se entrega en la mano del cliente. Y lo que se entrega por escrito es la parte que protege a las dos partes cuando algo va mal.]]></a:t>
            </a:r>
          </a:p>
        </p:txBody>
      </p:sp>
      <p:sp>
        <p:nvSpPr>
          <p:cNvPr id="8" name=""/>
          <p:cNvSpPr txBox="1"/>
          <p:nvPr/>
        </p:nvSpPr>
        <p:spPr>
          <a:xfrm>
            <a:off x="514350" y="22860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liente se le dan tres cosas. La primera es la ]]></a:t>
            </a:r>
            <a:r>
              <a:rPr lang="en-US" b="1" strike="noStrike" sz="2100" spc="0" u="none" cap="none">
                <a:solidFill>
                  <a:srgbClr val="1B2438">
                    <a:alpha val="100000"/>
                  </a:srgbClr>
                </a:solidFill>
                <a:latin typeface="Calibri"/>
              </a:rPr>
              <a:t><![CDATA[ficha de encargo]]></a:t>
            </a:r>
            <a:r>
              <a:rPr lang="en-US" strike="noStrike" sz="2100" spc="0" u="none" cap="none">
                <a:solidFill>
                  <a:srgbClr val="1B2438">
                    <a:alpha val="100000"/>
                  </a:srgbClr>
                </a:solidFill>
                <a:latin typeface="Calibri"/>
              </a:rPr>
              <a:t><![CDATA[, con lo que se preguntó y lo que se respondió, incluidos los huecos declarados como pendientes. La segunda es la ]]></a:t>
            </a:r>
            <a:r>
              <a:rPr lang="en-US" b="1" strike="noStrike" sz="2100" spc="0" u="none" cap="none">
                <a:solidFill>
                  <a:srgbClr val="1B2438">
                    <a:alpha val="100000"/>
                  </a:srgbClr>
                </a:solidFill>
                <a:latin typeface="Calibri"/>
              </a:rPr>
              <a:t><![CDATA[ficha técnica del producto]]></a:t>
            </a:r>
            <a:r>
              <a:rPr lang="en-US" strike="noStrike" sz="2100" spc="0" u="none" cap="none">
                <a:solidFill>
                  <a:srgbClr val="1B2438">
                    <a:alpha val="100000"/>
                  </a:srgbClr>
                </a:solidFill>
                <a:latin typeface="Calibri"/>
              </a:rPr>
              <a:t><![CDATA[ que se ha recomendado, con sus manos, su rendimiento y sus tiempos de secado. La tercera es la ]]></a:t>
            </a:r>
            <a:r>
              <a:rPr lang="en-US" b="1" strike="noStrike" sz="2100" spc="0" u="none" cap="none">
                <a:solidFill>
                  <a:srgbClr val="1B2438">
                    <a:alpha val="100000"/>
                  </a:srgbClr>
                </a:solidFill>
                <a:latin typeface="Calibri"/>
              </a:rPr>
              <a:t><![CDATA[explicación de las limitaciones]]></a:t>
            </a:r>
            <a:r>
              <a:rPr lang="en-US" strike="noStrike" sz="2100" spc="0" u="none" cap="none">
                <a:solidFill>
                  <a:srgbClr val="1B2438">
                    <a:alpha val="100000"/>
                  </a:srgbClr>
                </a:solidFill>
                <a:latin typeface="Calibri"/>
              </a:rPr>
              <a:t><![CDATA[, escrita: qué se ha hecho, qué no se ha hecho y por qué.]]></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se entrega por escrit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nda es la que más se olvida y la que más reclamaciones evita. Un cliente que ha recibido por escrito que la pared se puede limpiar a partir de un tiempo concreto, y que se le ha dicho que ese tiempo sale de la ficha técnica, no vuelve a los dos meses diciendo que la pintura «no secó». Y un cliente que tiene por escrito la ficha de encargo puede ver que la preparación estaba prevista, aunque la obra haya salido peor de lo previsto.]]></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9 · Lo que se entrega por escrit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99]]></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un detalle de forma que conviene tener presente: la ficha se entrega con fecha y con la firma de quien la cerró. No es un trámite: es lo que permite saber qué se acordó con el cliente y qué se respondió.]]></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9 · Lo que se entrega por escrito]]></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cliente se le entregan la ficha de ___, la ficha ___ del producto y los tiempos de ___ por escrito.]]></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encargo de pintura interi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rellena en el mostrador, antes de recomendar, y se entrega con la recomendación. Si un campo no se puede contestar, se escribe «pendiente» con el motivo y con quién puede darlo: una ficha con huecos declarados es utilizable; una rellena de suposiciones se contradice sola.]]></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encargo de pintura interio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99]]></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 de encargo. La columna de ejemplo es ficticia y sirve para ver el nivel de detalle; los productos concretos los confirma el catálog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99]]></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390650"/>
                <a:gridCol w="2619375"/>
                <a:gridCol w="2114550"/>
                <a:gridCol w="1990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ón, cocina, baño o dormitorio y quién la u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ina de una vivienda en Son Sard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egunta antes de recome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eso nuevo, yeso pintado, pladur u hormig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Yeso ya pintado sobre ye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se da producto concre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isuras, manchas, humedad y estado de la pintura an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a fisura vertical en el rincón de la vent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ropone revisión de la pare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99]]></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390650"/>
                <a:gridCol w="2619375"/>
                <a:gridCol w="2114550"/>
                <a:gridCol w="1990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mpieza posteri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limpiará la pared y cada cuá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friega a diario en la encim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xplica el acabado que aguanta má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lor y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ferencia de color y tipo de acab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anco roto ma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entrega muestra fís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s y se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indica la ficha técnica del produ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s manos, secado según fi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sulta la ficha antes de compromet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99]]></a:t>
            </a:r>
          </a:p>
        </p:txBody>
      </p:sp>
      <p:graphicFrame>
        <p:nvGraphicFramePr>
          <p:cNvPr id="7" name="" descr=""/>
          <p:cNvGraphicFramePr>
            <a:graphicFrameLocks noGrp="1"/>
          </p:cNvGraphicFramePr>
          <p:nvPr/>
        </p:nvGraphicFramePr>
        <p:xfrm>
          <a:off x="514350" y="1257300"/>
          <a:ext cx="8115300" cy="2628900"/>
        </p:xfrm>
        <a:graphic>
          <a:graphicData uri="http://schemas.openxmlformats.org/drawingml/2006/table">
            <a:tbl>
              <a:tblPr firstRow="1" bandRow="1"/>
              <a:tblGrid>
                <a:gridCol w="1390650"/>
                <a:gridCol w="2619375"/>
                <a:gridCol w="2114550"/>
                <a:gridCol w="19907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se ano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fictici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fa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do del 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én firma la ficha y en qué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strador del centro, con fecha de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firma en la entreg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a de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entra: humedad, moho recurrente, fisuras de movimi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ancha del techo no entra en este encar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dice al cliente en voz alta y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encargo de pintura interio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99]]></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estancia, soporte y estado no hay recomendación: se anotan «pendiente» y se vuelve al client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abado se elige por la limpieza posterior, no por el gusto de la muestr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iempos de secado salen de la ficha técnica y se entregan por escri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entra en el encargo se escribe, para que nadie lo descubra en obra.]]></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Herramienta de trabajo: ficha de encargo de pintura interio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99]]></a:t>
            </a:r>
          </a:p>
        </p:txBody>
      </p:sp>
      <p:sp>
        <p:nvSpPr>
          <p:cNvPr id="7" name="" descr=""/>
          <p:cNvSpPr/>
          <p:nvPr/>
        </p:nvSpPr>
        <p:spPr>
          <a:xfrm>
            <a:off x="514350" y="1219200"/>
            <a:ext cx="8115300" cy="1733550"/>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ómo usarl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gla de escritura: si un dato no está confirmado, se escribe «pendiente» con el motivo y con quién puede darlo. Lo que no consta en la ficha técnica del producto no se improvisa en el mostrador.]]></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stancias y producto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99]]></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l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o sati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ci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inado la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atinado anti-moh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ormi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te, brillo 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de la esta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 acabados que no se limpian igu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so del sopor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carta las prepara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estancias y product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99]]></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paredes-y-techos-interiores"/>
              </a:rPr>
              <a:t><![CDATA[Abrir el juego en el OA]]></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sistema interior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reguntas haces antes de recomendar?]]></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sistema interior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estancia? ¿Qué soporte? ¿En qué estado?]]></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sistema interior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pintura usas en una cocina?]]></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sistema interior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tinada o brillante, lavable y resistente a grasa y vapor.]]></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sistema interior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ecesita el yeso nuevo?]]></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sistema interior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4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mprimación y dos manos de pintura.]]></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sistema interior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5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mplementos incluyes?]]></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sistema interior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6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odillo, brocha, cinta, plástico y limpieza.]]></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sistema interior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7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En qué orden se trabaja?]]></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sistema interior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8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parar, limpiar, imprimir y acabar; y después, entregar y explicar.]]></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sistema interior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9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e dónde sale el tiempo de secado?]]></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l sistema interior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0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 la ficha técnica del producto. Nunca de memoria.]]></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sistema de interiores que se puede defende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1 / 99]]></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5]]></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sistema de interiores que se puede defende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2 / 99]]></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8]]></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9]]></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sistema de interiores que se puede defende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3 / 99]]></a:t>
            </a:r>
          </a:p>
        </p:txBody>
      </p:sp>
      <p:sp>
        <p:nvSpPr>
          <p:cNvPr id="7" name=""/>
          <p:cNvSpPr txBox="1"/>
          <p:nvPr/>
        </p:nvSpPr>
        <p:spPr>
          <a:xfrm>
            <a:off x="514350" y="1219200"/>
            <a:ext cx="81153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Has revisado la regla de oro de las tres preguntas y su orden, el criterio de acabado por estancia y limpieza posterior, la preparación de cada soporte, la secuencia reparar-limpiar-imprimir-acabar, los complementos por fase, los errores que se detectan tardío y los cuatro límites de lo que se puede prometer. Sabes montar un encargo completo y explicar por qué lo has montado así.]]></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un sistema de interiores que se puede defende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4 / 99]]></a:t>
            </a:r>
          </a:p>
        </p:txBody>
      </p:sp>
      <p:sp>
        <p:nvSpPr>
          <p:cNvPr id="7" name=""/>
          <p:cNvSpPr txBox="1"/>
          <p:nvPr/>
        </p:nvSpPr>
        <p:spPr>
          <a:xfrm>
            <a:off x="514350" y="12192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os apartados 1, 3 y 7. Los fallos más frecuentes son recomendar sin preguntar el soporte, creer que la imprimación es opcional y prometer un tono exacto o un plazo de secado que no sale de la ficha técnica. Repasa también la ficha de encargo: los huecos se escriben, no se rellenan.]]></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5 / 99]]></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ntar una pared no es poner pintura encima: es elegir un sistema para una estancia, un soporte y un estado. La regla que lo ordena son tres preguntas y un orden fijo —]]></a:t>
            </a:r>
            <a:r>
              <a:rPr lang="en-US" b="1" strike="noStrike" sz="2100" spc="0" u="none" cap="none">
                <a:solidFill>
                  <a:srgbClr val="1B2438">
                    <a:alpha val="100000"/>
                  </a:srgbClr>
                </a:solidFill>
                <a:latin typeface="Calibri"/>
              </a:rPr>
              <a:t><![CDATA[¿qué estancia? ¿qué soporte hay debajo? ¿en qué estado está?]]></a:t>
            </a:r>
            <a:r>
              <a:rPr lang="en-US" strike="noStrike" sz="2100" spc="0" u="none" cap="none">
                <a:solidFill>
                  <a:srgbClr val="1B2438">
                    <a:alpha val="100000"/>
                  </a:srgbClr>
                </a:solidFill>
                <a:latin typeface="Calibri"/>
              </a:rPr>
              <a:t><![CDATA[— porque cada respuesta descarta una parte del catálogo y la recomendación se sostiene sobre lo que se sabe, no sobre lo que se supone.]]></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6 / 99]]></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acabado se elige por la limpieza posterior que va a sufrir la pared, no por el brillo de la muestra. El soporte decide la preparación: yeso nuevo, yeso ya pintado, pladur u hormigón piden cada uno lo suyo, y la imprimación no es un extra sino la capa que sella y unifica. El estado de la pared se comprueba antes de pintar, y lo que está debajo se arregla antes de cubrirlo. La secuencia es siempre la misma: ]]></a:t>
            </a:r>
            <a:r>
              <a:rPr lang="en-US" b="1" strike="noStrike" sz="2100" spc="0" u="none" cap="none">
                <a:solidFill>
                  <a:srgbClr val="1B2438">
                    <a:alpha val="100000"/>
                  </a:srgbClr>
                </a:solidFill>
                <a:latin typeface="Calibri"/>
              </a:rPr>
              <a:t><![CDATA[reparar, limpiar, imprimir, acabar]]></a:t>
            </a:r>
            <a:r>
              <a:rPr lang="en-US" strike="noStrike" sz="2100" spc="0" u="none" cap="none">
                <a:solidFill>
                  <a:srgbClr val="1B2438">
                    <a:alpha val="100000"/>
                  </a:srgbClr>
                </a:solidFill>
                <a:latin typeface="Calibri"/>
              </a:rPr>
              <a:t><![CDATA[, más una fase de entrega en la que se explica cuándo se puede limpiar y amueblar.]]></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7 / 99]]></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errores de esta obra casi nunca se ven el mismo día: aparecen un mes después, y entonces lo que falla no es el producto sino el dato que no se preguntó. Por eso la ficha de encargo, con sus pendientes escritos, y el límite explícito de lo que no se promete —tono exacto, plazos de secado, soluciones a la humedad ni promesas de resolver?— son la parte del trabajo que protege al cliente y a la tienda.]]></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8 / 99]]></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evaluación acredita el conocimiento del método: interrogar un encargo, montar el sistema y reconocer los errores tardíos. El manejo de máquina, de producto y de seguridad se verifica con supervisión en el puesto, y los datos de cada producto se confirman en su ficha técnica vigente.]]></a:t>
            </a:r>
          </a:p>
        </p:txBody>
      </p:sp>
      <p:sp>
        <p:nvSpPr>
          <p:cNvPr id="8" name=""/>
          <p:cNvSpPr txBox="1"/>
          <p:nvPr/>
        </p:nvSpPr>
        <p:spPr>
          <a:xfrm>
            <a:off x="514350" y="2943225"/>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E-EN 13300, pinturas y barnices para paredes y techos interiores: clasificación por brillo, poder cubriente y resistencia al frote húmedo (AENOR/UNE, consulta 2026-10); esta lección no reproduce sus criterios, los usa solo como referencia: solo apunta las propiedades que hay que mirar.]]></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paredes-y-techos-interiores"/>
              </a:rPr>
              <a:t><![CDATA[Paredes y techos interior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9 / 99]]></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ichas técnicas de los fabricantes del catálogo de Pinturas Especializadas: rendimiento, número de manos, tiempos de secado y condiciones de aplicación; la ficha vigente prevalece sobre cualquier resumen interno (consulta 2026-10).]]></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glamento (CE) n.º 1907/2006 sobre fichas de datos de seguridad y Reglamento (UE) 2020/878 (REACH): lo que se declara en la etiqueta y en la ficha de seguridad de un producto (consulta 2026-10); esta lección no reproduce sus texto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99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2026-10-31T05:14:07Z</dcterms:created>
  <dcterms:modified xsi:type="dcterms:W3CDTF">2026-10-31T05:14:07Z</dcterms:modified>
  <dc:title>Paredes y techos interiores</dc:title>
  <dc:description>Presentación editable del OA «Paredes y techos interiores». Enlace: https://pinturasespecializadas.lumbre.lat/object/paredes-y-techos-interiores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