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presProps" Target="presProps.xml"/>
  <Relationship Id="rId126" Type="http://schemas.openxmlformats.org/officeDocument/2006/relationships/viewProps" Target="viewProps.xml"/>
  <Relationship Id="rId12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ientarse entre tiendas, familias y referencias»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ientarse entre tiendas, familias y referencias»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ientarse entre tiendas, familias y referencias»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ientarse entre tiendas, familias y referencias»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ientarse entre tiendas, familias y referencias»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ientarse entre tiendas, familias y referencias»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s cuatro tiendas»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s cuatro tiendas»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tiend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las cuatro tiendas con su perfil: cuatro tarjetas, una por centro, con su zona y su cliente habi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tiendas, un catálogo. El perfil de cliente varía, las referencias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iendas y perfiles hab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tálogo es el mismo en las cuatro tiendas. Lo que puede cambiar es la disponibilidad inmediata y el plazo de traslado entre tie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s cuatro tiendas y el catálogo comú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Qué cambia entre tiendas y qué no» (2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Qué cambia entre tiendas y qué no» (3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Qué cambia entre tiendas y qué no» (4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que-cambia-entre-tiend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elementos: catálogo y referencias, disponibilidad inmediata, plazo de traslado y perfil de cliente, con si cambian entre tiendas y cómo se comprueb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único que cambia entre tiendas se comprueba; lo que no cambia, se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catálogo y las 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tálogo es común: la misma referencia en los cuatro centros. Lo que sí cambia es la disponibilidad, el plazo de traslado y el perfil de cada centro, y eso se consulta, no se su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qué cambia entre tiendas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mapa del catálogo»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mapa del catálogo»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de-la-pregunta-a-la-famil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asos: de qué material habla el cliente, dónde va, qué acabado quiere, qué formato necesita, qué familia encaja y qué referencia exacta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reguntas ordenadas convierten una petición difusa en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atro · el mismo · nombre ·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ideas que sostienen toda la lección: cuatro centros con un mismo catálogo, y una referencia que se lee en la etiqueta en lugar de deducirse del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3 y 5: cuatro tiendas, catálogo común y lectura de l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Variantes: lo que cambia dentro de una familia»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Variantes: lo que cambia dentro de una familia»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tres-ejes-de-la-varian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ejes: base, acabado, formato y uso previsto, con la pregunta que resuelve cada uno y cómo se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ejes decididos y una condición comprobada: eso es una referenci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base, el acabado y el formato exacto, y en qué superficie y ambiente exterior se va a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xterior» y «bote grande» no acotan la variante: hay que fijar la base, el acabado y el formato, y comprobar en la ficha técnica la indicación de uso para ese ambiente exterior concreto. Con eso, la búsqueda de la referencia ya tiene sen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os tres ejes de la variante y la condición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Anatomía de una referencia»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anatomia-de-una-referen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atomía de una referencia: cinco tarjetas, una por dato —familia, base, acabado, formato y código— con lo que cada u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referencia es una cadena de datos: familia, base, acabado, formato y cód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icticio: cómo se lee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 que ves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ntura plástica mate 15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icticio: cómo se lee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NO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ódigo exacto, el lote, la fecha de fabricación, si es la versión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icticio: cómo se lee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s el código en el sistema o pides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icticio: cómo se lee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o que NO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recomiendas por el nombre. No confías en tu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uscar el código exacto en el sistema o pedir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intura plástica mate» no es una referencia: es una familia. Se busca el código ex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anatomía de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nombre no es la referencia»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nombre no es la referencia»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nombre no es la referencia»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nombre-o-referen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el nombre en el mostrador y la referencia, con lo que cada uno identifica y lo que deja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nombre describe; la referencia identifica. Solo una de las dos deja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ferencia: solo ella dice cuál de los varios satinados blancos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ombre dice la familia, el acabado y el formato; la referencia dice cuál de varios. Sin referencia no se puede comprobar disponibilidad, ni vigencia, ni repetir el color en otr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el nombre en el mostrador frente a l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ónde encontrar informac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fuen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fuentes de información: ficha técnica, etiqueta y web de la empresa, con qué se encuentra en cada una y cuándo se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s de afirmar algo: lee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Fuentes y qué buscar e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cha técnica → Preparación y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tiqueta → Referencia y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Web de la empresa → Oferta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stema de referencias → Qué referencia está vigente y si hay stock en cad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inguna de las cuatro → Lo que el compañero recuerda: no es una fuente y no se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as tres fuentes y el límite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jemplo resuelto: la verde del año pasado» (2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jemplo resuelto: la verde del año pasado» (3 de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verde del año p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 Lo que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verde que pinté el año pasado en el salón, la misma». No hay referencia, ni formato, ni lugar exacto: hay un recuerdo.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verde del año p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 Lo que se recu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ferencia anterior, del histórico del sistema o del albarán. Si el cliente conserva un trozo de envase, se mira: el código y el lote están impr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verde del año p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 Lo que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habitación, en qué año, si era la pared entera o una prueba, y de qué verde habla: un mismo nombre puede cubrir dos tono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verde del año p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 Lo que se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erencia antigua y vigente: familia, base, acabado y formato. Se anota exactamente qué ha camb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verde del año p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 Lo que se of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ferencia vigente más parecida, con la diferencia explicada. Si no hay diferencia, se dice que es la misma y se anota la referencia entre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verde del año p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 Lo qu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dice «es la misma» sin comprobar, y no se entrega una referencia parecida sin explica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uperar la referencia anterior del sistema o del albarán. → Preguntar por la habitación, el año y si el color era toda la pared o una prueba. → Comparar familia, base, acabado y formato entre la referencia antigua y la vigente. → Ofrecer la referencia vigente más parecida, con la diferencia explicada. → Anotar la referencia que finalmente se entrega y la fecha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l dato al cierre: primero se recupera la referencia anterior, después se completa lo que el cliente no ha dicho, luego se compara con la vigente, se ofrece con la diferencia explicada y se anota lo entregado. Ofrecer antes de comparar es exactamente el atajo que produce la pared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os cuatro movimientos para resolver una petición por re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s errores que cuestan una venta»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s errores que cuestan una venta» (3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cinco-error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inco errores de orientación: lo que dice cada uno y lo que c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error se paga en un sitio distinto, y ninguno se paga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guro que es esta, la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fiar en la memoria o en el nombre es el error más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5 y 7: la referencia y las f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as cuatro fuentes y su límite» (2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as cuatro fuentes y su límite» (3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cuatro-fuen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ficha técnica, etiqueta, sistema de referencias y web de la empresa, con lo que dice cada una y lo que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fuente contesta a una pregunta. Ninguna contesta a to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er la etiqueta antes de recomendar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comendar por el nombre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Buscar el código en el sistema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fiar en la memoria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edir la ficha técnica antes de afirmar una indicación de uso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ar por buena la versión de la web sin comprobarla en el sistema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7 y 10: qué se lee en cada fuente y qué se com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Clasificar»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Cuando la información no está» (2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Cuando la información no está» (3 de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Cuando la información no está» (4 de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dices que no la tienes delante, que la buscas y le confirmas con hora; y anotas la peti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clarar lo que no se sabe, buscar la fuente que sí puede darlo, anotar la petición y responder con el proceso es la secuencia completa. Improvisar el dato —de memoria, por parecido o con optimismo— es lo que convierte un dato que falta en una recomendación f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1: la secuencia para declarar, buscar, anotar y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ientarse-entre-tiendas-familias-y-referencia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ficha de orientación de una referencia» (2 de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tiendas y perf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tiendas y perf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tiendas tien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Tienda Centro, Tienda Polígono, Tienda Costa, Tienda 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catálogo cambia por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el mismo. Cambia la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recomienda por el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busca el código y se le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encuentras el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tiendas, catálogo y 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tiendas, catálogo y 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tiendas, catálogo y 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tiendas tien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Tienda Centro, Tienda Polígono, Tienda Costa y Tienda 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catálogo cambia por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el mismo. Cambia la disponibilidad y el plazo de tra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recomienda por el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busca el código y se le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encuentras el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ejes deciden una vari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ase, acabado y formato. El uso previsto es una condición que se comprueb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la etiqueta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ce referencia, formato, lote y fecha. No dice disponibilidad, no dice si es la versión vigente y no sustituye a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no encuentro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larar lo que falta, buscar la fuente alternativa, anotar la petición con fecha y responder con el proceso y un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orientarse sin perd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ientarse-entre-tiendas-familias-y-referencias]]></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orientarse sin perderse» (2 de 3).]]></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orientarse sin perderse» (3 de 3).]]></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23" r:id="rId1"/>
    <p:sldLayoutId id="2482439124" r:id="rId2"/>
    <p:sldLayoutId id="2482439125" r:id="rId3"/>
    <p:sldLayoutId id="248243912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734bb89418dbfa85abec585fd14d082c2fa104f5f6fa62f1.jpg"/>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tiendas2.jpg"/>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hyperlink" Target="https://pinturasespecializadas.lumbre.lat/object/orientarse-entre-tiendas-familias-y-referencia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que-cambia-entre-tiendas4.jpg"/>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hyperlink" Target="https://pinturasespecializadas.lumbre.lat/object/orientarse-entre-tiendas-familias-y-referencias"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de-la-pregunta-a-la-familia5.jpg"/>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hyperlink" Target="https://pinturasespecializadas.lumbre.lat/object/orientarse-entre-tiendas-familias-y-referencia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tres-ejes-de-la-variante6.jpg"/>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hyperlink" Target="https://pinturasespecializadas.lumbre.lat/object/orientarse-entre-tiendas-familias-y-referencias"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anatomia-de-una-referencia7.jpg"/>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hyperlink" Target="https://pinturasespecializadas.lumbre.lat/object/orientarse-entre-tiendas-familias-y-referencia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nombre-o-referencia8.jpg"/>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hyperlink" Target="https://pinturasespecializadas.lumbre.lat/object/orientarse-entre-tiendas-familias-y-referencias"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fuentes9.jpg"/>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hyperlink" Target="https://pinturasespecializadas.lumbre.lat/object/orientarse-entre-tiendas-familias-y-referencias" TargetMode="External"/>
  <Relationship Id="rId5"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cinco-errores11.jpg"/>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hyperlink" Target="https://pinturasespecializadas.lumbre.lat/object/orientarse-entre-tiendas-familias-y-referencias" TargetMode="External"/>
  <Relationship Id="rId5"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cuatro-fuentes12.jpg"/>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hyperlink" Target="https://pinturasespecializadas.lumbre.lat/object/orientarse-entre-tiendas-familias-y-referencias" TargetMode="External"/>
  <Relationship Id="rId5"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hyperlink" Target="https://pinturasespecializadas.lumbre.lat/object/orientarse-entre-tiendas-familias-y-referencias" TargetMode="External"/>
  <Relationship Id="rId4"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ientarse-entre-tiendas-familias-y-referencias" TargetMode="External"/>
  <Relationship Id="rId3" Type="http://schemas.openxmlformats.org/officeDocument/2006/relationships/notesSlide" Target="../notesSlides/notesSlide12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rientar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n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mil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ferenci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orientarse-entre-tiendas-familias-y-referenci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r las cuatro tiendas de la empresa, conocer el mapa del catálogo y saber cómo localizar información actualizada sobre referencias, variantes y disponibilidad. Encontrar tres referencias en material autorizado y justificar cómo se distingu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objeto del curso C01: las cuatro tiendas, el catálogo común y cómo se distingue una referencia de otra. En esta versión se añade la anatomía de la referencia, el límite de cada fuente y el error más caro del mostrador: recomendar por parecido o de memori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ostrador · referencias · tiendas · catálogo · variantes · ficha técnica · fuentes · orient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ientarse entre tiendas, familias y referencia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2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martes a las diez de la mañana, en el mostrador de la tienda de la Tienda Centro, entra un cliente que pide «la verde que pinté el año pasado en el salón, la misma». Detrás espera un aplicador que quiere un blanco satinado de 15 L, y una señora que pregunta si el producto de la web es el que se lleva el sábado.]]></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tálogo de la empresa es extenso pero organizado: familias, variantes y referenci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ientarse entre tiendas, familias y referencia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diez minutos las tres peticiones se mezclan y las tres se responden con la misma frase fácil —«sí, esa es»— que es exactamente el error que esta lección trabaja: recomendar de memoria. Las cuatro tiendas de la empresa, el catálogo común, las familias, las variantes y la referencia existen para que ese cliente reciba un producto exacto y para que el equipo pueda repetirlo.]]></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referencias y cifras que aparecen son ficticios y sirven para practicar: no son datos de Pinturas Especializ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ientarse entre tiendas, familias y referencia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2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bicar las cuatro tiendas de la empresa, conocer el mapa del catálogo y saber cómo localizar información actualizada sobre referencias, variantes y disponibilidad. Encontrar tres referencias en material autorizado y justificar cómo se distinguen.]]></a:t>
            </a:r>
          </a:p>
        </p:txBody>
      </p:sp>
      <p:sp>
        <p:nvSpPr>
          <p:cNvPr id="11" name=""/>
          <p:cNvSpPr txBox="1"/>
          <p:nvPr/>
        </p:nvSpPr>
        <p:spPr>
          <a:xfrm>
            <a:off x="514350" y="2952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ficha técnica, en la etiqueta del envase o en el catálogo de referencias; se cita y es comprob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ientarse entre tiendas, familias y referencia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2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el método para orientarse sin recomendar de memoria; es un criterio de sector, no una norma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el sistema de consulta, el traslado entre tiendas y la oferta de alternativas los confirma direcció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tiendas, referencias, clientes y cifras marcados como ficticio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ientarse entre tiendas, familias y referencia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22]]></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a distribución real de ventas por tienda y los perfiles prioritarios de cada centro son datos internos pendientes de validación. Este objeto enseña con información pública y criterios gener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ientarse entre tiendas, familias y referencia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22]]></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istema o la herramienta de consulta de referencias que el equipo tiene por autorizado, y qué se anota cuando se consulta una referencia que no está en stock. El procedimiento para localizar material en otra tienda: quién lo pide, cómo se avisa al cliente y qué plazo de traslado se comunica. Qué se hace cuando una referencia ya no está en catálogo: si se ofrece la alternativa vigente, cómo se explica la diferencia y quién lo autoriz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ientarse entre tiendas, familias y referencia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22]]></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ersión de la web de la empresa y de las fichas técnicas que el mostrador puede entregar al cliente, y su fecha de actualización. El sistema y el tipo de etiqueta de los envases de marca propia: qué referencia y qué lote se imprimen en cada forma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s cuatro tiend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2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mpresa tiene ]]></a:t>
            </a:r>
            <a:r>
              <a:rPr lang="en-US" b="1" strike="noStrike" sz="2100" spc="0" u="none" cap="none">
                <a:solidFill>
                  <a:srgbClr val="1B2438">
                    <a:alpha val="100000"/>
                  </a:srgbClr>
                </a:solidFill>
                <a:latin typeface="Calibri"/>
              </a:rPr>
              <a:t><![CDATA[cuatro tiendas]]></a:t>
            </a:r>
            <a:r>
              <a:rPr lang="en-US" strike="noStrike" sz="2100" spc="0" u="none" cap="none">
                <a:solidFill>
                  <a:srgbClr val="1B2438">
                    <a:alpha val="100000"/>
                  </a:srgbClr>
                </a:solidFill>
                <a:latin typeface="Calibri"/>
              </a:rPr>
              <a:t><![CDATA[ en el litoral mediterráneo: Tienda Centro, Tienda Polígono, Tienda Costa y Tienda Este. El catálogo es el mismo en las cuatro: mismas familias, mismas variantes, mismas referencias. Lo que cambia es el perfil de cliente habitual y las consultas frecuentes.]]></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ferencia no se deduce por el nombre: se lee en la etiqueta, se busca en el sistema o se pregunta. Dos productos parecidos pueden tener referencias muy distintas, y confundirlas es el error más caro del mostrad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s cuatro tiend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2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tienda tiene su zona de influencia y su cliente habitual, pero el catálogo es común. Una referencia consultada en la Tienda Centro es la misma referencia en la Tienda Este. Lo que puede cambiar es la disponibilidad inmediata y los plazos de traslado entre tienda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segunda cosa que cambia, pero en la cabeza: lo que el equipo recuerda de cada tienda. Una tienda con clientes profesionales hace más preguntas de cantidad, de plazo y de acabado; otra hace más preguntas de color. Ese conocimiento se adquiere con los años y sirve, pero no sustituye a la referenc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s cuatro tiend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2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ientarse, entonces, no es memorizar el catálogo: es saber ]]></a:t>
            </a:r>
            <a:r>
              <a:rPr lang="en-US" b="1" strike="noStrike" sz="2100" spc="0" u="none" cap="none">
                <a:solidFill>
                  <a:srgbClr val="1B2438">
                    <a:alpha val="100000"/>
                  </a:srgbClr>
                </a:solidFill>
                <a:latin typeface="Calibri"/>
              </a:rPr>
              <a:t><![CDATA[dónde se mira cada cosa]]></a:t>
            </a:r>
            <a:r>
              <a:rPr lang="en-US" strike="noStrike" sz="2100" spc="0" u="none" cap="none">
                <a:solidFill>
                  <a:srgbClr val="1B2438">
                    <a:alpha val="100000"/>
                  </a:srgbClr>
                </a:solidFill>
                <a:latin typeface="Calibri"/>
              </a:rPr>
              <a:t><![CDATA[. Hay cuatro planos que se preguntan siempre, en este orden. ]]></a:t>
            </a:r>
            <a:r>
              <a:rPr lang="en-US" b="1" strike="noStrike" sz="2100" spc="0" u="none" cap="none">
                <a:solidFill>
                  <a:srgbClr val="1B2438">
                    <a:alpha val="100000"/>
                  </a:srgbClr>
                </a:solidFill>
                <a:latin typeface="Calibri"/>
              </a:rPr>
              <a:t><![CDATA[Dónde estoy]]></a:t>
            </a:r>
            <a:r>
              <a:rPr lang="en-US" strike="noStrike" sz="2100" spc="0" u="none" cap="none">
                <a:solidFill>
                  <a:srgbClr val="1B2438">
                    <a:alpha val="100000"/>
                  </a:srgbClr>
                </a:solidFill>
                <a:latin typeface="Calibri"/>
              </a:rPr>
              <a:t><![CDATA[ —en qué tienda estoy y qué hay alrededor—. ]]></a:t>
            </a:r>
            <a:r>
              <a:rPr lang="en-US" b="1" strike="noStrike" sz="2100" spc="0" u="none" cap="none">
                <a:solidFill>
                  <a:srgbClr val="1B2438">
                    <a:alpha val="100000"/>
                  </a:srgbClr>
                </a:solidFill>
                <a:latin typeface="Calibri"/>
              </a:rPr>
              <a:t><![CDATA[Qué vendo]]></a:t>
            </a:r>
            <a:r>
              <a:rPr lang="en-US" strike="noStrike" sz="2100" spc="0" u="none" cap="none">
                <a:solidFill>
                  <a:srgbClr val="1B2438">
                    <a:alpha val="100000"/>
                  </a:srgbClr>
                </a:solidFill>
                <a:latin typeface="Calibri"/>
              </a:rPr>
              <a:t><![CDATA[ —a qué familia pertenece lo que el cliente pide—. ]]></a:t>
            </a:r>
            <a:r>
              <a:rPr lang="en-US" b="1" strike="noStrike" sz="2100" spc="0" u="none" cap="none">
                <a:solidFill>
                  <a:srgbClr val="1B2438">
                    <a:alpha val="100000"/>
                  </a:srgbClr>
                </a:solidFill>
                <a:latin typeface="Calibri"/>
              </a:rPr>
              <a:t><![CDATA[Qué producto es exactamente]]></a:t>
            </a:r>
            <a:r>
              <a:rPr lang="en-US" strike="noStrike" sz="2100" spc="0" u="none" cap="none">
                <a:solidFill>
                  <a:srgbClr val="1B2438">
                    <a:alpha val="100000"/>
                  </a:srgbClr>
                </a:solidFill>
                <a:latin typeface="Calibri"/>
              </a:rPr>
              <a:t><![CDATA[ —qué variante y qué referencia—. Y ]]></a:t>
            </a:r>
            <a:r>
              <a:rPr lang="en-US" b="1" strike="noStrike" sz="2100" spc="0" u="none" cap="none">
                <a:solidFill>
                  <a:srgbClr val="1B2438">
                    <a:alpha val="100000"/>
                  </a:srgbClr>
                </a:solidFill>
                <a:latin typeface="Calibri"/>
              </a:rPr>
              <a:t><![CDATA[dónde compruebo]]></a:t>
            </a:r>
            <a:r>
              <a:rPr lang="en-US" strike="noStrike" sz="2100" spc="0" u="none" cap="none">
                <a:solidFill>
                  <a:srgbClr val="1B2438">
                    <a:alpha val="100000"/>
                  </a:srgbClr>
                </a:solidFill>
                <a:latin typeface="Calibri"/>
              </a:rPr>
              <a:t><![CDATA[ —en qué fuente está el dato que voy a afirmar—. El primero lo da el edificio; el segundo, la familia; el tercero, la referencia; el cuarto, la fuente. Fallar en cualquiera de los cuatro produce el mismo resultado visible: un cliente con un producto que no era el que querí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s cuatro tiendas]]></a:t>
            </a:r>
          </a:p>
        </p:txBody>
      </p:sp>
      <p:pic>
        <p:nvPicPr>
          <p:cNvPr id="3" name="" descr="Diagrama de las cuatro tiendas con su perfil: cuatro tarjetas, una por centro, con su zona y su cliente habitual.">
            <a:hlinkClick r:id="rId3" tooltip="Diagrama de las cuatro tiendas con su perfil: cuatro tarjetas, una por centro, con su zona y su cliente habitual."/>
          </p:cNvPr>
          <p:cNvPicPr>
            <a:picLocks noChangeAspect="1"/>
          </p:cNvPicPr>
          <p:nvPr>
            <p:ph type="pic" idx="1"/>
          </p:nvPr>
        </p:nvPicPr>
        <p:blipFill>
          <a:blip r:embed="rId2"/>
          <a:stretch>
            <a:fillRect/>
          </a:stretch>
        </p:blipFill>
        <p:spPr>
          <a:xfrm>
            <a:off x="628650" y="1257300"/>
            <a:ext cx="78867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tiendas, un catálogo. El perfil de cliente varía, las referencias 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ientarse-entre-tiendas-familias-y-referencia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ndas y perfiles habitu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22]]></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2400300"/>
                <a:gridCol w="2400300"/>
                <a:gridCol w="3314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n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rfil habitu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iu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culares, dec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Políg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iu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sionales, vol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Co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zona cos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imiento, náu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E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zona e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eriores, profesi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s cuatro tien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atálogo es distinto en cada tien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cambia entre tiendas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2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tiendas comparten el catálogo, pero no comparten todo. Distinguir una cosa de otra ahorra el primer rodeo: si se va a preguntar por la disponibilidad antes de mirar la referencia, se está perdiendo el tiempo.]]></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atálogo y las referencias no cambian.]]></a:t>
            </a:r>
            <a:r>
              <a:rPr lang="en-US" strike="noStrike" sz="2100" spc="0" u="none" cap="none">
                <a:solidFill>
                  <a:srgbClr val="1B2438">
                    <a:alpha val="100000"/>
                  </a:srgbClr>
                </a:solidFill>
                <a:latin typeface="Calibri"/>
              </a:rPr>
              <a:t><![CDATA[ La referencia consultada en la Tienda Centro es la misma referencia en la Tienda Este.]]></a:t>
            </a:r>
          </a:p>
        </p:txBody>
      </p:sp>
      <p:sp>
        <p:nvSpPr>
          <p:cNvPr id="10" name=""/>
          <p:cNvSpPr txBox="1"/>
          <p:nvPr/>
        </p:nvSpPr>
        <p:spPr>
          <a:xfrm>
            <a:off x="514350" y="3648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48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isponibilidad inmediata cambia.]]></a:t>
            </a:r>
            <a:r>
              <a:rPr lang="en-US" strike="noStrike" sz="2100" spc="0" u="none" cap="none">
                <a:solidFill>
                  <a:srgbClr val="1B2438">
                    <a:alpha val="100000"/>
                  </a:srgbClr>
                </a:solidFill>
                <a:latin typeface="Calibri"/>
              </a:rPr>
              <a:t><![CDATA[ Es el almacén del centro donde se entrega, y se consulta en ese mom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cambia entre tiendas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2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lazo de traslado entre tiendas cambia.]]></a:t>
            </a:r>
            <a:r>
              <a:rPr lang="en-US" strike="noStrike" sz="2100" spc="0" u="none" cap="none">
                <a:solidFill>
                  <a:srgbClr val="1B2438">
                    <a:alpha val="100000"/>
                  </a:srgbClr>
                </a:solidFill>
                <a:latin typeface="Calibri"/>
              </a:rPr>
              <a:t><![CDATA[ Depende de que alguien lo autorice: no se da por supuesto ni se promete de palabr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erfil de cliente y las consultas frecuentes cambian.]]></a:t>
            </a:r>
            <a:r>
              <a:rPr lang="en-US" strike="noStrike" sz="2100" spc="0" u="none" cap="none">
                <a:solidFill>
                  <a:srgbClr val="1B2438">
                    <a:alpha val="100000"/>
                  </a:srgbClr>
                </a:solidFill>
                <a:latin typeface="Calibri"/>
              </a:rPr>
              <a:t><![CDATA[ No están escritos en ningún manual: se detectan en la práctica de cada cent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cambia entre tiendas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sale de aquí es simple: ]]></a:t>
            </a:r>
            <a:r>
              <a:rPr lang="en-US" b="1" strike="noStrike" sz="2100" spc="0" u="none" cap="none">
                <a:solidFill>
                  <a:srgbClr val="1B2438">
                    <a:alpha val="100000"/>
                  </a:srgbClr>
                </a:solidFill>
                <a:latin typeface="Calibri"/>
              </a:rPr>
              <a:t><![CDATA[el catálogo se cita, el resto se consulta]]></a:t>
            </a:r>
            <a:r>
              <a:rPr lang="en-US" strike="noStrike" sz="2100" spc="0" u="none" cap="none">
                <a:solidFill>
                  <a:srgbClr val="1B2438">
                    <a:alpha val="100000"/>
                  </a:srgbClr>
                </a:solidFill>
                <a:latin typeface="Calibri"/>
              </a:rPr>
              <a:t><![CDATA[. Se puede afirmar que la referencia X está en el catálogo de las cuatro tiendas sin más. No se puede afirmar que está en stock hoy en un centro concreto, ni que llega en dos días, sin comprobarlo. Y hay una tercera cosa que no se puede afirmar nunca: que es la que el cliente quiere, porque eso depende de para qué la qui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cambia entre tiendas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2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último matiz sobre el propio mostrador: ]]></a:t>
            </a:r>
            <a:r>
              <a:rPr lang="en-US" b="1" strike="noStrike" sz="2100" spc="0" u="none" cap="none">
                <a:solidFill>
                  <a:srgbClr val="1B2438">
                    <a:alpha val="100000"/>
                  </a:srgbClr>
                </a:solidFill>
                <a:latin typeface="Calibri"/>
              </a:rPr>
              <a:t><![CDATA[el criterio general lo fija el responsable, no cada turno por su cuenta]]></a:t>
            </a:r>
            <a:r>
              <a:rPr lang="en-US" strike="noStrike" sz="2100" spc="0" u="none" cap="none">
                <a:solidFill>
                  <a:srgbClr val="1B2438">
                    <a:alpha val="100000"/>
                  </a:srgbClr>
                </a:solidFill>
                <a:latin typeface="Calibri"/>
              </a:rPr>
              <a:t><![CDATA[. En un centro con mucha carga profesional, el teléfono puede tener prioridad; en otro, el mostrador. Lo que no cambia es el método: una tarea sin dueño se pierde, y una afirmación sin comprobar se convierte en un err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cambia entre tiendas y qué no]]></a:t>
            </a:r>
          </a:p>
        </p:txBody>
      </p:sp>
      <p:pic>
        <p:nvPicPr>
          <p:cNvPr id="3" name="" descr="Matriz con cuatro elementos: catálogo y referencias, disponibilidad inmediata, plazo de traslado y perfil de cliente, con si cambian entre tiendas y cómo se comprueban.">
            <a:hlinkClick r:id="rId3" tooltip="Matriz con cuatro elementos: catálogo y referencias, disponibilidad inmediata, plazo de traslado y perfil de cliente, con si cambian entre tiendas y cómo se comprueban."/>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único que cambia entre tiendas se comprueba; lo que no cambia, se ci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ientarse-entre-tiendas-familias-y-referencias"/>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Qué cambia entre tiendas y qué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tre dos tiendas de la empresa, ¿qué es exactamente lo que NO camb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atálogo y las referenci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isponibilidad inmediata de cada centr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lazo de traslado entre tienda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erfil de cliente y las consultas frecuen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mapa del catálog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2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ferta de la empresa se organiza en familias principales: pinturas, esmaltes, barnices, lasures, imprimaciones, decoración, manualidades, náutica, herramientas e impermeabilización. Cada familia tiene variantes por base (agua o disolvente), acabado (mate, satinado, brillante), formato (0,5 L, 4 L, 15 L) y código de referencia.]]></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ecomienda por parecido ni por lo que suena bien: se lee la ficha técnica y se comprueba la referenc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mapa del catálog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r por familias tiene una ventaja concreta: ]]></a:t>
            </a:r>
            <a:r>
              <a:rPr lang="en-US" b="1" strike="noStrike" sz="2100" spc="0" u="none" cap="none">
                <a:solidFill>
                  <a:srgbClr val="1B2438">
                    <a:alpha val="100000"/>
                  </a:srgbClr>
                </a:solidFill>
                <a:latin typeface="Calibri"/>
              </a:rPr>
              <a:t><![CDATA[cada familia contesta a una pregunta distinta]]></a:t>
            </a:r>
            <a:r>
              <a:rPr lang="en-US" strike="noStrike" sz="2100" spc="0" u="none" cap="none">
                <a:solidFill>
                  <a:srgbClr val="1B2438">
                    <a:alpha val="100000"/>
                  </a:srgbClr>
                </a:solidFill>
                <a:latin typeface="Calibri"/>
              </a:rPr>
              <a:t><![CDATA[, y por eso los errores de una familia no se arrastran a la otra. En ]]></a:t>
            </a:r>
            <a:r>
              <a:rPr lang="en-US" b="1"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lo que decide es la superficie y el ambiente. En ]]></a:t>
            </a:r>
            <a:r>
              <a:rPr lang="en-US" b="1" strike="noStrike" sz="2100" spc="0" u="none" cap="none">
                <a:solidFill>
                  <a:srgbClr val="1B2438">
                    <a:alpha val="100000"/>
                  </a:srgbClr>
                </a:solidFill>
                <a:latin typeface="Calibri"/>
              </a:rPr>
              <a:t><![CDATA[imprimaciones]]></a:t>
            </a:r>
            <a:r>
              <a:rPr lang="en-US" strike="noStrike" sz="2100" spc="0" u="none" cap="none">
                <a:solidFill>
                  <a:srgbClr val="1B2438">
                    <a:alpha val="100000"/>
                  </a:srgbClr>
                </a:solidFill>
                <a:latin typeface="Calibri"/>
              </a:rPr>
              <a:t><![CDATA[ decide el soporte. En ]]></a:t>
            </a:r>
            <a:r>
              <a:rPr lang="en-US" b="1" strike="noStrike" sz="2100" spc="0" u="none" cap="none">
                <a:solidFill>
                  <a:srgbClr val="1B2438">
                    <a:alpha val="100000"/>
                  </a:srgbClr>
                </a:solidFill>
                <a:latin typeface="Calibri"/>
              </a:rPr>
              <a:t><![CDATA[barnices y lasures]]></a:t>
            </a:r>
            <a:r>
              <a:rPr lang="en-US" strike="noStrike" sz="2100" spc="0" u="none" cap="none">
                <a:solidFill>
                  <a:srgbClr val="1B2438">
                    <a:alpha val="100000"/>
                  </a:srgbClr>
                </a:solidFill>
                <a:latin typeface="Calibri"/>
              </a:rPr>
              <a:t><![CDATA[ deciden el acabado y el sistema. En ]]></a:t>
            </a:r>
            <a:r>
              <a:rPr lang="en-US" b="1" strike="noStrike" sz="2100" spc="0" u="none" cap="none">
                <a:solidFill>
                  <a:srgbClr val="1B2438">
                    <a:alpha val="100000"/>
                  </a:srgbClr>
                </a:solidFill>
                <a:latin typeface="Calibri"/>
              </a:rPr>
              <a:t><![CDATA[esmaltes]]></a:t>
            </a:r>
            <a:r>
              <a:rPr lang="en-US" strike="noStrike" sz="2100" spc="0" u="none" cap="none">
                <a:solidFill>
                  <a:srgbClr val="1B2438">
                    <a:alpha val="100000"/>
                  </a:srgbClr>
                </a:solidFill>
                <a:latin typeface="Calibri"/>
              </a:rPr>
              <a:t><![CDATA[ decide el metal. En ]]></a:t>
            </a:r>
            <a:r>
              <a:rPr lang="en-US" b="1" strike="noStrike" sz="2100" spc="0" u="none" cap="none">
                <a:solidFill>
                  <a:srgbClr val="1B2438">
                    <a:alpha val="100000"/>
                  </a:srgbClr>
                </a:solidFill>
                <a:latin typeface="Calibri"/>
              </a:rPr>
              <a:t><![CDATA[impermeabilización]]></a:t>
            </a:r>
            <a:r>
              <a:rPr lang="en-US" strike="noStrike" sz="2100" spc="0" u="none" cap="none">
                <a:solidFill>
                  <a:srgbClr val="1B2438">
                    <a:alpha val="100000"/>
                  </a:srgbClr>
                </a:solidFill>
                <a:latin typeface="Calibri"/>
              </a:rPr>
              <a:t><![CDATA[ deciden el soporte y la exposición. En ]]></a:t>
            </a:r>
            <a:r>
              <a:rPr lang="en-US" b="1" strike="noStrike" sz="2100" spc="0" u="none" cap="none">
                <a:solidFill>
                  <a:srgbClr val="1B2438">
                    <a:alpha val="100000"/>
                  </a:srgbClr>
                </a:solidFill>
                <a:latin typeface="Calibri"/>
              </a:rPr>
              <a:t><![CDATA[decoración y manualidades]]></a:t>
            </a:r>
            <a:r>
              <a:rPr lang="en-US" strike="noStrike" sz="2100" spc="0" u="none" cap="none">
                <a:solidFill>
                  <a:srgbClr val="1B2438">
                    <a:alpha val="100000"/>
                  </a:srgbClr>
                </a:solidFill>
                <a:latin typeface="Calibri"/>
              </a:rPr>
              <a:t><![CDATA[ decide la técnica. En ]]></a:t>
            </a:r>
            <a:r>
              <a:rPr lang="en-US" b="1" strike="noStrike" sz="2100" spc="0" u="none" cap="none">
                <a:solidFill>
                  <a:srgbClr val="1B2438">
                    <a:alpha val="100000"/>
                  </a:srgbClr>
                </a:solidFill>
                <a:latin typeface="Calibri"/>
              </a:rPr>
              <a:t><![CDATA[náutica]]></a:t>
            </a:r>
            <a:r>
              <a:rPr lang="en-US" strike="noStrike" sz="2100" spc="0" u="none" cap="none">
                <a:solidFill>
                  <a:srgbClr val="1B2438">
                    <a:alpha val="100000"/>
                  </a:srgbClr>
                </a:solidFill>
                <a:latin typeface="Calibri"/>
              </a:rPr>
              <a:t><![CDATA[ decide el ambiente con sal. En ]]></a:t>
            </a:r>
            <a:r>
              <a:rPr lang="en-US" b="1" strike="noStrike" sz="2100" spc="0" u="none" cap="none">
                <a:solidFill>
                  <a:srgbClr val="1B2438">
                    <a:alpha val="100000"/>
                  </a:srgbClr>
                </a:solidFill>
                <a:latin typeface="Calibri"/>
              </a:rPr>
              <a:t><![CDATA[herramientas]]></a:t>
            </a:r>
            <a:r>
              <a:rPr lang="en-US" strike="noStrike" sz="2100" spc="0" u="none" cap="none">
                <a:solidFill>
                  <a:srgbClr val="1B2438">
                    <a:alpha val="100000"/>
                  </a:srgbClr>
                </a:solidFill>
                <a:latin typeface="Calibri"/>
              </a:rPr>
              <a:t><![CDATA[ decide la tarea que hay que hac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mapa del catálog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2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milia no dice si un producto ]]></a:t>
            </a:r>
            <a:r>
              <a:rPr lang="en-US" b="1"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eso lo dice la ficha. Un producto de una familia puede estar indicado para un uso y contraindicado para otro, y eso no lo resuelve el nombre de la familia, sino la ficha técnica del envase concreto que se va a entreg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mapa del catálogo]]></a:t>
            </a:r>
          </a:p>
        </p:txBody>
      </p:sp>
      <p:pic>
        <p:nvPicPr>
          <p:cNvPr id="3" name="" descr="Seis pasos: de qué material habla el cliente, dónde va, qué acabado quiere, qué formato necesita, qué familia encaja y qué referencia exacta es.">
            <a:hlinkClick r:id="rId3" tooltip="Seis pasos: de qué material habla el cliente, dónde va, qué acabado quiere, qué formato necesita, qué familia encaja y qué referencia exacta es."/>
          </p:cNvPr>
          <p:cNvPicPr>
            <a:picLocks noChangeAspect="1"/>
          </p:cNvPicPr>
          <p:nvPr>
            <p:ph type="pic" idx="1"/>
          </p:nvPr>
        </p:nvPicPr>
        <p:blipFill>
          <a:blip r:embed="rId2"/>
          <a:stretch>
            <a:fillRect/>
          </a:stretch>
        </p:blipFill>
        <p:spPr>
          <a:xfrm>
            <a:off x="2647950" y="1257300"/>
            <a:ext cx="38385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reguntas ordenadas convierten una petición difusa en una refer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ientarse-entre-tiendas-familias-y-referencia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l mapa del catálog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mpresa tiene ___ tiendas. El catálogo es ___ en las cuatro. Una referencia no se deduce por el ___, se lee en la ___.]]></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Variantes: lo que cambia dentro de una famil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2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una familia, la referencia se decide con tres ejes y solo tres: ]]></a:t>
            </a:r>
            <a:r>
              <a:rPr lang="en-US" b="1"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Ninguno se deduce del nombre comercial, y los tres se leen o se preguntan.]]></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gua o disolvente. Decide con qué se limpia el útil, en qué lugar se trabaja y qué se puede pintar. No es un detalle menor: dos productos parecidos en el nombre pueden tener bases distint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Variantes: lo que cambia dentro de una famil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2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Mate, satinado o brillante. Decide qué luz se ve en la superficie y cómo se comporta el acabado con el uso y la limpieza.]]></a:t>
            </a:r>
          </a:p>
        </p:txBody>
      </p:sp>
      <p:sp>
        <p:nvSpPr>
          <p:cNvPr id="9" name=""/>
          <p:cNvSpPr txBox="1"/>
          <p:nvPr/>
        </p:nvSpPr>
        <p:spPr>
          <a:xfrm>
            <a:off x="514350" y="2257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0,5 L, 4 L o 15 L. No cambia el producto: cambia la presentación y la cantidad. Elegir el formato es una decisión de servicio —una prueba, una obra grande, una reposición— y no una decisión de produc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Variantes: lo que cambia dentro de una famil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2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uarta variable que no es una variante, sino una ]]></a:t>
            </a:r>
            <a:r>
              <a:rPr lang="en-US" b="1" strike="noStrike" sz="2100" spc="0" u="none" cap="none">
                <a:solidFill>
                  <a:srgbClr val="1B2438">
                    <a:alpha val="100000"/>
                  </a:srgbClr>
                </a:solidFill>
                <a:latin typeface="Calibri"/>
              </a:rPr>
              <a:t><![CDATA[condición]]></a:t>
            </a:r>
            <a:r>
              <a:rPr lang="en-US" strike="noStrike" sz="2100" spc="0" u="none" cap="none">
                <a:solidFill>
                  <a:srgbClr val="1B2438">
                    <a:alpha val="100000"/>
                  </a:srgbClr>
                </a:solidFill>
                <a:latin typeface="Calibri"/>
              </a:rPr>
              <a:t><![CDATA[: el uso previsto. La misma referencia puede estar indicada para interiores y no para exteriores, o al revés. Eso no lo dice la familia ni el acabado: lo dicen la ficha técnica y la etiquet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que ]]></a:t>
            </a:r>
            <a:r>
              <a:rPr lang="en-US" b="1" strike="noStrike" sz="2100" spc="0" u="none" cap="none">
                <a:solidFill>
                  <a:srgbClr val="1B2438">
                    <a:alpha val="100000"/>
                  </a:srgbClr>
                </a:solidFill>
                <a:latin typeface="Calibri"/>
              </a:rPr>
              <a:t><![CDATA[tres preguntas evitan el error]]></a:t>
            </a:r>
            <a:r>
              <a:rPr lang="en-US" strike="noStrike" sz="2100" spc="0" u="none" cap="none">
                <a:solidFill>
                  <a:srgbClr val="1B2438">
                    <a:alpha val="100000"/>
                  </a:srgbClr>
                </a:solidFill>
                <a:latin typeface="Calibri"/>
              </a:rPr>
              <a:t><![CDATA[: ¿para qué superficie?, ¿en qué ambiente?, ¿qué acabado quiere?. Con esas tres respuestas se acota la familia y la variante; solo entonces tiene sentido buscar la referenc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Variantes: lo que cambia dentro de una familia]]></a:t>
            </a:r>
          </a:p>
        </p:txBody>
      </p:sp>
      <p:pic>
        <p:nvPicPr>
          <p:cNvPr id="3" name="" descr="Matriz con cuatro ejes: base, acabado, formato y uso previsto, con la pregunta que resuelve cada uno y cómo se lee.">
            <a:hlinkClick r:id="rId3" tooltip="Matriz con cuatro ejes: base, acabado, formato y uso previsto, con la pregunta que resuelve cada uno y cómo se lee."/>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ejes decididos y una condición comprobada: eso es una referencia comple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ientarse-entre-tiendas-familias-y-referencias"/>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Variantes: lo que cambia dentro de una famil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una pintura para el exterior, en bote grande». ¿Qué falta para poder buscar la referen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más: el exterior y el bote grande ya acotan la variant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base, el acabado y el formato exacto, y en qué superficie y ambiente exterior se va a usar.]]></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el precio: por encima de cierto importe ya se busca en la famili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la marca: cada marca tiene un único exteri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natomía de una refer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2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ferencia es una cadena de datos, no un nombre bonito. La ]]></a:t>
            </a:r>
            <a:r>
              <a:rPr lang="en-US" b="1" strike="noStrike" sz="2100" spc="0" u="none" cap="none">
                <a:solidFill>
                  <a:srgbClr val="1B2438">
                    <a:alpha val="100000"/>
                  </a:srgbClr>
                </a:solidFill>
                <a:latin typeface="Calibri"/>
              </a:rPr>
              <a:t><![CDATA[familia]]></a:t>
            </a:r>
            <a:r>
              <a:rPr lang="en-US" strike="noStrike" sz="2100" spc="0" u="none" cap="none">
                <a:solidFill>
                  <a:srgbClr val="1B2438">
                    <a:alpha val="100000"/>
                  </a:srgbClr>
                </a:solidFill>
                <a:latin typeface="Calibri"/>
              </a:rPr>
              <a:t><![CDATA[ dice de qué grupo es el producto; la ]]></a:t>
            </a:r>
            <a:r>
              <a:rPr lang="en-US" b="1"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y el ]]></a:t>
            </a: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dicen cómo se aplica y cómo queda; el ]]></a:t>
            </a:r>
            <a:r>
              <a:rPr lang="en-US" b="1"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dice cuánto se entrega; y el ]]></a:t>
            </a:r>
            <a:r>
              <a:rPr lang="en-US" b="1" strike="noStrike" sz="2100" spc="0" u="none" cap="none">
                <a:solidFill>
                  <a:srgbClr val="1B2438">
                    <a:alpha val="100000"/>
                  </a:srgbClr>
                </a:solidFill>
                <a:latin typeface="Calibri"/>
              </a:rPr>
              <a:t><![CDATA[código de referencia]]></a:t>
            </a:r>
            <a:r>
              <a:rPr lang="en-US" strike="noStrike" sz="2100" spc="0" u="none" cap="none">
                <a:solidFill>
                  <a:srgbClr val="1B2438">
                    <a:alpha val="100000"/>
                  </a:srgbClr>
                </a:solidFill>
                <a:latin typeface="Calibri"/>
              </a:rPr>
              <a:t><![CDATA[ dice cuál es exactamente ese producto dentro de esa familia. Los cuatro datos se leen en la etiqueta y se confirman en el sistem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que se está leyendo bien es sencilla: ]]></a:t>
            </a:r>
            <a:r>
              <a:rPr lang="en-US" b="1" strike="noStrike" sz="2100" spc="0" u="none" cap="none">
                <a:solidFill>
                  <a:srgbClr val="1B2438">
                    <a:alpha val="100000"/>
                  </a:srgbClr>
                </a:solidFill>
                <a:latin typeface="Calibri"/>
              </a:rPr>
              <a:t><![CDATA[la referencia debe bastar para no volver a preguntar]]></a:t>
            </a:r>
            <a:r>
              <a:rPr lang="en-US" strike="noStrike" sz="2100" spc="0" u="none" cap="none">
                <a:solidFill>
                  <a:srgbClr val="1B2438">
                    <a:alpha val="100000"/>
                  </a:srgbClr>
                </a:solidFill>
                <a:latin typeface="Calibri"/>
              </a:rPr>
              <a:t><![CDATA[. Si con la referencia todavía hay que decidir algo que cambia el resultado —el acabado, el formato, la indicación para exteriores—, es que falta un da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natomía de una refer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2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tres cosas que una etiqueta nunca da, aunque lo parezca. No da la ]]></a:t>
            </a:r>
            <a:r>
              <a:rPr lang="en-US" b="1" strike="noStrike" sz="2100" spc="0" u="none" cap="none">
                <a:solidFill>
                  <a:srgbClr val="1B2438">
                    <a:alpha val="100000"/>
                  </a:srgbClr>
                </a:solidFill>
                <a:latin typeface="Calibri"/>
              </a:rPr>
              <a:t><![CDATA[ficha técnica completa]]></a:t>
            </a:r>
            <a:r>
              <a:rPr lang="en-US" strike="noStrike" sz="2100" spc="0" u="none" cap="none">
                <a:solidFill>
                  <a:srgbClr val="1B2438">
                    <a:alpha val="100000"/>
                  </a:srgbClr>
                </a:solidFill>
                <a:latin typeface="Calibri"/>
              </a:rPr>
              <a:t><![CDATA[: el envase enseña lo esencial y la ficha explica preparación, rendimiento y limitaciones. No da la ]]></a:t>
            </a:r>
            <a:r>
              <a:rPr lang="en-US" b="1"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 eso se consulta. Y no da la ]]></a:t>
            </a:r>
            <a:r>
              <a:rPr lang="en-US" b="1" strike="noStrike" sz="2100" spc="0" u="none" cap="none">
                <a:solidFill>
                  <a:srgbClr val="1B2438">
                    <a:alpha val="100000"/>
                  </a:srgbClr>
                </a:solidFill>
                <a:latin typeface="Calibri"/>
              </a:rPr>
              <a:t><![CDATA[vigencia]]></a:t>
            </a:r>
            <a:r>
              <a:rPr lang="en-US" strike="noStrike" sz="2100" spc="0" u="none" cap="none">
                <a:solidFill>
                  <a:srgbClr val="1B2438">
                    <a:alpha val="100000"/>
                  </a:srgbClr>
                </a:solidFill>
                <a:latin typeface="Calibri"/>
              </a:rPr>
              <a:t><![CDATA[: que un código exista no significa que sea la versión que se está vendiendo ahora; eso se comprueba en el sistema de referenci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orden correcto es ]]></a:t>
            </a:r>
            <a:r>
              <a:rPr lang="en-US" b="1" strike="noStrike" sz="2100" spc="0" u="none" cap="none">
                <a:solidFill>
                  <a:srgbClr val="1B2438">
                    <a:alpha val="100000"/>
                  </a:srgbClr>
                </a:solidFill>
                <a:latin typeface="Calibri"/>
              </a:rPr>
              <a:t><![CDATA[leer la etiqueta, buscar la referencia y pedir la ficha]]></a:t>
            </a:r>
            <a:r>
              <a:rPr lang="en-US" strike="noStrike" sz="2100" spc="0" u="none" cap="none">
                <a:solidFill>
                  <a:srgbClr val="1B2438">
                    <a:alpha val="100000"/>
                  </a:srgbClr>
                </a:solidFill>
                <a:latin typeface="Calibri"/>
              </a:rPr>
              <a:t><![CDATA[. Al revés no funciona: si se empieza por la ficha técnica de un producto que no se ha identificado, se está leyendo la ficha de otr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Anatomía de una referencia]]></a:t>
            </a:r>
          </a:p>
        </p:txBody>
      </p:sp>
      <p:pic>
        <p:nvPicPr>
          <p:cNvPr id="3" name="" descr="Anatomía de una referencia: cinco tarjetas, una por dato —familia, base, acabado, formato y código— con lo que cada uno dice.">
            <a:hlinkClick r:id="rId3" tooltip="Anatomía de una referencia: cinco tarjetas, una por dato —familia, base, acabado, formato y código— con lo que cada uno dice."/>
          </p:cNvPr>
          <p:cNvPicPr>
            <a:picLocks noChangeAspect="1"/>
          </p:cNvPicPr>
          <p:nvPr>
            <p:ph type="pic" idx="1"/>
          </p:nvPr>
        </p:nvPicPr>
        <p:blipFill>
          <a:blip r:embed="rId2"/>
          <a:stretch>
            <a:fillRect/>
          </a:stretch>
        </p:blipFill>
        <p:spPr>
          <a:xfrm>
            <a:off x="2333625" y="1257300"/>
            <a:ext cx="44672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referencia es una cadena de datos: familia, base, acabado, formato y códi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ientarse-entre-tiendas-familias-y-referencia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natomía de una referencia · Ejemplo ficticio: cómo se lee una referenci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ves en la etiquet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ura plástica mate 15 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natomía de una referencia · Ejemplo ficticio: cómo se lee una referenci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ab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ódigo exacto, el lote, la fecha de fabricación, si es la versión vig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natomía de una referencia · Ejemplo ficticio: cómo se lee una referenci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ces]]></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s el código en el sistema o pides la ficha técnic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natomía de una referencia · Ejemplo ficticio: cómo se lee una referenci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s]]></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comiendas por el nombre. No confías en tu memori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Anatomía de una referenci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la pintura plástica mate». ¿Qué hac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le la más vendid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r el código exacto en el sistema o pedir la ficha técnic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e que todas son iguale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nderle dos botes y y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nombre no es la referenc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2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se habla de nombres: «plástica mate», «satinado blanco», «la del bote grande». Son maneras de pedir y de entender, no maneras de identificar. El nombre describe una familia, un acabado y un formato; la referencia dice ]]></a:t>
            </a:r>
            <a:r>
              <a:rPr lang="en-US" b="1" strike="noStrike" sz="2100" spc="0" u="none" cap="none">
                <a:solidFill>
                  <a:srgbClr val="1B2438">
                    <a:alpha val="100000"/>
                  </a:srgbClr>
                </a:solidFill>
                <a:latin typeface="Calibri"/>
              </a:rPr>
              <a:t><![CDATA[cuál de varios]]></a:t>
            </a:r>
            <a:r>
              <a:rPr lang="en-US" strike="noStrike" sz="2100" spc="0" u="none" cap="none">
                <a:solidFill>
                  <a:srgbClr val="1B2438">
                    <a:alpha val="100000"/>
                  </a:srgbClr>
                </a:solidFill>
                <a:latin typeface="Calibri"/>
              </a:rPr>
              <a:t><![CDATA[ es exactamente ese produc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nombre no es la referenc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es académica. Con el nombre se elige el envase más a mano, el que se recuerda o el que se ha vendido antes. Con la referencia se busca el código. Y el código es lo único que permite comprobar la disponibilidad, saber si la versión que se vende hoy es la misma que se vendió el año pasado, repetir el mismo color en otra obra y defender la venta cuando el cliente vuel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nombre no es la referenc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2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caso en el que la diferencia se paga caro de una vez: cuando el cliente ya tiene el producto y viene a repetirlo. «El mismo verde del salón» no se puede resolver con memoria ni con buena voluntad: se resuelve con el código que se anotó la última vez. Y si ese código no se anotó, la segunda compra depende de la suerte, no del méto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nombre no es la referenc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2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una regla de equipo: ]]></a:t>
            </a:r>
            <a:r>
              <a:rPr lang="en-US" b="1" strike="noStrike" sz="2100" spc="0" u="none" cap="none">
                <a:solidFill>
                  <a:srgbClr val="1B2438">
                    <a:alpha val="100000"/>
                  </a:srgbClr>
                </a:solidFill>
                <a:latin typeface="Calibri"/>
              </a:rPr>
              <a:t><![CDATA[en el mostrador se anota la referencia que se ha entregado, siempre]]></a:t>
            </a:r>
            <a:r>
              <a:rPr lang="en-US" strike="noStrike" sz="2100" spc="0" u="none" cap="none">
                <a:solidFill>
                  <a:srgbClr val="1B2438">
                    <a:alpha val="100000"/>
                  </a:srgbClr>
                </a:solidFill>
                <a:latin typeface="Calibri"/>
              </a:rPr>
              <a:t><![CDATA[. No solo cuando el cliente la pide ni cuando parece importante. Anotarla es lo que hace que la próxima vez —en ese mismo mostrador o en otro— el pedido sea una comprobación y no una adivinanz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mismo criterio se aplica al consejo: cuando se da una indicación sobre el uso del producto, esa indicación sale de la ficha técnica, no de la experiencia con el envase de al lado. Las dos cosas se dicen de forma distinta: «esto lo he usado yo» no es un dato que se pueda entregar a un clien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nombre no es la referencia]]></a:t>
            </a:r>
          </a:p>
        </p:txBody>
      </p:sp>
      <p:pic>
        <p:nvPicPr>
          <p:cNvPr id="3" name="" descr="Comparación entre el nombre en el mostrador y la referencia, con lo que cada uno identifica y lo que deja constancia.">
            <a:hlinkClick r:id="rId3" tooltip="Comparación entre el nombre en el mostrador y la referencia, con lo que cada uno identifica y lo que deja constancia."/>
          </p:cNvPr>
          <p:cNvPicPr>
            <a:picLocks noChangeAspect="1"/>
          </p:cNvPicPr>
          <p:nvPr>
            <p:ph type="pic" idx="1"/>
          </p:nvPr>
        </p:nvPicPr>
        <p:blipFill>
          <a:blip r:embed="rId2"/>
          <a:stretch>
            <a:fillRect/>
          </a:stretch>
        </p:blipFill>
        <p:spPr>
          <a:xfrm>
            <a:off x="1057275" y="1257300"/>
            <a:ext cx="70199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nombre describe; la referencia identifica. Solo una de las dos deja consta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ientarse-entre-tiendas-familias-y-referencias"/>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l nombre no es la referenci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llama por teléfono y pide «satinado blanco, como el bote grande que se llevaron en junio». ¿Qué necesitas para poder repetir ese produc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ombre del producto: ya te lo ha dad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ferencia: solo ella dice cuál de los varios satinados blancos es.]]></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marca del bote grande.]]></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ecio que se pagó en juni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ónde encontrar inform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2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imple: ]]></a:t>
            </a:r>
            <a:r>
              <a:rPr lang="en-US" b="1" strike="noStrike" sz="2100" spc="0" u="none" cap="none">
                <a:solidFill>
                  <a:srgbClr val="1B2438">
                    <a:alpha val="100000"/>
                  </a:srgbClr>
                </a:solidFill>
                <a:latin typeface="Calibri"/>
              </a:rPr>
              <a:t><![CDATA[antes de afirmar algo, lee la fuente]]></a:t>
            </a:r>
            <a:r>
              <a:rPr lang="en-US" strike="noStrike" sz="2100" spc="0" u="none" cap="none">
                <a:solidFill>
                  <a:srgbClr val="1B2438">
                    <a:alpha val="100000"/>
                  </a:srgbClr>
                </a:solidFill>
                <a:latin typeface="Calibri"/>
              </a:rPr>
              <a:t><![CDATA[. No recomiendes de memoria. No confíes en lo que crees recordar. La ficha técnica es la verdad del producto; tu memoria, no.]]></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fuentes que aparecen en la tabla se complementan y ninguna basta sola. El error típico es leer una y suponer las otras dos: se ve la etiqueta, se deduce el acabado y se da por buena la ficha técnica sin haberla abierto. En el apartado 10 se ve el límite de cada una, incluida la cuarta fuente —el sistema de referencias—, y qué ocurre cuando se confund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ónde encontrar inform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orden que ahorra tiempo: se empieza por la ]]></a:t>
            </a:r>
            <a:r>
              <a:rPr lang="en-US" b="1" strike="noStrike" sz="2100" spc="0" u="none" cap="none">
                <a:solidFill>
                  <a:srgbClr val="1B2438">
                    <a:alpha val="100000"/>
                  </a:srgbClr>
                </a:solidFill>
                <a:latin typeface="Calibri"/>
              </a:rPr>
              <a:t><![CDATA[fuente que decide]]></a:t>
            </a:r>
            <a:r>
              <a:rPr lang="en-US" strike="noStrike" sz="2100" spc="0" u="none" cap="none">
                <a:solidFill>
                  <a:srgbClr val="1B2438">
                    <a:alpha val="100000"/>
                  </a:srgbClr>
                </a:solidFill>
                <a:latin typeface="Calibri"/>
              </a:rPr>
              <a:t><![CDATA[. Si lo que hay que afirmar es una indicación de uso, se abre la ficha técnica; si es la referencia y el lote, se lee la etiqueta; si es qué hay en el catálogo, se mira el sistema; si es de qué familias se trata, se consulta la web. Abrir la fuente equivocada no está prohibido, pero es tiempo perdido y, peor, es la forma habitual de dar por buena una suposi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ónde encontrar información]]></a:t>
            </a:r>
          </a:p>
        </p:txBody>
      </p:sp>
      <p:pic>
        <p:nvPicPr>
          <p:cNvPr id="3" name="" descr="Tres fuentes de información: ficha técnica, etiqueta y web de la empresa, con qué se encuentra en cada una y cuándo se usa.">
            <a:hlinkClick r:id="rId3" tooltip="Tres fuentes de información: ficha técnica, etiqueta y web de la empresa, con qué se encuentra en cada una y cuándo se usa."/>
          </p:cNvPr>
          <p:cNvPicPr>
            <a:picLocks noChangeAspect="1"/>
          </p:cNvPicPr>
          <p:nvPr>
            <p:ph type="pic" idx="1"/>
          </p:nvPr>
        </p:nvPicPr>
        <p:blipFill>
          <a:blip r:embed="rId2"/>
          <a:stretch>
            <a:fillRect/>
          </a:stretch>
        </p:blipFill>
        <p:spPr>
          <a:xfrm>
            <a:off x="628650" y="1257300"/>
            <a:ext cx="78867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s de afirmar algo: lee la fu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ientarse-entre-tiendas-familias-y-referencias"/>
              </a:rPr>
              <a:t><![CDATA[Ver imagen original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qué buscar en cada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2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14500"/>
                <a:gridCol w="3352800"/>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ncuentr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us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aplicación, secado, 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recomendar un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formato, lote,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preparar un pedido o verificar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eb de l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 familias, se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orientación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Dónde encontrar inform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uente con qué encuentras en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icha técnic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tique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Web de la empres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stema de referencia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inguna de las cuatr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ferencia y lo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2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erta gener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referencia está vigente y si hay stock en cada tiend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el compañero recuerda: no es una fuente y no se cit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paración y rendimie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la verde del año pas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2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tición más difícil del mostrador no es la más urgente: es la más propia. «La verde que usé el año pasado, la misma». Aquí la única manera de acertar es comprobar, y la única forma de comprobar es comparar la referencia anterior con la vig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la verde del año pas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2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cedimiento tiene cuatro movimientos. Primero, ]]></a:t>
            </a:r>
            <a:r>
              <a:rPr lang="en-US" b="1" strike="noStrike" sz="2100" spc="0" u="none" cap="none">
                <a:solidFill>
                  <a:srgbClr val="1B2438">
                    <a:alpha val="100000"/>
                  </a:srgbClr>
                </a:solidFill>
                <a:latin typeface="Calibri"/>
              </a:rPr>
              <a:t><![CDATA[recuperar]]></a:t>
            </a:r>
            <a:r>
              <a:rPr lang="en-US" strike="noStrike" sz="2100" spc="0" u="none" cap="none">
                <a:solidFill>
                  <a:srgbClr val="1B2438">
                    <a:alpha val="100000"/>
                  </a:srgbClr>
                </a:solidFill>
                <a:latin typeface="Calibri"/>
              </a:rPr>
              <a:t><![CDATA[ la referencia anterior, que puede seguir en el histórico del sistema o constar en un albarán guardado. Segundo, ]]></a:t>
            </a:r>
            <a:r>
              <a:rPr lang="en-US" b="1"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por lo que el cliente no dice: en qué habitación, en qué año, si era la pared entera o una prueba, y si conserva un trozo del envase, que es la mejor prueba. Tercero, ]]></a:t>
            </a:r>
            <a:r>
              <a:rPr lang="en-US" b="1" strike="noStrike" sz="2100" spc="0" u="none" cap="none">
                <a:solidFill>
                  <a:srgbClr val="1B2438">
                    <a:alpha val="100000"/>
                  </a:srgbClr>
                </a:solidFill>
                <a:latin typeface="Calibri"/>
              </a:rPr>
              <a:t><![CDATA[comparar]]></a:t>
            </a:r>
            <a:r>
              <a:rPr lang="en-US" strike="noStrike" sz="2100" spc="0" u="none" cap="none">
                <a:solidFill>
                  <a:srgbClr val="1B2438">
                    <a:alpha val="100000"/>
                  </a:srgbClr>
                </a:solidFill>
                <a:latin typeface="Calibri"/>
              </a:rPr>
              <a:t><![CDATA[ qué ha cambiado: si el acabado, el formato y la base son los mismos, la diferencia es solo de código. Cuarto, ]]></a:t>
            </a:r>
            <a:r>
              <a:rPr lang="en-US" b="1" strike="noStrike" sz="2100" spc="0" u="none" cap="none">
                <a:solidFill>
                  <a:srgbClr val="1B2438">
                    <a:alpha val="100000"/>
                  </a:srgbClr>
                </a:solidFill>
                <a:latin typeface="Calibri"/>
              </a:rPr>
              <a:t><![CDATA[ofrecer]]></a:t>
            </a:r>
            <a:r>
              <a:rPr lang="en-US" strike="noStrike" sz="2100" spc="0" u="none" cap="none">
                <a:solidFill>
                  <a:srgbClr val="1B2438">
                    <a:alpha val="100000"/>
                  </a:srgbClr>
                </a:solidFill>
                <a:latin typeface="Calibri"/>
              </a:rPr>
              <a:t><![CDATA[ con la diferencia explicada: si la referencia antigua no está en catálogo, se dice qué ha cambiado y por qué la alternativa vigente es la más pareci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jemplo resuelto: la verde del año pas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2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límite que conviene decir en voz alta: ]]></a:t>
            </a:r>
            <a:r>
              <a:rPr lang="en-US" b="1" strike="noStrike" sz="2100" spc="0" u="none" cap="none">
                <a:solidFill>
                  <a:srgbClr val="1B2438">
                    <a:alpha val="100000"/>
                  </a:srgbClr>
                </a:solidFill>
                <a:latin typeface="Calibri"/>
              </a:rPr>
              <a:t><![CDATA[no se sustituye una referencia por otra sin decirlo]]></a:t>
            </a:r>
            <a:r>
              <a:rPr lang="en-US" strike="noStrike" sz="2100" spc="0" u="none" cap="none">
                <a:solidFill>
                  <a:srgbClr val="1B2438">
                    <a:alpha val="100000"/>
                  </a:srgbClr>
                </a:solidFill>
                <a:latin typeface="Calibri"/>
              </a:rPr>
              <a:t><![CDATA[. Si el cliente se va con un producto parecido pero distinto y no se lo hemos dicho, el problema no aparece en la tienda: aparece en la obra, un mes después, cuando la pared no es la que él recordab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verde del año pasado · Ejemplo resuelto: la verde del año pasad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Lo que pi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de que pinté el año pasado en el salón, la misma». No hay referencia, ni formato, ni lugar exacto: hay un recuerdo. (Supuesto didáctic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verde del año pasado · Ejemplo resuelto: la verde del año pasad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Lo que se recupe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anterior, del histórico del sistema o del albarán. Si el cliente conserva un trozo de envase, se mira: el código y el lote están impres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verde del año pasado · Ejemplo resuelto: la verde del año pasad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o que se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bitación, en qué año, si era la pared entera o una prueba, y de qué verde habla: un mismo nombre puede cubrir dos tonos distint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verde del año pasado · Ejemplo resuelto: la verde del año pasad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o que se compa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antigua y vigente: familia, base, acabado y formato. Se anota exactamente qué ha cambi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verde del año pasado · Ejemplo resuelto: la verde del año pasad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o que se ofrec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vigente más parecida, con la diferencia explicada. Si no hay diferencia, se dice que es la misma y se anota la referencia entrega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2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Ejemplo resuelto: la verde del año pasado · Ejemplo resuelto: la verde del año pasad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Lo que no se hac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dice «es la misma» sin comprobar, y no se entrega una referencia parecida sin explicar la diferen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jemplo resuelto: la verde del año pas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movimientos para resolver la petición «la verde del año pasad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por la habitación, el año y si el color era toda la pared o una prueb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familia, base, acabado y formato entre la referencia antigua y la vigen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la referencia vigente más parecida, con la diferencia explica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2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la referencia que finalmente se entrega y la fecha de la entreg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uperar la referencia anterior del sistema o del albará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s errores que cuestan una ven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2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orientación tienen siempre la misma forma: una frase corta que suena profesional y que no está comprobada. Estos son los cinco que más se repiten.]]></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e siempre».]]></a:t>
            </a:r>
            <a:r>
              <a:rPr lang="en-US" strike="noStrike" sz="2100" spc="0" u="none" cap="none">
                <a:solidFill>
                  <a:srgbClr val="1B2438">
                    <a:alpha val="100000"/>
                  </a:srgbClr>
                </a:solidFill>
                <a:latin typeface="Calibri"/>
              </a:rPr>
              <a:t><![CDATA[ La costumbre no es un dato. La última vez fue hace un año, y puede haber cambiado la referencia, el formato o la versión vigente.]]></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 es la misma».]]></a:t>
            </a:r>
            <a:r>
              <a:rPr lang="en-US" strike="noStrike" sz="2100" spc="0" u="none" cap="none">
                <a:solidFill>
                  <a:srgbClr val="1B2438">
                    <a:alpha val="100000"/>
                  </a:srgbClr>
                </a:solidFill>
                <a:latin typeface="Calibri"/>
              </a:rPr>
              <a:t><![CDATA[ Dos presentaciones del mismo nombre no son el mismo producto. Comparar es barato: una mirada a la etique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s errores que cuestan una ven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2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tengo aquí».]]></a:t>
            </a:r>
            <a:r>
              <a:rPr lang="en-US" strike="noStrike" sz="2100" spc="0" u="none" cap="none">
                <a:solidFill>
                  <a:srgbClr val="1B2438">
                    <a:alpha val="100000"/>
                  </a:srgbClr>
                </a:solidFill>
                <a:latin typeface="Calibri"/>
              </a:rPr>
              <a:t><![CDATA[ Tener una cosa no es tener la pedida. Confundir una familia con otra es el error que sale caro.]]></a:t>
            </a:r>
          </a:p>
        </p:txBody>
      </p:sp>
      <p:sp>
        <p:nvSpPr>
          <p:cNvPr id="9" name=""/>
          <p:cNvSpPr txBox="1"/>
          <p:nvPr/>
        </p:nvSpPr>
        <p:spPr>
          <a:xfrm>
            <a:off x="514350" y="19240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web pone…».]]></a:t>
            </a:r>
            <a:r>
              <a:rPr lang="en-US" strike="noStrike" sz="2100" spc="0" u="none" cap="none">
                <a:solidFill>
                  <a:srgbClr val="1B2438">
                    <a:alpha val="100000"/>
                  </a:srgbClr>
                </a:solidFill>
                <a:latin typeface="Calibri"/>
              </a:rPr>
              <a:t><![CDATA[ La web orienta; el sistema dice qué está vigente. Confundir las dos fuentes es dar por bueno un dato que puede estar desfasado.]]></a:t>
            </a:r>
          </a:p>
        </p:txBody>
      </p:sp>
      <p:sp>
        <p:nvSpPr>
          <p:cNvPr id="11" name=""/>
          <p:cNvSpPr txBox="1"/>
          <p:nvPr/>
        </p:nvSpPr>
        <p:spPr>
          <a:xfrm>
            <a:off x="514350" y="2962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Ya lo miraré».]]></a:t>
            </a:r>
            <a:r>
              <a:rPr lang="en-US" strike="noStrike" sz="2100" spc="0" u="none" cap="none">
                <a:solidFill>
                  <a:srgbClr val="1B2438">
                    <a:alpha val="100000"/>
                  </a:srgbClr>
                </a:solidFill>
                <a:latin typeface="Calibri"/>
              </a:rPr>
              <a:t><![CDATA[ Devolver al cliente la tarea de decidir. Orientar no es quitarse el trabajo: es hacerlo mejor y más rápi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s errores que cuestan una ven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2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sexto que no es un error de mostrador, sino de equipo: ]]></a:t>
            </a:r>
            <a:r>
              <a:rPr lang="en-US" b="1" strike="noStrike" sz="2100" spc="0" u="none" cap="none">
                <a:solidFill>
                  <a:srgbClr val="1B2438">
                    <a:alpha val="100000"/>
                  </a:srgbClr>
                </a:solidFill>
                <a:latin typeface="Calibri"/>
              </a:rPr>
              <a:t><![CDATA[no dejar escrita la referencia que se ha recomendado]]></a:t>
            </a:r>
            <a:r>
              <a:rPr lang="en-US" strike="noStrike" sz="2100" spc="0" u="none" cap="none">
                <a:solidFill>
                  <a:srgbClr val="1B2438">
                    <a:alpha val="100000"/>
                  </a:srgbClr>
                </a:solidFill>
                <a:latin typeface="Calibri"/>
              </a:rPr>
              <a:t><![CDATA[. Si la conversación no deja rastro, la próxima vez que vuelva el cliente habrá que empezar de cero, y la recomendación se repetirá con el mismo erro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s errores que cuestan una venta]]></a:t>
            </a:r>
          </a:p>
        </p:txBody>
      </p:sp>
      <p:pic>
        <p:nvPicPr>
          <p:cNvPr id="3" name="" descr="Matriz con cinco errores de orientación: lo que dice cada uno y lo que cuesta.">
            <a:hlinkClick r:id="rId3" tooltip="Matriz con cinco errores de orientación: lo que dice cada uno y lo que cuesta."/>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error se paga en un sitio distinto, y ninguno se paga en el mostrad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ientarse-entre-tiendas-familias-y-referencias"/>
              </a:rPr>
              <a:t><![CDATA[Ver imagen original en el O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Los errores que cuestan una ven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incorrecta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sco el código en el sistem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guro que es esta, la de siempr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leo en la ficha técnica y te dig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el nombre me bas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as cuatro fuentes y su lími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2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nte que falta en la lista del apartado 7 es la que decide el ]]></a:t>
            </a:r>
            <a:r>
              <a:rPr lang="en-US" b="1"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el sistema de referencias. Y es también la que más se confunde con las otras tres, porque se parece a la web: ambas muestran productos. La diferencia es que la web enseña y el sistema dice qué está vigente.]]></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uente tiene su trabajo y, sobre todo, su límite.]]></a:t>
            </a:r>
          </a:p>
        </p:txBody>
      </p:sp>
      <p:sp>
        <p:nvSpPr>
          <p:cNvPr id="9" name=""/>
          <p:cNvSpPr txBox="1"/>
          <p:nvPr/>
        </p:nvSpPr>
        <p:spPr>
          <a:xfrm>
            <a:off x="514350" y="3343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343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cha técnica.]]></a:t>
            </a:r>
            <a:r>
              <a:rPr lang="en-US" strike="noStrike" sz="2100" spc="0" u="none" cap="none">
                <a:solidFill>
                  <a:srgbClr val="1B2438">
                    <a:alpha val="100000"/>
                  </a:srgbClr>
                </a:solidFill>
                <a:latin typeface="Calibri"/>
              </a:rPr>
              <a:t><![CDATA[ Preparación, aplicación, secado, rendimiento y limitaciones de uso. Es la fuente del ]]></a:t>
            </a:r>
            <a:r>
              <a:rPr lang="en-US" i="1"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y del ]]></a:t>
            </a:r>
            <a:r>
              <a:rPr lang="en-US" i="1" strike="noStrike" sz="2100" spc="0" u="none" cap="none">
                <a:solidFill>
                  <a:srgbClr val="1B2438">
                    <a:alpha val="100000"/>
                  </a:srgbClr>
                </a:solidFill>
                <a:latin typeface="Calibri"/>
              </a:rPr>
              <a:t><![CDATA[hasta dónde]]></a:t>
            </a:r>
            <a:r>
              <a:rPr lang="en-US" strike="noStrike" sz="2100" spc="0" u="none" cap="none">
                <a:solidFill>
                  <a:srgbClr val="1B2438">
                    <a:alpha val="100000"/>
                  </a:srgbClr>
                </a:solidFill>
                <a:latin typeface="Calibri"/>
              </a:rPr>
              <a:t><![CDATA[. No dice si hay stock.]]></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as cuatro fuentes y su lími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2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Referencia, formato, lote y fecha de fabricación. Es la fuente del ]]></a:t>
            </a:r>
            <a:r>
              <a:rPr lang="en-US" i="1" strike="noStrike" sz="2100" spc="0" u="none" cap="none">
                <a:solidFill>
                  <a:srgbClr val="1B2438">
                    <a:alpha val="100000"/>
                  </a:srgbClr>
                </a:solidFill>
                <a:latin typeface="Calibri"/>
              </a:rPr>
              <a:t><![CDATA[qué es exactamente]]></a:t>
            </a:r>
            <a:r>
              <a:rPr lang="en-US" strike="noStrike" sz="2100" spc="0" u="none" cap="none">
                <a:solidFill>
                  <a:srgbClr val="1B2438">
                    <a:alpha val="100000"/>
                  </a:srgbClr>
                </a:solidFill>
                <a:latin typeface="Calibri"/>
              </a:rPr>
              <a:t><![CDATA[ y del ]]></a:t>
            </a:r>
            <a:r>
              <a:rPr lang="en-US" i="1" strike="noStrike" sz="2100" spc="0" u="none" cap="none">
                <a:solidFill>
                  <a:srgbClr val="1B2438">
                    <a:alpha val="100000"/>
                  </a:srgbClr>
                </a:solidFill>
                <a:latin typeface="Calibri"/>
              </a:rPr>
              <a:t><![CDATA[cuándo se fabricó]]></a:t>
            </a:r>
            <a:r>
              <a:rPr lang="en-US" strike="noStrike" sz="2100" spc="0" u="none" cap="none">
                <a:solidFill>
                  <a:srgbClr val="1B2438">
                    <a:alpha val="100000"/>
                  </a:srgbClr>
                </a:solidFill>
                <a:latin typeface="Calibri"/>
              </a:rPr>
              <a:t><![CDATA[. No sustituye a la ficha: la etiqueta es un resumen.]]></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stema de referencias.]]></a:t>
            </a:r>
            <a:r>
              <a:rPr lang="en-US" strike="noStrike" sz="2100" spc="0" u="none" cap="none">
                <a:solidFill>
                  <a:srgbClr val="1B2438">
                    <a:alpha val="100000"/>
                  </a:srgbClr>
                </a:solidFill>
                <a:latin typeface="Calibri"/>
              </a:rPr>
              <a:t><![CDATA[ Qué referencia está vigente, de qué familia es y si hay disponibilidad en cada tienda. Es la fuente del ]]></a:t>
            </a:r>
            <a:r>
              <a:rPr lang="en-US" i="1"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Puede decir que un producto existe, no si es el adecuado.]]></a:t>
            </a:r>
          </a:p>
        </p:txBody>
      </p:sp>
      <p:sp>
        <p:nvSpPr>
          <p:cNvPr id="11" name=""/>
          <p:cNvSpPr txBox="1"/>
          <p:nvPr/>
        </p:nvSpPr>
        <p:spPr>
          <a:xfrm>
            <a:off x="514350" y="32861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Web de la empresa.]]></a:t>
            </a:r>
            <a:r>
              <a:rPr lang="en-US" strike="noStrike" sz="2100" spc="0" u="none" cap="none">
                <a:solidFill>
                  <a:srgbClr val="1B2438">
                    <a:alpha val="100000"/>
                  </a:srgbClr>
                </a:solidFill>
                <a:latin typeface="Calibri"/>
              </a:rPr>
              <a:t><![CDATA[ Oferta, familias, secciones. Es la fuente de ]]></a:t>
            </a:r>
            <a:r>
              <a:rPr lang="en-US" i="1" strike="noStrike" sz="2100" spc="0" u="none" cap="none">
                <a:solidFill>
                  <a:srgbClr val="1B2438">
                    <a:alpha val="100000"/>
                  </a:srgbClr>
                </a:solidFill>
                <a:latin typeface="Calibri"/>
              </a:rPr>
              <a:t><![CDATA[orientación general]]></a:t>
            </a:r>
            <a:r>
              <a:rPr lang="en-US" strike="noStrike" sz="2100" spc="0" u="none" cap="none">
                <a:solidFill>
                  <a:srgbClr val="1B2438">
                    <a:alpha val="100000"/>
                  </a:srgbClr>
                </a:solidFill>
                <a:latin typeface="Calibri"/>
              </a:rPr>
              <a:t><![CDATA[ y sirve para enseñar el catálogo. La versión publicada puede ir por detrás del sistema: si hay duda, manda el sistem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as cuatro fuentes y su lími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2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se complementan y ninguna basta sola. El error típico es leer una y suponer las otras tres: se ve la etiqueta, se deduce el acabado y se da por buena la ficha técnica sin haberla abierto.]]></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orden natural que evita la mayoría de los errores: ]]></a:t>
            </a:r>
            <a:r>
              <a:rPr lang="en-US" b="1" strike="noStrike" sz="2100" spc="0" u="none" cap="none">
                <a:solidFill>
                  <a:srgbClr val="1B2438">
                    <a:alpha val="100000"/>
                  </a:srgbClr>
                </a:solidFill>
                <a:latin typeface="Calibri"/>
              </a:rPr>
              <a:t><![CDATA[la etiqueta da la referencia, el sistema dice si es la vigente, la ficha dice si sirve y la web orienta]]></a:t>
            </a:r>
            <a:r>
              <a:rPr lang="en-US" strike="noStrike" sz="2100" spc="0" u="none" cap="none">
                <a:solidFill>
                  <a:srgbClr val="1B2438">
                    <a:alpha val="100000"/>
                  </a:srgbClr>
                </a:solidFill>
                <a:latin typeface="Calibri"/>
              </a:rPr>
              <a:t><![CDATA[. Cuando las cuatro están de acuerdo, la afirmación del mostrador es sólida; cuando dos no lo están, no se afirma nada hasta haberlas comprobad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as cuatro fuentes y su límite]]></a:t>
            </a:r>
          </a:p>
        </p:txBody>
      </p:sp>
      <p:pic>
        <p:nvPicPr>
          <p:cNvPr id="3" name="" descr="Cuatro tarjetas: ficha técnica, etiqueta, sistema de referencias y web de la empresa, con lo que dice cada una y lo que no dice.">
            <a:hlinkClick r:id="rId3" tooltip="Cuatro tarjetas: ficha técnica, etiqueta, sistema de referencias y web de la empresa, con lo que dice cada una y lo que no dice."/>
          </p:cNvPr>
          <p:cNvPicPr>
            <a:picLocks noChangeAspect="1"/>
          </p:cNvPicPr>
          <p:nvPr>
            <p:ph type="pic" idx="1"/>
          </p:nvPr>
        </p:nvPicPr>
        <p:blipFill>
          <a:blip r:embed="rId2"/>
          <a:stretch>
            <a:fillRect/>
          </a:stretch>
        </p:blipFill>
        <p:spPr>
          <a:xfrm>
            <a:off x="1238250" y="1257300"/>
            <a:ext cx="66675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fuente contesta a una pregunta. Ninguna contesta a tod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ientarse-entre-tiendas-familias-y-referencias"/>
              </a:rPr>
              <a:t><![CDATA[Ver imagen original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Las cuatro fuentes y su lími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corr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er la etiqueta antes de recomenda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omendar por el nombre]]></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uscar el código en el sistem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fiar en la memori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2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dir la ficha técnica antes de afirmar una indicación de us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ar por buena la versión de la web sin comprobarla en el sistem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Cuando la información no está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2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rá días en que la respuesta no existe en ninguna de las cuatro fuentes: no está la referencia, no llega la ficha, no hay stock y nadie en el equipo recuerda. Esa situación no es un fracaso del método: es el momento en que el método se nota, porque separa el ]]></a:t>
            </a:r>
            <a:r>
              <a:rPr lang="en-US" b="1" strike="noStrike" sz="2100" spc="0" u="none" cap="none">
                <a:solidFill>
                  <a:srgbClr val="1B2438">
                    <a:alpha val="100000"/>
                  </a:srgbClr>
                </a:solidFill>
                <a:latin typeface="Calibri"/>
              </a:rPr>
              <a:t><![CDATA[dato que falta]]></a:t>
            </a:r>
            <a:r>
              <a:rPr lang="en-US" strike="noStrike" sz="2100" spc="0" u="none" cap="none">
                <a:solidFill>
                  <a:srgbClr val="1B2438">
                    <a:alpha val="100000"/>
                  </a:srgbClr>
                </a:solidFill>
                <a:latin typeface="Calibri"/>
              </a:rPr>
              <a:t><![CDATA[ de la ]]></a:t>
            </a:r>
            <a:r>
              <a:rPr lang="en-US" b="1" strike="noStrike" sz="2100" spc="0" u="none" cap="none">
                <a:solidFill>
                  <a:srgbClr val="1B2438">
                    <a:alpha val="100000"/>
                  </a:srgbClr>
                </a:solidFill>
                <a:latin typeface="Calibri"/>
              </a:rPr>
              <a:t><![CDATA[suposición que lo sustituye]]></a:t>
            </a:r>
            <a:r>
              <a:rPr lang="en-US" strike="noStrike" sz="2100" spc="0" u="none" cap="none">
                <a:solidFill>
                  <a:srgbClr val="1B2438">
                    <a:alpha val="100000"/>
                  </a:srgbClr>
                </a:solidFill>
                <a:latin typeface="Calibri"/>
              </a:rPr>
              <a:t><![CDAT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Cuando la información no está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2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uencia que funciona tiene cuatro pasos. ]]></a:t>
            </a:r>
            <a:r>
              <a:rPr lang="en-US" b="1" strike="noStrike" sz="2100" spc="0" u="none" cap="none">
                <a:solidFill>
                  <a:srgbClr val="1B2438">
                    <a:alpha val="100000"/>
                  </a:srgbClr>
                </a:solidFill>
                <a:latin typeface="Calibri"/>
              </a:rPr>
              <a:t><![CDATA[Declarar]]></a:t>
            </a:r>
            <a:r>
              <a:rPr lang="en-US" strike="noStrike" sz="2100" spc="0" u="none" cap="none">
                <a:solidFill>
                  <a:srgbClr val="1B2438">
                    <a:alpha val="100000"/>
                  </a:srgbClr>
                </a:solidFill>
                <a:latin typeface="Calibri"/>
              </a:rPr>
              <a:t><![CDATA[ lo que no se sabe, con precisión: «no tengo aquí la ficha de esa referencia», no «no sé». ]]></a:t>
            </a:r>
            <a:r>
              <a:rPr lang="en-US" b="1" strike="noStrike" sz="2100" spc="0" u="none" cap="none">
                <a:solidFill>
                  <a:srgbClr val="1B2438">
                    <a:alpha val="100000"/>
                  </a:srgbClr>
                </a:solidFill>
                <a:latin typeface="Calibri"/>
              </a:rPr>
              <a:t><![CDATA[Buscar]]></a:t>
            </a:r>
            <a:r>
              <a:rPr lang="en-US" strike="noStrike" sz="2100" spc="0" u="none" cap="none">
                <a:solidFill>
                  <a:srgbClr val="1B2438">
                    <a:alpha val="100000"/>
                  </a:srgbClr>
                </a:solidFill>
                <a:latin typeface="Calibri"/>
              </a:rPr>
              <a:t><![CDATA[ la fuente alternativa que sí puede darla: el fabricante, el sistema, un albarán anterior, la web. ]]></a:t>
            </a:r>
            <a:r>
              <a:rPr lang="en-US" b="1" strike="noStrike" sz="2100" spc="0" u="none" cap="none">
                <a:solidFill>
                  <a:srgbClr val="1B2438">
                    <a:alpha val="100000"/>
                  </a:srgbClr>
                </a:solidFill>
                <a:latin typeface="Calibri"/>
              </a:rPr>
              <a:t><![CDATA[Anotar]]></a:t>
            </a:r>
            <a:r>
              <a:rPr lang="en-US" strike="noStrike" sz="2100" spc="0" u="none" cap="none">
                <a:solidFill>
                  <a:srgbClr val="1B2438">
                    <a:alpha val="100000"/>
                  </a:srgbClr>
                </a:solidFill>
                <a:latin typeface="Calibri"/>
              </a:rPr>
              <a:t><![CDATA[ la petición con fecha y con a quién se le ha hecho, para no tener que empezar de cero la próxima vez. Y ]]></a:t>
            </a:r>
            <a:r>
              <a:rPr lang="en-US" b="1" strike="noStrike" sz="2100" spc="0" u="none" cap="none">
                <a:solidFill>
                  <a:srgbClr val="1B2438">
                    <a:alpha val="100000"/>
                  </a:srgbClr>
                </a:solidFill>
                <a:latin typeface="Calibri"/>
              </a:rPr>
              <a:t><![CDATA[responder al cliente]]></a:t>
            </a:r>
            <a:r>
              <a:rPr lang="en-US" strike="noStrike" sz="2100" spc="0" u="none" cap="none">
                <a:solidFill>
                  <a:srgbClr val="1B2438">
                    <a:alpha val="100000"/>
                  </a:srgbClr>
                </a:solidFill>
                <a:latin typeface="Calibri"/>
              </a:rPr>
              <a:t><![CDATA[ con el proceso: qué se está buscando, quién lo busca y cuándo se le vuelve a escribi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Cuando la información no está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hace es improvisar el dato. Cuando el sustituto de la ficha técnica es la costumbre, aparece la recomendación sin comprobar; cuando el sustituto del sistema es el recuerdo, aparece la referencia equivocada; y cuando el sustituto del plazo es el optimismo, aparece la promesa que no se puede cumplir. Los tres terminan igual: un cliente que vuelve porque la primera vez no le dijimos la verdad.]]></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Cuando la información no está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22]]></a:t>
            </a:r>
          </a:p>
        </p:txBody>
      </p:sp>
      <p:sp>
        <p:nvSpPr>
          <p:cNvPr id="7" name="" descr=""/>
          <p:cNvSpPr/>
          <p:nvPr/>
        </p:nvSpPr>
        <p:spPr>
          <a:xfrm>
            <a:off x="514350" y="28670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8670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cosa más, la más importante: ]]></a:t>
            </a:r>
            <a:r>
              <a:rPr lang="en-US" b="1" strike="noStrike" sz="2100" spc="0" u="none" cap="none">
                <a:solidFill>
                  <a:srgbClr val="1B2438">
                    <a:alpha val="100000"/>
                  </a:srgbClr>
                </a:solidFill>
                <a:latin typeface="Calibri"/>
              </a:rPr>
              <a:t><![CDATA[esta lección no sustituye al manejo]]></a:t>
            </a:r>
            <a:r>
              <a:rPr lang="en-US" strike="noStrike" sz="2100" spc="0" u="none" cap="none">
                <a:solidFill>
                  <a:srgbClr val="1B2438">
                    <a:alpha val="100000"/>
                  </a:srgbClr>
                </a:solidFill>
                <a:latin typeface="Calibri"/>
              </a:rPr>
              <a:t><![CDATA[. Enseñar una muestra, leer una etiqueta con el cliente delante, comprobar una referencia en el sistema mientras el cliente espera: eso se aprende en el puesto, con alguien al lado, y es donde se ve el criterio.]]></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deja el caso limpio]]></a:t>
            </a:r>
          </a:p>
        </p:txBody>
      </p:sp>
      <p:sp>
        <p:nvSpPr>
          <p:cNvPr id="11" name=""/>
          <p:cNvSpPr txBox="1"/>
          <p:nvPr/>
        </p:nvSpPr>
        <p:spPr>
          <a:xfrm>
            <a:off x="685800" y="33432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a referencia no la tengo delante ahora; la busco y le confirmo antes de las ___.» Lo que se compromete es el proceso y una hora, no un producto que todavía no se ha comprobad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1 · Cuando la información no está]]></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tienes delante la ficha técnica de la referencia que pide un cliente y el cliente espera. ¿Qué hac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dices de memoria cómo es, que seguro que es como la ot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dices que no la tienes delante, que la buscas y le confirmas con hora; y anotas la petición con fech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as la de la otra, que es casi lo mism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ces que ya no se fabrican y le ofreces otra marc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orientación de una refer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2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cuando el cliente pide un producto y el equipo tiene que dejar por escrito qué se ha identificado, dónde se ha comprobado y qué queda por confirmar. La columna de ejemplo es ficticia y sirve para ver el nivel de detalle; no son datos de Pinturas Especializadas. Los campos definitivos dependen del procedimiento que confirme direc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orientación de una refer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2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ficha de orientación. Lo que no se sabe se escribe como pendiente, con su motivo, y no se rellena con suposicion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2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66875"/>
                <a:gridCol w="2333625"/>
                <a:gridCol w="2209800"/>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y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pregunta y en qué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r. García, mostrador de la Tienda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ropio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 li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ide,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rde del salón, la del año pa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cliente, tex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milia y vari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milia, base, acabado y formato deduc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base agua, satinado,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s preguntas 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2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66875"/>
                <a:gridCol w="2333625"/>
                <a:gridCol w="2209800"/>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ódigo, copiado, no interpre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0000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etiqueta o d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s consul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 leído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sistema y ficha técnica, 10/0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ropio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s con la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 cambiado, si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15 L a 4 L; mismo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falta, con motivo y con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vigencia con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do, nunca 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22]]></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666875"/>
                <a:gridCol w="2333625"/>
                <a:gridCol w="2209800"/>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ferencia finalmente entregada y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0000, 15/0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cerrar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orientación de una refer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2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por cliente y por producto: dos peticiones del mismo cliente son dos fich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se copia de la etiqueta o del sistema; nunca se transcribe de memor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sabe se escribe como pendiente, con su motivo y con quién puede darl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última línea no se borra: es la que permite repetir el color en otra obr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orientación de una refer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2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con su motivo. Una ficha con huecos declarados es utilizable; una ficha rellena de suposiciones se contradice sol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iendas y perfi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22]]></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cul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Políg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si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Co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áu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E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eri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iendas y perfil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2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orientarse-entre-tiendas-familias-y-referencias"/>
              </a:rPr>
              <a:t><![CDATA[Abrir el juego en el O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tiendas tiene la empres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Tienda Centro, Tienda Polígono, Tienda Costa, Tienda Este.]]></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catálogo cambia por tiend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el mismo. Cambia la disponibilidad.]]></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recomienda por el nombr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busca el código y se lee la fich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encuentras el rendimient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ficha técnic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iendas, catálogo y refer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2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cul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Políg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si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Co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áu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E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eri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en las cuatro tie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ambia entre tie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isponibilidad y el plazo de tra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iendas, catálogo y refer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22]]></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ódigo que identifica una presentación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formato, lote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tiendas, catálogo y referenci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2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orientarse-entre-tiendas-familias-y-referencias"/>
              </a:rPr>
              <a:t><![CDATA[Abrir el juego en el O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tiendas tiene la empres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1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Tienda Centro, Tienda Polígono, Tienda Costa y Tienda Est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catálogo cambia por tiend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2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el mismo. Cambia la disponibilidad y el plazo de traslad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recomienda por el nombr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3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busca el código y se lee la fich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encuentras el rendimiento?]]></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4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ficha técnic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ejes deciden una variant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5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ase, acabado y formato. El uso previsto es una condición que se comprueba aparte.]]></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la etiqueta y qué no?]]></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6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ce referencia, formato, lote y fecha. No dice disponibilidad, no dice si es la versión vigente y no sustituye a la ficha técnic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no encuentro el dat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orientación · Tarjeta 7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larar lo que falta, buscar la fuente alternativa, anotar la petición con fecha y responder con el proceso y una hora.]]></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orientarse sin perders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5]]></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orientarse sin perders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2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10]]></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1]]></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orientarse sin perders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22]]></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distinguir las cuatro tiendas y lo que cambia entre ellas, ordenar el catálogo por familias y variantes, leer una referencia como cadena de datos y diferenciar las cuatro fuentes —ficha técnica, etiqueta, sistema de referencias y web— con el límite de cada una, y explicar qué se escribe cuando el dato no está.]]></a:t>
            </a:r>
          </a:p>
        </p:txBody>
      </p:sp>
      <p:sp>
        <p:nvSpPr>
          <p:cNvPr id="8" name=""/>
          <p:cNvSpPr txBox="1"/>
          <p:nvPr/>
        </p:nvSpPr>
        <p:spPr>
          <a:xfrm>
            <a:off x="514350" y="2847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3, 4 y 5. Los errores más frecuentes son recomendar por el nombre o por la costumbre, dar por buena la web sin comprobar el sistema y rellenar con suposiciones un dato que no se ha encontrado.]]></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2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ientarse en una tienda con cuatro centros y un catálogo amplio es un método, no una memoria. El método tiene cuatro planos y se preguntan siempre en el mismo orden: ]]></a:t>
            </a:r>
            <a:r>
              <a:rPr lang="en-US" b="1" strike="noStrike" sz="2100" spc="0" u="none" cap="none">
                <a:solidFill>
                  <a:srgbClr val="1B2438">
                    <a:alpha val="100000"/>
                  </a:srgbClr>
                </a:solidFill>
                <a:latin typeface="Calibri"/>
              </a:rPr>
              <a:t><![CDATA[dónde esto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ven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producto es exactamente]]></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dónde compruebo]]></a:t>
            </a:r>
            <a:r>
              <a:rPr lang="en-US" strike="noStrike" sz="2100" spc="0" u="none" cap="none">
                <a:solidFill>
                  <a:srgbClr val="1B2438">
                    <a:alpha val="100000"/>
                  </a:srgbClr>
                </a:solidFill>
                <a:latin typeface="Calibri"/>
              </a:rPr>
              <a:t><![CDATA[. El primero lo da el edificio; el segundo, la familia; el tercero, la variante y la referencia; el cuarto, la fuente.]]></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tiendas de la empresa comparten catálogo: mismas familias, mismas variantes y mismas referencias. Lo único que cambia entre centros es la disponibilidad inmediata y el plazo de traslado, y ambos se comprueban, no se suponen. Dentro de una familia, la referencia se decide con tres ejes —]]></a:t>
            </a:r>
            <a:r>
              <a:rPr lang="en-US" b="1" strike="noStrike" sz="2100" spc="0" u="none" cap="none">
                <a:solidFill>
                  <a:srgbClr val="1B2438">
                    <a:alpha val="100000"/>
                  </a:srgbClr>
                </a:solidFill>
                <a:latin typeface="Calibri"/>
              </a:rPr>
              <a:t><![CDATA[base, acabado y formato]]></a:t>
            </a:r>
            <a:r>
              <a:rPr lang="en-US" strike="noStrike" sz="2100" spc="0" u="none" cap="none">
                <a:solidFill>
                  <a:srgbClr val="1B2438">
                    <a:alpha val="100000"/>
                  </a:srgbClr>
                </a:solidFill>
                <a:latin typeface="Calibri"/>
              </a:rPr>
              <a:t><![CDATA[— más una condición que no es variante sino uso previsto, que solo consta en la ficha técnica y en la etiqueta.]]></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ferencia es una cadena de datos: familia, base, acabado, formato y código. Se lee en la etiqueta, se confirma en el sistema y se pide la ficha. Cada fuente tiene su lugar y su límite: la ]]></a:t>
            </a:r>
            <a:r>
              <a:rPr lang="en-US" b="1" strike="noStrike" sz="2100" spc="0" u="none" cap="none">
                <a:solidFill>
                  <a:srgbClr val="1B2438">
                    <a:alpha val="100000"/>
                  </a:srgbClr>
                </a:solidFill>
                <a:latin typeface="Calibri"/>
              </a:rPr>
              <a:t><![CDATA[ficha técnica]]></a:t>
            </a:r>
            <a:r>
              <a:rPr lang="en-US" strike="noStrike" sz="2100" spc="0" u="none" cap="none">
                <a:solidFill>
                  <a:srgbClr val="1B2438">
                    <a:alpha val="100000"/>
                  </a:srgbClr>
                </a:solidFill>
                <a:latin typeface="Calibri"/>
              </a:rPr>
              <a:t><![CDATA[ dice cómo se aplica y hasta dónde; la ]]></a:t>
            </a:r>
            <a:r>
              <a:rPr lang="en-US" b="1"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dice qué es exactamente y cuándo se fabricó; el ]]></a:t>
            </a:r>
            <a:r>
              <a:rPr lang="en-US" b="1" strike="noStrike" sz="2100" spc="0" u="none" cap="none">
                <a:solidFill>
                  <a:srgbClr val="1B2438">
                    <a:alpha val="100000"/>
                  </a:srgbClr>
                </a:solidFill>
                <a:latin typeface="Calibri"/>
              </a:rPr>
              <a:t><![CDATA[sistema de referencias]]></a:t>
            </a:r>
            <a:r>
              <a:rPr lang="en-US" strike="noStrike" sz="2100" spc="0" u="none" cap="none">
                <a:solidFill>
                  <a:srgbClr val="1B2438">
                    <a:alpha val="100000"/>
                  </a:srgbClr>
                </a:solidFill>
                <a:latin typeface="Calibri"/>
              </a:rPr>
              <a:t><![CDATA[ dice qué está vigente y si hay stock; la ]]></a:t>
            </a:r>
            <a:r>
              <a:rPr lang="en-US" b="1" strike="noStrike" sz="2100" spc="0" u="none" cap="none">
                <a:solidFill>
                  <a:srgbClr val="1B2438">
                    <a:alpha val="100000"/>
                  </a:srgbClr>
                </a:solidFill>
                <a:latin typeface="Calibri"/>
              </a:rPr>
              <a:t><![CDATA[web]]></a:t>
            </a:r>
            <a:r>
              <a:rPr lang="en-US" strike="noStrike" sz="2100" spc="0" u="none" cap="none">
                <a:solidFill>
                  <a:srgbClr val="1B2438">
                    <a:alpha val="100000"/>
                  </a:srgbClr>
                </a:solidFill>
                <a:latin typeface="Calibri"/>
              </a:rPr>
              <a:t><![CDATA[ orienta. Ninguna basta sola y el error típico es leer una y suponer las otras tres.]]></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uando el dato no está, el método no se rompe: se declara lo que falta, se busca la fuente alternativa, se anota la petición con fecha y se responde al cliente con el proceso y una hora. Nunca se sustituye un dato por una suposición: la costumbre, el parecido y el optimismo producen la misma pared equivocada. Esta evaluación acredita el conocimiento del método; el manejo real —enseñar una muestra, leer una etiqueta con el cliente delante, comprobar una referencia con prisa— se aprende en el puesto, con alguien al lado.]]></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2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fichas de datos de seguridad de los fabricantes del catálogo de Pinturas Especializadas: fuente operativa para composición, base, acabado, rendimiento y limitaciones de uso (consulta 2026-10); la ficha vigente prevalece sobre cualquier resumen intern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 esta lección no reproduce sus requisitos ni los convierte en procedimiento de la empresa.]]></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ientarse-entre-tiendas-familias-y-referencias"/>
              </a:rPr>
              <a:t><![CDATA[Orientarse entre tiendas, familias y re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2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Legislativo 1/2007, por el que se aprueba el Texto Refundido de la Ley General para la Defensa de los Consumidores y Usuarios (BOE, consulta 2026-10): marco general de información y garantía legal en la compra; esta lección no interpreta derechos ni plazos.]]></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RGPD) y Ley Orgánica 3/2018 (LOPDGDD): minimización de los datos de cliente que una ficha de orientación recoge (DOUE/BOE/AEPD, consulta 2026-10); esta lección no interpreta la base jurídica ni los plaz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2026-10-31T05:00:50Z</dcterms:created>
  <dcterms:modified xsi:type="dcterms:W3CDTF">2026-10-31T05:00:50Z</dcterms:modified>
  <dc:title>Orientarse entre tiendas, familias y referencias</dc:title>
  <dc:description>Presentación editable del OA «Orientarse entre tiendas, familias y referencias». Enlace: https://pinturasespecializadas.lumbre.lat/object/orientarse-entre-tiendas-familias-y-referencias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