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presProps" Target="presProps.xml"/>
  <Relationship Id="rId92" Type="http://schemas.openxmlformats.org/officeDocument/2006/relationships/viewProps" Target="viewProps.xml"/>
  <Relationship Id="rId9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frecer-complementos-y-servicios-asociad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frecer-complementos-y-servicios-asociad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ender el sistema completo sin inflar el pedido»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ender el sistema completo sin inflar el pedido»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ender el sistema completo sin inflar el pedido»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ender el sistema completo sin inflar el pedido»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Un bote no es un trabajo: el sistema de capas»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Un bote no es un trabajo: el sistema de capas»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sistem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uatro etapas del sistema de pintura: soporte, preparación, imprimación y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acabado es la última capa, no la única: el sistema empieza en el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frecer-complementos-y-servicios-asociado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Identificar soporte, estado y resultado, y comprobar qué capas pi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istema se construye con el soporte, su estado y el resultado esperado, contrastados con la ficha. Añadir productos sin ese análisis es surtido, no venta consul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sistema de capas y los tres datos previos a cualquier comple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frecer-complementos-y-servicios-asociado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os complementos que el trabajo pide de verdad» (2 de 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os complementos que el trabajo pide de verdad» (3 de 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os complementos que el trabajo pide de verdad» (4 de 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complement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ocho familias de complementos con el momento en que entran y el fallo que evi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Ocho familias, ocho fallos: la lista evita olvidos, no autoriza a venderlo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frecer-complementos-y-servicios-asociado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Imprimación selladora para el pladur nuevo. → Neces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asilla y cinta para tratar las juntas. → Neces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ija fina para igualar juntas y parches. → Neces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inta de carrocero para los bordes vistos. → Recomend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odillo de repuesto. → Prescin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isolvente para limpiar. → Prescin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Bote de 15 L cuando el cálculo pide 8 L. → Prescin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función de cada familia y clasificación aplicada a un trabajo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frecer-complementos-y-servicios-asociado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Necesario, recomendable y prescindible» (2 de 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Necesario, recomendable y prescindible» (3 de 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Necesario, recomendable y prescindible» (4 de 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rueba de las tre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fallo concreto evita este producto en est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frecer-complementos-y-servicios-asociado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rueba de las tre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no se usa, ¿el trabajo se puede ejecutar y el resultado cumple lo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frecer-complementos-y-servicios-asociad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rueba de las tre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ya lo tiene, sirve para este soporte y no duplica otr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frecer-complementos-y-servicios-asociad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rueba de las tre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no hay fallo que nombrar, es prescindible; si el trabajo no se sostiene sin él, es necesario; si queda en medio, es recomend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frecer-complementos-y-servicios-asociad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ompatibilidad: lo que se comprueba antes de cobrar» (2 de 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ompatibilidad: lo que se comprueba antes de cobrar» (3 de 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ompatibilidad: lo que se comprueba antes de cobrar» (4 de 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ompatibilidad.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a compatibilidad comprobada en ficha y una compatibilidad supuesta por marca o apar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compatibilidad no se supone: se lee en la ficha o se prueba en una zona pequ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frecer-complementos-y-servicios-asociad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rca no sustituye la ficha. Una imprimación de la misma casa puede estar pensada para metal y no para yeso; el sistema recomendado y el soporte concreto deci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misma marca, base del producto y límites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frecer-complementos-y-servicios-asociado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antidad: rendimiento, manos y merma» (2 de 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antidad: rendimiento, manos y merma» (3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calcul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cinco pasos para calcular los litros de pintura de un par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Medir, descontar, multiplicar por manos, dividir por rendimiento y sumar me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frecer-complementos-y-servicios-asociado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8.25 L (tolerancia ±0.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erímetro: 3,5 + 4,0 + 3,5 + 4,0 = 15 m. Superficie: 15 × 2,5 = 37,5 m². Dos manos: 75 m². Litros: 75 ÷ 10 = 7,5 L. Merma del 10 %: 0,75 L. Total: 8,25 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fórmula de superficie, manos, rendimiento y me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frecer-complementos-y-servicios-asociado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El cliente que solo quiere pintura» (2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El cliente que solo quiere pintura» (3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El cliente que solo quiere pintura» (4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solo-pintur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tarjetas con las respuestas posibles ante un cliente que solo quiere pintura: callar, negarse o vender con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i silencio ni pulso: vender lo pedido, explicar el riesgo y dejar con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frecer-complementos-y-servicios-asociad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te tabique es nuevo y absorbe de forma desigual; la ficha pide imprimir antes del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oculta un riesgo real; la tercera convierte la venta en una coacción; la quinta promete un resultado que el sistema no sostiene. Las otras dos describen el problema y dejan la decisión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el caso del pladur, la recomendación registrada y los límites de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frecer-complementos-y-servicios-asociad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Servicios asociados: categorías que se confirman» (2 de 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Servicios asociados: categorías que se confirman» (3 de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Servicios asociados: categorías que se confirman» (4 de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responder a una petición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conoce la necesidad: «Entiendo que necesita a alguien que se lo prepare o se lo apli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frecer-complementos-y-servicios-asociado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responder a una petición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afirmes que la casa lo presta: «No puedo confirmarlo desde aqu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frecer-complementos-y-servicios-asociad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responder a una petición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sulta el catálogo vigente o al mando de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frecer-complementos-y-servicios-asociado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responder a una petición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no consta, ofrece solo lo que controlas: producto, cálculo y explicación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frecer-complementos-y-servicios-asociad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responder a una petición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a petición, lo que has respondido y el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frecer-complementos-y-servicios-asociad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paración → ¿Incluye lijado, masilla y protección, y quién responde de 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sesoramiento → ¿Hasta dónde llega y quién lo pr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plicación → ¿Oficiales propios o terceros, con qué plazo y qué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ansporte → ¿Entrega, descarga, daños y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cio del servicio → ¿Tarifa publicada o presupuesto por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onsabilidad → ¿Qué cobertura existe si algo sale mal en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cuatro categorías de servicio y las condiciones que deben con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frecer-complementos-y-servicios-asociado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rrores frecuentes, límites y escalado» (2 de 5).]]></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rrores frecuentes, límites y escalado» (3 de 5).]]></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rrores frecuentes, límites y escalado» (4 de 5).]]></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rrores frecuentes, límites y escalado» (5 de 5).]]></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rección técnica · el mando · administ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da límite tiene un destinatario: la duda técnica va a dirección técnica; el catálogo y la disponibilidad, al mando; la facturación y las condiciones comerciales, a administ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8: límites del mostrador y rutas de esca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frecer-complementos-y-servicios-asociado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frecer-complementos-y-servicios-asociado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frecer-complementos-y-servicios-asociado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pieza y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frecer-complementos-y-servicios-asociado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pieza y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frecer-complementos-y-servicios-asociado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vender 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ncluir las capas y operaciones que el trabajo pide, no todo el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frecer-complementos-y-servicios-asociado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un complemento es neces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sin él el sistema no se ejecuta como indica la ficha o el resultado no cumple lo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frecer-complementos-y-servicios-asociado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garantiza la misma mar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ompatibilidad con el soporte; lo decide la ficha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frecer-complementos-y-servicios-asociado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n los li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perficie × manos) ÷ rendimiento + me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frecer-complementos-y-servicios-asociado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uede decir de un servicio no confirm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se consulta; nunca que la casa lo pr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frecer-complementos-y-servicios-asociado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abes construir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frecer-complementos-y-servicios-asociado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abes construir el pedido?» (2 de 2).]]></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6).]]></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6).]]></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6).]]></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6).]]></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630" r:id="rId1"/>
    <p:sldLayoutId id="2482435631" r:id="rId2"/>
    <p:sldLayoutId id="2482435632" r:id="rId3"/>
    <p:sldLayoutId id="248243563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c56c7c06f8fb8150ed9e1ddb1d4b3d6c450dc769e9f8f701.jpg"/>
  <Relationship Id="rId3" Type="http://schemas.openxmlformats.org/officeDocument/2006/relationships/hyperlink" Target="https://pinturasespecializadas.lumbre.lat/object/ofrecer-complementos-y-servicios-asociad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sistema2.jpg"/>
  <Relationship Id="rId3" Type="http://schemas.openxmlformats.org/officeDocument/2006/relationships/hyperlink" Target="https://pinturasespecializadas.lumbre.lat/object/ofrecer-complementos-y-servicios-asociados" TargetMode="External"/>
  <Relationship Id="rId4" Type="http://schemas.openxmlformats.org/officeDocument/2006/relationships/hyperlink" Target="https://pinturasespecializadas.lumbre.lat/object/ofrecer-complementos-y-servicios-asociados"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complementos3.jpg"/>
  <Relationship Id="rId3" Type="http://schemas.openxmlformats.org/officeDocument/2006/relationships/hyperlink" Target="https://pinturasespecializadas.lumbre.lat/object/ofrecer-complementos-y-servicios-asociados" TargetMode="External"/>
  <Relationship Id="rId4" Type="http://schemas.openxmlformats.org/officeDocument/2006/relationships/hyperlink" Target="https://pinturasespecializadas.lumbre.lat/object/ofrecer-complementos-y-servicios-asociados"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ompatibilidad4.jpg"/>
  <Relationship Id="rId3" Type="http://schemas.openxmlformats.org/officeDocument/2006/relationships/hyperlink" Target="https://pinturasespecializadas.lumbre.lat/object/ofrecer-complementos-y-servicios-asociados" TargetMode="External"/>
  <Relationship Id="rId4" Type="http://schemas.openxmlformats.org/officeDocument/2006/relationships/hyperlink" Target="https://pinturasespecializadas.lumbre.lat/object/ofrecer-complementos-y-servicios-asociados"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calculo5.jpg"/>
  <Relationship Id="rId3" Type="http://schemas.openxmlformats.org/officeDocument/2006/relationships/hyperlink" Target="https://pinturasespecializadas.lumbre.lat/object/ofrecer-complementos-y-servicios-asociados" TargetMode="External"/>
  <Relationship Id="rId4" Type="http://schemas.openxmlformats.org/officeDocument/2006/relationships/hyperlink" Target="https://pinturasespecializadas.lumbre.lat/object/ofrecer-complementos-y-servicios-asociados"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solo-pintura6.jpg"/>
  <Relationship Id="rId3" Type="http://schemas.openxmlformats.org/officeDocument/2006/relationships/hyperlink" Target="https://pinturasespecializadas.lumbre.lat/object/ofrecer-complementos-y-servicios-asociados" TargetMode="External"/>
  <Relationship Id="rId4" Type="http://schemas.openxmlformats.org/officeDocument/2006/relationships/hyperlink" Target="https://pinturasespecializadas.lumbre.lat/object/ofrecer-complementos-y-servicios-asociados" TargetMode="External"/>
  <Relationship Id="rId5"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hyperlink" Target="https://pinturasespecializadas.lumbre.lat/object/ofrecer-complementos-y-servicios-asociados" TargetMode="External"/>
  <Relationship Id="rId4"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frecer-complementos-y-servicios-asociados" TargetMode="External"/>
  <Relationship Id="rId3" Type="http://schemas.openxmlformats.org/officeDocument/2006/relationships/notesSlide" Target="../notesSlides/notesSlide8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n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stem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le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fl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di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ofrecer-complementos-y-servicios-asociado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struir el sistema que exige un trabajo concreto, clasificar cada complemento como necesario, recomendable o prescindible, comprobar la compatibilidad entre capas y soportes, calcular cantidades con rendimiento y merma, y explicar el fallo que evita cada línea sin convertir el pedido en un surti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 la ruta comercial. Enseña a pasar del bote suelto al pedido completo: qué capas pide el trabajo, qué complementos son necesarios, cómo se comprueba la compatibilidad y cómo se calcula la cantidad sin sobrar ni faltar.]]></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3528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venta consultiva · complementos · sistema de pintura · compatibilidad · cálculo de cantidades · servicios asociados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nder el sistema completo sin inflar el pedid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 sábado por la mañana, en el mostrador del centro, un cliente enseña la foto de un tabique de pladur recién montado en un local. Quiere 15 L de pintura plástica mate y añade: «La imprimación me la salto, que luego queda igual». Detrás, una clienta que ya ha pintado su casa pide solo un bote de 4 L y devuelve la cinta que compró de má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saben lo que quieren comprar; ninguno ha descrito el trabajo completo. Esta lección trabaja la conversación que convierte una petición en un pedido ajustado: ni el bote suelto que falla, ni el surtido que nadie necesi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nder el sistema completo sin inflar el pedid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construir el sistema que exige un trabajo concreto, clasificar cada complemento como necesario, recomendable o prescindible, comprobar la compatibilidad entre capas y soportes, calcular cantidades con rendimiento y merma, y explicar el fallo que evita cada línea sin convertir el pedido en un surtido.]]></a:t>
            </a:r>
          </a:p>
        </p:txBody>
      </p:sp>
      <p:sp>
        <p:nvSpPr>
          <p:cNvPr id="11"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nder el sistema completo sin inflar el pedid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no es, por sí solo, una política de Pinturas Especializad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pendiente: catálogo, responsables, precios, seguros y formatos que debe confirmar direc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y cifras marcadas como ficticias sirven para practicar; no son datos de la empre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nder el sistema completo sin inflar el pedid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El catálogo vigente de servicios asociados: preparación, asesoramiento, aplicación y transpor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nder el sistema completo sin inflar el pedid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8]]></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presta cada servicio: personal propio, colaborador o empresa externa. Los precios, tarifas y condiciones de facturación de cada servicio. Los seguros y la responsabilidad que cubren la aplicación, el transporte y los daños en obra. Dónde se registra la recomendación del vendedor y la decisión del cliente.]]></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olítica de devolución de complementos no usados y las condiciones de entreg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 bote no es un trabajo: el sistema de cap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entra pidiendo un bote y sale con un pedido. Entre una cosa y otra hay una decisión comercial: qué necesita el trabajo para salir bien. La pintura de acabado es la capa visible, pero el resultado depende de lo que hay debajo y de lo que se hace antes. Eso es el ]]></a:t>
            </a:r>
            <a:r>
              <a:rPr lang="en-US" b="1"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soporte, preparación, imprimación y acabado, cada pieza con una fun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 bote no es un trabajo: el sistema de cap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nder el sistema no es vender el catálogo.]]></a:t>
            </a:r>
            <a:r>
              <a:rPr lang="en-US" strike="noStrike" sz="2100" spc="0" u="none" cap="none">
                <a:solidFill>
                  <a:srgbClr val="1B2438">
                    <a:alpha val="100000"/>
                  </a:srgbClr>
                </a:solidFill>
                <a:latin typeface="Calibri"/>
              </a:rPr>
              <a:t><![CDATA[ Es construir un pedido que contenga lo que el trabajo exige y nada que no exija. Un pedido de dos líneas puede ser impecable; uno de doce, también. Lo que no es defendible es decidir por costumbre: ofrecer imprimación a todo el mundo porque «siempre se ofrece», o no ofrecer nada porque «el cliente ya sab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 bote no es un trabajo: el sistema de cap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hablar de complementos hay tres datos: ]]></a:t>
            </a:r>
            <a:r>
              <a:rPr lang="en-US" b="1" strike="noStrike" sz="2100" spc="0" u="none" cap="none">
                <a:solidFill>
                  <a:srgbClr val="1B2438">
                    <a:alpha val="100000"/>
                  </a:srgbClr>
                </a:solidFill>
                <a:latin typeface="Calibri"/>
              </a:rPr>
              <a:t><![CDATA[qué soporte]]></a:t>
            </a:r>
            <a:r>
              <a:rPr lang="en-US" strike="noStrike" sz="2100" spc="0" u="none" cap="none">
                <a:solidFill>
                  <a:srgbClr val="1B2438">
                    <a:alpha val="100000"/>
                  </a:srgbClr>
                </a:solidFill>
                <a:latin typeface="Calibri"/>
              </a:rPr>
              <a:t><![CDATA[ hay (yeso, pladur, madera, metal u hormigón), ]]></a:t>
            </a:r>
            <a:r>
              <a:rPr lang="en-US" b="1" strike="noStrike" sz="2100" spc="0" u="none" cap="none">
                <a:solidFill>
                  <a:srgbClr val="1B2438">
                    <a:alpha val="100000"/>
                  </a:srgbClr>
                </a:solidFill>
                <a:latin typeface="Calibri"/>
              </a:rPr>
              <a:t><![CDATA[en qué estado]]></a:t>
            </a:r>
            <a:r>
              <a:rPr lang="en-US" strike="noStrike" sz="2100" spc="0" u="none" cap="none">
                <a:solidFill>
                  <a:srgbClr val="1B2438">
                    <a:alpha val="100000"/>
                  </a:srgbClr>
                </a:solidFill>
                <a:latin typeface="Calibri"/>
              </a:rPr>
              <a:t><![CDATA[ está (nuevo, pintado, reparado, absorbente) y ]]></a:t>
            </a:r>
            <a:r>
              <a:rPr lang="en-US" b="1" strike="noStrike" sz="2100" spc="0" u="none" cap="none">
                <a:solidFill>
                  <a:srgbClr val="1B2438">
                    <a:alpha val="100000"/>
                  </a:srgbClr>
                </a:solidFill>
                <a:latin typeface="Calibri"/>
              </a:rPr>
              <a:t><![CDATA[qué resultado]]></a:t>
            </a:r>
            <a:r>
              <a:rPr lang="en-US" strike="noStrike" sz="2100" spc="0" u="none" cap="none">
                <a:solidFill>
                  <a:srgbClr val="1B2438">
                    <a:alpha val="100000"/>
                  </a:srgbClr>
                </a:solidFill>
                <a:latin typeface="Calibri"/>
              </a:rPr>
              <a:t><![CDATA[ espera el cliente (un color, un acabado, una duración). Sin esos tres datos, cualquier recomendación es una apuesta.]]></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de que el pedido está bien construido no es su importe: es que puedas nombrar, para cada línea, ]]></a:t>
            </a:r>
            <a:r>
              <a:rPr lang="en-US" b="1" strike="noStrike" sz="2100" spc="0" u="none" cap="none">
                <a:solidFill>
                  <a:srgbClr val="1B2438">
                    <a:alpha val="100000"/>
                  </a:srgbClr>
                </a:solidFill>
                <a:latin typeface="Calibri"/>
              </a:rPr>
              <a:t><![CDATA[qué fallo evita]]></a:t>
            </a:r>
            <a:r>
              <a:rPr lang="en-US" strike="noStrike" sz="2100" spc="0" u="none" cap="none">
                <a:solidFill>
                  <a:srgbClr val="1B2438">
                    <a:alpha val="100000"/>
                  </a:srgbClr>
                </a:solidFill>
                <a:latin typeface="Calibri"/>
              </a:rPr>
              <a:t><![CDATA[. Si no sabes nombrarlo, probablemente esa línea sob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 bote no es un trabajo: el sistema de capas]]></a:t>
            </a:r>
          </a:p>
        </p:txBody>
      </p:sp>
      <p:pic>
        <p:nvPicPr>
          <p:cNvPr id="3" name="" descr="Flujo de cuatro etapas del sistema de pintura: soporte, preparación, imprimación y acabado.">
            <a:hlinkClick r:id="rId3" tooltip="Flujo de cuatro etapas del sistema de pintura: soporte, preparación, imprimación y acabado."/>
          </p:cNvPr>
          <p:cNvPicPr>
            <a:picLocks noChangeAspect="1"/>
          </p:cNvPicPr>
          <p:nvPr>
            <p:ph type="pic" idx="1"/>
          </p:nvPr>
        </p:nvPicPr>
        <p:blipFill>
          <a:blip r:embed="rId2"/>
          <a:stretch>
            <a:fillRect/>
          </a:stretch>
        </p:blipFill>
        <p:spPr>
          <a:xfrm>
            <a:off x="514350" y="1266825"/>
            <a:ext cx="8115300" cy="2771775"/>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acabado es la última capa, no la única: el sistema empieza en el sopor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ofrecer-complementos-y-servicios-asociados"/>
              </a:rPr>
              <a:t><![CDATA[Ver imagen original en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Un bote no es un trabajo: el sistema de cap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ide un bote de plástica mate para un tabique de pladur nuevo. ¿Qué convierte esa petición en un pedido de sistem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ñadir el mayor número de complementos posibl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dentificar soporte, estado y resultado, y comprobar qué capas pide la fich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frecer el formato más grande para que no falte product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ar solo el color y el presupuesto disponi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complementos que el trabajo pide de verdad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rabajo puede exigir ocho familias de complementos. No todas en todos los casos: la lista sirve para no olvidar ninguna, no para venderlas juntas.]]></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mprimación.]]></a:t>
            </a:r>
            <a:r>
              <a:rPr lang="en-US" strike="noStrike" sz="2100" spc="0" u="none" cap="none">
                <a:solidFill>
                  <a:srgbClr val="1B2438">
                    <a:alpha val="100000"/>
                  </a:srgbClr>
                </a:solidFill>
                <a:latin typeface="Calibri"/>
              </a:rPr>
              <a:t><![CDATA[ Prepara el soporte y uniforma la absorción. Es la pieza que más se omite y la que más fallos explica.]]></a:t>
            </a:r>
          </a:p>
        </p:txBody>
      </p:sp>
      <p:sp>
        <p:nvSpPr>
          <p:cNvPr id="10" name=""/>
          <p:cNvSpPr txBox="1"/>
          <p:nvPr/>
        </p:nvSpPr>
        <p:spPr>
          <a:xfrm>
            <a:off x="514350" y="2990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llador.]]></a:t>
            </a:r>
            <a:r>
              <a:rPr lang="en-US" strike="noStrike" sz="2100" spc="0" u="none" cap="none">
                <a:solidFill>
                  <a:srgbClr val="1B2438">
                    <a:alpha val="100000"/>
                  </a:srgbClr>
                </a:solidFill>
                <a:latin typeface="Calibri"/>
              </a:rPr>
              <a:t><![CDATA[ Tapa poros, nudos o manchas que reaparecerían. No es lo mismo que una imprimación de agarre.]]></a:t>
            </a:r>
          </a:p>
        </p:txBody>
      </p:sp>
      <p:sp>
        <p:nvSpPr>
          <p:cNvPr id="12" name=""/>
          <p:cNvSpPr txBox="1"/>
          <p:nvPr/>
        </p:nvSpPr>
        <p:spPr>
          <a:xfrm>
            <a:off x="514350" y="36957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6957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silla.]]></a:t>
            </a:r>
            <a:r>
              <a:rPr lang="en-US" strike="noStrike" sz="2100" spc="0" u="none" cap="none">
                <a:solidFill>
                  <a:srgbClr val="1B2438">
                    <a:alpha val="100000"/>
                  </a:srgbClr>
                </a:solidFill>
                <a:latin typeface="Calibri"/>
              </a:rPr>
              <a:t><![CDATA[ Rellena agujeros, grietas y juntas. Debe secar y lijarse antes de recibir pintu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complementos que el trabajo pide de verdad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8]]></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ta.]]></a:t>
            </a:r>
            <a:r>
              <a:rPr lang="en-US" strike="noStrike" sz="2100" spc="0" u="none" cap="none">
                <a:solidFill>
                  <a:srgbClr val="1B2438">
                    <a:alpha val="100000"/>
                  </a:srgbClr>
                </a:solidFill>
                <a:latin typeface="Calibri"/>
              </a:rPr>
              <a:t><![CDATA[ Delimita bordes y protege lo que no se pinta.]]></a:t>
            </a:r>
          </a:p>
        </p:txBody>
      </p:sp>
      <p:sp>
        <p:nvSpPr>
          <p:cNvPr id="9" name=""/>
          <p:cNvSpPr txBox="1"/>
          <p:nvPr/>
        </p:nvSpPr>
        <p:spPr>
          <a:xfrm>
            <a:off x="514350" y="1600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00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ija.]]></a:t>
            </a:r>
            <a:r>
              <a:rPr lang="en-US" strike="noStrike" sz="2100" spc="0" u="none" cap="none">
                <a:solidFill>
                  <a:srgbClr val="1B2438">
                    <a:alpha val="100000"/>
                  </a:srgbClr>
                </a:solidFill>
                <a:latin typeface="Calibri"/>
              </a:rPr>
              <a:t><![CDATA[ Iguala la superficie y crea agarre entre manos.]]></a:t>
            </a:r>
          </a:p>
        </p:txBody>
      </p:sp>
      <p:sp>
        <p:nvSpPr>
          <p:cNvPr id="11" name=""/>
          <p:cNvSpPr txBox="1"/>
          <p:nvPr/>
        </p:nvSpPr>
        <p:spPr>
          <a:xfrm>
            <a:off x="514350" y="19716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19716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isolvente.]]></a:t>
            </a:r>
            <a:r>
              <a:rPr lang="en-US" strike="noStrike" sz="2100" spc="0" u="none" cap="none">
                <a:solidFill>
                  <a:srgbClr val="1B2438">
                    <a:alpha val="100000"/>
                  </a:srgbClr>
                </a:solidFill>
                <a:latin typeface="Calibri"/>
              </a:rPr>
              <a:t><![CDATA[ Limpia útiles y diluye solo los productos que lo admiten.]]></a:t>
            </a:r>
          </a:p>
        </p:txBody>
      </p:sp>
      <p:sp>
        <p:nvSpPr>
          <p:cNvPr id="13" name=""/>
          <p:cNvSpPr txBox="1"/>
          <p:nvPr/>
        </p:nvSpPr>
        <p:spPr>
          <a:xfrm>
            <a:off x="514350" y="26765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26765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Rodillo, brocha, cubeta o pértiga: condiciona el rendimiento real.]]></a:t>
            </a:r>
          </a:p>
        </p:txBody>
      </p:sp>
      <p:sp>
        <p:nvSpPr>
          <p:cNvPr id="15" name=""/>
          <p:cNvSpPr txBox="1"/>
          <p:nvPr/>
        </p:nvSpPr>
        <p:spPr>
          <a:xfrm>
            <a:off x="514350" y="33813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3813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tección.]]></a:t>
            </a:r>
            <a:r>
              <a:rPr lang="en-US" strike="noStrike" sz="2100" spc="0" u="none" cap="none">
                <a:solidFill>
                  <a:srgbClr val="1B2438">
                    <a:alpha val="100000"/>
                  </a:srgbClr>
                </a:solidFill>
                <a:latin typeface="Calibri"/>
              </a:rPr>
              <a:t><![CDATA[ Suelos, muebles, marcos y zonas de pa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complementos que el trabajo pide de verdad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familia responde a un fallo concreto, y ese es el criterio para ofrecerla: ]]></a:t>
            </a:r>
            <a:r>
              <a:rPr lang="en-US" b="1" strike="noStrike" sz="2100" spc="0" u="none" cap="none">
                <a:solidFill>
                  <a:srgbClr val="1B2438">
                    <a:alpha val="100000"/>
                  </a:srgbClr>
                </a:solidFill>
                <a:latin typeface="Calibri"/>
              </a:rPr>
              <a:t><![CDATA[no se ofrece un producto, se evita un fallo]]></a:t>
            </a:r>
            <a:r>
              <a:rPr lang="en-US" strike="noStrike" sz="2100" spc="0" u="none" cap="none">
                <a:solidFill>
                  <a:srgbClr val="1B2438">
                    <a:alpha val="100000"/>
                  </a:srgbClr>
                </a:solidFill>
                <a:latin typeface="Calibri"/>
              </a:rPr>
              <a:t><![CDATA[. La imprimación evita el parcheado por absorción desigual; la masilla evita que se marquen los agujeros; la lija evita que el grano quede atrapado en la segunda mano. Cuando el cliente entiende el fallo, decide con informa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complementos que el trabajo pide de verdad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confusiones frecuentes. La primera, llamar «complemento» a cualquier cosa que se venda al lado: un ambientador no completa una pintura. La segunda, tratar la herramienta como un accesorio menor: un rodillo de pelo corto en una fachada rugosa da un rendimiento falso y deja el color irregular. La herramienta forma parte del sistema tanto como la imprim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complementos que el trabajo pide de verdad]]></a:t>
            </a:r>
          </a:p>
        </p:txBody>
      </p:sp>
      <p:pic>
        <p:nvPicPr>
          <p:cNvPr id="3" name="" descr="Matriz de ocho familias de complementos con el momento en que entran y el fallo que evitan.">
            <a:hlinkClick r:id="rId3" tooltip="Matriz de ocho familias de complementos con el momento en que entran y el fallo que evitan."/>
          </p:cNvPr>
          <p:cNvPicPr>
            <a:picLocks noChangeAspect="1"/>
          </p:cNvPicPr>
          <p:nvPr>
            <p:ph type="pic" idx="1"/>
          </p:nvPr>
        </p:nvPicPr>
        <p:blipFill>
          <a:blip r:embed="rId2"/>
          <a:stretch>
            <a:fillRect/>
          </a:stretch>
        </p:blipFill>
        <p:spPr>
          <a:xfrm>
            <a:off x="2638425" y="1257300"/>
            <a:ext cx="38671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Ocho familias, ocho fallos: la lista evita olvidos, no autoriza a venderlo to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ofrecer-complementos-y-servicios-asociados"/>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os complementos que el trabajo pide de verdad]]></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un despacho con un tabique de pladur nuevo. El cliente ya tiene rodillo, cubeta y brochas. Clasifica cada línea del pedido.]]></a:t>
            </a:r>
          </a:p>
        </p:txBody>
      </p:sp>
      <p:sp>
        <p:nvSpPr>
          <p:cNvPr id="9" name=""/>
          <p:cNvSpPr txBox="1"/>
          <p:nvPr/>
        </p:nvSpPr>
        <p:spPr>
          <a:xfrm>
            <a:off x="514350" y="2647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ecesario]]></a:t>
            </a:r>
          </a:p>
        </p:txBody>
      </p:sp>
      <p:sp>
        <p:nvSpPr>
          <p:cNvPr id="11"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comendable]]></a:t>
            </a:r>
          </a:p>
        </p:txBody>
      </p:sp>
      <p:sp>
        <p:nvSpPr>
          <p:cNvPr id="12"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scindible]]></a:t>
            </a:r>
          </a:p>
        </p:txBody>
      </p:sp>
      <p:sp>
        <p:nvSpPr>
          <p:cNvPr id="13" name=""/>
          <p:cNvSpPr txBox="1"/>
          <p:nvPr/>
        </p:nvSpPr>
        <p:spPr>
          <a:xfrm>
            <a:off x="514350" y="3981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mprimación selladora para el pladur nuev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silla y cinta para tratar las junt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ija fina para igualar juntas y parch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inta de carrocero para los bordes visto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odillo de repuest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isolvente para limpiar.]]></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Bote de 15 L cuando el cálculo pide 8 L.]]></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Necesario, recomendable y prescindibl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r es la parte que separa una venta consultiva de un surtido. La categoría no depende del producto, sino del ]]></a:t>
            </a:r>
            <a:r>
              <a:rPr lang="en-US" b="1" strike="noStrike" sz="2100" spc="0" u="none" cap="none">
                <a:solidFill>
                  <a:srgbClr val="1B2438">
                    <a:alpha val="100000"/>
                  </a:srgbClr>
                </a:solidFill>
                <a:latin typeface="Calibri"/>
              </a:rPr>
              <a:t><![CDATA[trabajo y del cliente]]></a:t>
            </a:r>
            <a:r>
              <a:rPr lang="en-US" strike="noStrike" sz="2100" spc="0" u="none" cap="none">
                <a:solidFill>
                  <a:srgbClr val="1B2438">
                    <a:alpha val="100000"/>
                  </a:srgbClr>
                </a:solidFill>
                <a:latin typeface="Calibri"/>
              </a:rPr>
              <a:t><![CDATA[.]]></a:t>
            </a:r>
          </a:p>
        </p:txBody>
      </p:sp>
      <p:sp>
        <p:nvSpPr>
          <p:cNvPr id="8" name=""/>
          <p:cNvSpPr txBox="1"/>
          <p:nvPr/>
        </p:nvSpPr>
        <p:spPr>
          <a:xfrm>
            <a:off x="514350" y="22860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ecesario.]]></a:t>
            </a:r>
            <a:r>
              <a:rPr lang="en-US" strike="noStrike" sz="2100" spc="0" u="none" cap="none">
                <a:solidFill>
                  <a:srgbClr val="1B2438">
                    <a:alpha val="100000"/>
                  </a:srgbClr>
                </a:solidFill>
                <a:latin typeface="Calibri"/>
              </a:rPr>
              <a:t><![CDATA[ Sin ello, el sistema no se puede ejecutar como indica la ficha o el resultado no cumple lo pedido. Ejemplo: masilla y lija en un tabique con agujeros; imprimación en un soporte nuevo y absorben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Necesario, recomendable y prescindibl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comendable.]]></a:t>
            </a:r>
            <a:r>
              <a:rPr lang="en-US" strike="noStrike" sz="2100" spc="0" u="none" cap="none">
                <a:solidFill>
                  <a:srgbClr val="1B2438">
                    <a:alpha val="100000"/>
                  </a:srgbClr>
                </a:solidFill>
                <a:latin typeface="Calibri"/>
              </a:rPr>
              <a:t><![CDATA[ Reduce un riesgo o ahorra tiempo, pero existe una alternativa razonable. Ejemplo: una pértiga para llegar al techo sin escalera; cinta de calidad en un borde visto.]]></a:t>
            </a:r>
          </a:p>
        </p:txBody>
      </p:sp>
      <p:sp>
        <p:nvSpPr>
          <p:cNvPr id="9" name=""/>
          <p:cNvSpPr txBox="1"/>
          <p:nvPr/>
        </p:nvSpPr>
        <p:spPr>
          <a:xfrm>
            <a:off x="514350" y="22574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scindible.]]></a:t>
            </a:r>
            <a:r>
              <a:rPr lang="en-US" strike="noStrike" sz="2100" spc="0" u="none" cap="none">
                <a:solidFill>
                  <a:srgbClr val="1B2438">
                    <a:alpha val="100000"/>
                  </a:srgbClr>
                </a:solidFill>
                <a:latin typeface="Calibri"/>
              </a:rPr>
              <a:t><![CDATA[ Duplica lo que el cliente ya tiene, no aplica al producto o resuelve un problema que este trabajo no tiene. Ejemplo: disolvente para una pintura al agua; 15 L cuando el cálculo pide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Necesario, recomendable y prescindibl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cesario» no significa «obligatorio comprar aquí» ni «tiene que llevárselo». Significa que, si falta, el resultado cambia o el trabajo no se puede hacer como está previsto. El cliente sigue decidiendo. Lo que no puede el vendedor es ]]></a:t>
            </a:r>
            <a:r>
              <a:rPr lang="en-US" b="1" strike="noStrike" sz="2100" spc="0" u="none" cap="none">
                <a:solidFill>
                  <a:srgbClr val="1B2438">
                    <a:alpha val="100000"/>
                  </a:srgbClr>
                </a:solidFill>
                <a:latin typeface="Calibri"/>
              </a:rPr>
              <a:t><![CDATA[presentar como completo un pedido que no lo es]]></a:t>
            </a:r>
            <a:r>
              <a:rPr lang="en-US" strike="noStrike" sz="2100" spc="0" u="none" cap="none">
                <a:solidFill>
                  <a:srgbClr val="1B2438">
                    <a:alpha val="100000"/>
                  </a:srgbClr>
                </a:solidFill>
                <a:latin typeface="Calibri"/>
              </a:rPr>
              <a:t><![CDA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Necesario, recomendable y prescindibl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las categorías son estables. La imprimación es necesaria en un pladur nuevo y prescindible en una pared de yeso bien pintada y limpia. La cinta es necesaria para un aficionado que quiere un borde recto y prescindible para un profesional que corta a mano con seguridad. La clasificación se hace ]]></a:t>
            </a:r>
            <a:r>
              <a:rPr lang="en-US" b="1" strike="noStrike" sz="2100" spc="0" u="none" cap="none">
                <a:solidFill>
                  <a:srgbClr val="1B2438">
                    <a:alpha val="100000"/>
                  </a:srgbClr>
                </a:solidFill>
                <a:latin typeface="Calibri"/>
              </a:rPr>
              <a:t><![CDATA[para ese cliente y ese trabajo]]></a:t>
            </a:r>
            <a:r>
              <a:rPr lang="en-US" strike="noStrike" sz="2100" spc="0" u="none" cap="none">
                <a:solidFill>
                  <a:srgbClr val="1B2438">
                    <a:alpha val="100000"/>
                  </a:srgbClr>
                </a:solidFill>
                <a:latin typeface="Calibri"/>
              </a:rPr>
              <a:t><![CDATA[, no en abstrac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Necesario, recomendable y prescindible · La prueba de las tres pregunt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fallo concreto evita este producto en este trabaj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Necesario, recomendable y prescindible · La prueba de las tres pregunt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se usa, ¿el trabajo se puede ejecutar y el resultado cumple lo pedi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Necesario, recomendable y prescindible · La prueba de las tres pregunt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ya lo tiene, sirve para este soporte y no duplica otra líne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Necesario, recomendable y prescindible · La prueba de las tres pregunta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hay fallo que nombrar, es prescindible; si el trabajo no se sostiene sin él, es necesario; si queda en medio, es recomendab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mpatibilidad: lo que se comprueba antes de cobr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atibilidad es la comprobación que evita el repintado. No se deduce del color del envase ni del nombre comercial: se lee en la ]]></a:t>
            </a:r>
            <a:r>
              <a:rPr lang="en-US" b="1" strike="noStrike" sz="2100" spc="0" u="none" cap="none">
                <a:solidFill>
                  <a:srgbClr val="1B2438">
                    <a:alpha val="100000"/>
                  </a:srgbClr>
                </a:solidFill>
                <a:latin typeface="Calibri"/>
              </a:rPr>
              <a:t><![CDATA[ficha técnica]]></a:t>
            </a:r>
            <a:r>
              <a:rPr lang="en-US" strike="noStrike" sz="2100" spc="0" u="none" cap="none">
                <a:solidFill>
                  <a:srgbClr val="1B2438">
                    <a:alpha val="100000"/>
                  </a:srgbClr>
                </a:solidFill>
                <a:latin typeface="Calibri"/>
              </a:rPr>
              <a:t><![CDATA[ del producto que va encima.]]></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stema recomendado.]]></a:t>
            </a:r>
            <a:r>
              <a:rPr lang="en-US" strike="noStrike" sz="2100" spc="0" u="none" cap="none">
                <a:solidFill>
                  <a:srgbClr val="1B2438">
                    <a:alpha val="100000"/>
                  </a:srgbClr>
                </a:solidFill>
                <a:latin typeface="Calibri"/>
              </a:rPr>
              <a:t><![CDATA[ La ficha indica qué imprimación admite el acabado y sobre qué soportes.]]></a:t>
            </a:r>
          </a:p>
        </p:txBody>
      </p:sp>
      <p:sp>
        <p:nvSpPr>
          <p:cNvPr id="10" name=""/>
          <p:cNvSpPr txBox="1"/>
          <p:nvPr/>
        </p:nvSpPr>
        <p:spPr>
          <a:xfrm>
            <a:off x="514350" y="2990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paración y humedad.]]></a:t>
            </a:r>
            <a:r>
              <a:rPr lang="en-US" strike="noStrike" sz="2100" spc="0" u="none" cap="none">
                <a:solidFill>
                  <a:srgbClr val="1B2438">
                    <a:alpha val="100000"/>
                  </a:srgbClr>
                </a:solidFill>
                <a:latin typeface="Calibri"/>
              </a:rPr>
              <a:t><![CDATA[ El fabricante fija el límite de humedad del soporte; no se pinta por calendario.]]></a:t>
            </a:r>
          </a:p>
        </p:txBody>
      </p:sp>
      <p:sp>
        <p:nvSpPr>
          <p:cNvPr id="12" name=""/>
          <p:cNvSpPr txBox="1"/>
          <p:nvPr/>
        </p:nvSpPr>
        <p:spPr>
          <a:xfrm>
            <a:off x="514350" y="36957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6957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iempo entre manos.]]></a:t>
            </a:r>
            <a:r>
              <a:rPr lang="en-US" strike="noStrike" sz="2100" spc="0" u="none" cap="none">
                <a:solidFill>
                  <a:srgbClr val="1B2438">
                    <a:alpha val="100000"/>
                  </a:srgbClr>
                </a:solidFill>
                <a:latin typeface="Calibri"/>
              </a:rPr>
              <a:t><![CDATA[ Respetarlo evita que la capa superior cierre mal la inferio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mpatibilidad: lo que se comprueba antes de cobr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ilución y herramienta.]]></a:t>
            </a:r>
            <a:r>
              <a:rPr lang="en-US" strike="noStrike" sz="2100" spc="0" u="none" cap="none">
                <a:solidFill>
                  <a:srgbClr val="1B2438">
                    <a:alpha val="100000"/>
                  </a:srgbClr>
                </a:solidFill>
                <a:latin typeface="Calibri"/>
              </a:rPr>
              <a:t><![CDATA[ Una dilución fuera de ficha cambia el rendimiento y el acabado.]]></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mperatura y ventilación.]]></a:t>
            </a:r>
            <a:r>
              <a:rPr lang="en-US" strike="noStrike" sz="2100" spc="0" u="none" cap="none">
                <a:solidFill>
                  <a:srgbClr val="1B2438">
                    <a:alpha val="100000"/>
                  </a:srgbClr>
                </a:solidFill>
                <a:latin typeface="Calibri"/>
              </a:rPr>
              <a:t><![CDATA[ Fuera del rango indicado, el secado y la adhesión se resient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mpatibilidad: lo que se comprueba antes de cobr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isma marca no es sinónimo de compatibilidad, y distinta marca no es sinónimo de incompatibilidad.]]></a:t>
            </a:r>
            <a:r>
              <a:rPr lang="en-US" strike="noStrike" sz="2100" spc="0" u="none" cap="none">
                <a:solidFill>
                  <a:srgbClr val="1B2438">
                    <a:alpha val="100000"/>
                  </a:srgbClr>
                </a:solidFill>
                <a:latin typeface="Calibri"/>
              </a:rPr>
              <a:t><![CDATA[ Una imprimación de la misma casa puede estar diseñada para metal y no para yeso. Lo que decide es la ficha del acabado y el soporte concreto. Tampoco existe una regla universal de «agua sobre disolvente» o al revés: hay sistemas que lo admiten y sistemas que no, y solo la ficha lo di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mpatibilidad: lo que se comprueba antes de cobr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ficha no cubre el caso —soporte poco habitual, producto descatalogado, capa anterior desconocida— no se improvisa. Se hace una ]]></a:t>
            </a:r>
            <a:r>
              <a:rPr lang="en-US" b="1" strike="noStrike" sz="2100" spc="0" u="none" cap="none">
                <a:solidFill>
                  <a:srgbClr val="1B2438">
                    <a:alpha val="100000"/>
                  </a:srgbClr>
                </a:solidFill>
                <a:latin typeface="Calibri"/>
              </a:rPr>
              <a:t><![CDATA[prueba en una zona poco visible]]></a:t>
            </a:r>
            <a:r>
              <a:rPr lang="en-US" strike="noStrike" sz="2100" spc="0" u="none" cap="none">
                <a:solidFill>
                  <a:srgbClr val="1B2438">
                    <a:alpha val="100000"/>
                  </a:srgbClr>
                </a:solidFill>
                <a:latin typeface="Calibri"/>
              </a:rPr>
              <a:t><![CDATA[, se respeta el secado completo y, si sigue la duda, se escala a dirección técnica. Probar en la pared entera es convertir una duda en un gast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detalles que arruinan trabajos bien planteados: masillas que no admiten el esmalte previsto y selladores de silicona que no se pueden pintar. En ambos casos, la ficha manda. Si el cliente ya tiene una masilla o un sellador en casa, se comprueba antes de incluirlo en el sistem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mpatibilidad: lo que se comprueba antes de cobrar]]></a:t>
            </a:r>
          </a:p>
        </p:txBody>
      </p:sp>
      <p:pic>
        <p:nvPicPr>
          <p:cNvPr id="3" name="" descr="Comparación entre una compatibilidad comprobada en ficha y una compatibilidad supuesta por marca o apariencia.">
            <a:hlinkClick r:id="rId3" tooltip="Comparación entre una compatibilidad comprobada en ficha y una compatibilidad supuesta por marca o apariencia."/>
          </p:cNvPr>
          <p:cNvPicPr>
            <a:picLocks noChangeAspect="1"/>
          </p:cNvPicPr>
          <p:nvPr>
            <p:ph type="pic" idx="1"/>
          </p:nvPr>
        </p:nvPicPr>
        <p:blipFill>
          <a:blip r:embed="rId2"/>
          <a:stretch>
            <a:fillRect/>
          </a:stretch>
        </p:blipFill>
        <p:spPr>
          <a:xfrm>
            <a:off x="1209675" y="1257300"/>
            <a:ext cx="6724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compatibilidad no se supone: se lee en la ficha o se prueba en una zona pequeñ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ofrecer-complementos-y-servicios-asociados"/>
              </a:rPr>
              <a:t><![CDATA[Ver imagen original en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Compatibilidad: lo que se comprueba antes de cobr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e la imprimación y el acabado sean de la misma marca garantiza que sean compatibles con el sopor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ntidad: rendimiento, manos y mer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álculo se hace con tres datos que están en la ficha y uno que se estima: ]]></a:t>
            </a:r>
            <a:r>
              <a:rPr lang="en-US" b="1" strike="noStrike" sz="2100" spc="0" u="none" cap="none">
                <a:solidFill>
                  <a:srgbClr val="1B2438">
                    <a:alpha val="100000"/>
                  </a:srgbClr>
                </a:solidFill>
                <a:latin typeface="Calibri"/>
              </a:rPr>
              <a:t><![CDATA[superficie, manos, rendimiento y merma]]></a:t>
            </a:r>
            <a:r>
              <a:rPr lang="en-US" strike="noStrike" sz="2100" spc="0" u="none" cap="none">
                <a:solidFill>
                  <a:srgbClr val="1B2438">
                    <a:alpha val="100000"/>
                  </a:srgbClr>
                </a:solidFill>
                <a:latin typeface="Calibri"/>
              </a:rPr>
              <a:t><![CDATA[. El rendimiento se expresa en metros cuadrados por litro y por mano; la merma es el producto que se pierde en cubetas, rodillos, rugosidades y corte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itros = (superficie × manos) ÷ rendimiento + merma.]]></a:t>
            </a:r>
            <a:r>
              <a:rPr lang="en-US" strike="noStrike" sz="2100" spc="0" u="none" cap="none">
                <a:solidFill>
                  <a:srgbClr val="1B2438">
                    <a:alpha val="100000"/>
                  </a:srgbClr>
                </a:solidFill>
                <a:latin typeface="Calibri"/>
              </a:rPr>
              <a:t><![CDATA[ La merma habitual con rodillo ronda el 5 % y sube hacia el 10 % en soportes rugosos o con muchos recortes. No es una cifra universal: es una estimación de oficio que se ajusta con la experiencia y con lo que indique la fich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ntidad: rendimiento, manos y mer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con precios ficticios. Un dormitorio de 4,0 × 3,0 m y 2,5 m de altura tiene 14 m de perímetro y 35 m² de pared. Se descuentan 1,8 m² de puerta y 1,6 m² de ventana: quedan 31,6 m², que se redondean a 32. Con dos manos y un rendimiento de 11 m²/L por mano: 32 × 2 ÷ 11 = 5,82 L. Con un 8 % de merma: 6,3 L. El pedido correcto son dos botes de 4 L, no uno de 15. A 9 €/L en formato de 4 L, son 72 €; el bote de 15 L a 8 €/L cuesta 120 € y deja 7 L que no se van a us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ntidad: rendimiento, manos y mer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ormato grande no es automáticamente mejor. Abarata el litro, pero solo compensa si el sobrante se conserva bien y se va a emplear en retoques. El formato pequeño tampoco es peor: permite abrir un bote y mantener el otro cerrado. Si se usan varios botes, se comprueba el lote y se mezcla el contenido en un recipiente común antes de empezar, para que no aparezcan diferencias de tono entre zon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ntidad: rendimiento, manos y merma]]></a:t>
            </a:r>
          </a:p>
        </p:txBody>
      </p:sp>
      <p:pic>
        <p:nvPicPr>
          <p:cNvPr id="3" name="" descr="Secuencia de cinco pasos para calcular los litros de pintura de un paramento.">
            <a:hlinkClick r:id="rId3" tooltip="Secuencia de cinco pasos para calcular los litros de pintura de un paramento."/>
          </p:cNvPr>
          <p:cNvPicPr>
            <a:picLocks noChangeAspect="1"/>
          </p:cNvPicPr>
          <p:nvPr>
            <p:ph type="pic" idx="1"/>
          </p:nvPr>
        </p:nvPicPr>
        <p:blipFill>
          <a:blip r:embed="rId2"/>
          <a:stretch>
            <a:fillRect/>
          </a:stretch>
        </p:blipFill>
        <p:spPr>
          <a:xfrm>
            <a:off x="2362200" y="1257300"/>
            <a:ext cx="44100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Medir, descontar, multiplicar por manos, dividir por rendimiento y sumar merm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ofrecer-complementos-y-servicios-asociados"/>
              </a:rPr>
              <a:t><![CDATA[Ver imagen original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Cantidad: rendimiento, manos y merm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un salón de 3,5 × 4,0 m y 2,5 m de altura, sin descontar huecos. Dos manos, rendimiento de 10 m²/L por mano y un 10 % de merma. ¿Cuántos litros resultan del cálculo?]]></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L): ________________]]></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l cliente que solo quiere pintur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más incómodo no es el cliente que pregunta: es el que ya ha decidido y pide solo pintura. Supuesto didáctico: un cliente entra con la foto de un tabique de pladur recién montado en un local del centro. Quiere 15 L de plástica mate y dice: «La imprimación me la salto, que luego queda igual». Se le vende el bote. Tres semanas después vuelve: se marcan las juntas y el color tiene zonas más clar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l cliente que solo quiere pintur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es un defecto del bote: es un sistema incompleto.]]></a:t>
            </a:r>
            <a:r>
              <a:rPr lang="en-US" strike="noStrike" sz="2100" spc="0" u="none" cap="none">
                <a:solidFill>
                  <a:srgbClr val="1B2438">
                    <a:alpha val="100000"/>
                  </a:srgbClr>
                </a:solidFill>
                <a:latin typeface="Calibri"/>
              </a:rPr>
              <a:t><![CDATA[ El pladur nuevo absorbe de forma desigual, sobre todo en las juntas y en los parches; la pintura se reparte entre zonas con distinta porosidad y el acabado queda con diferencias visibles. La imprimación no hace magia ni garantiza un acabado perfecto, pero reduce ese riesgo y permite ver el estado real del soporte antes de gastar la pintura bue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l cliente que solo quiere pintur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comercial no es discutir ni negarse. ]]></a:t>
            </a:r>
            <a:r>
              <a:rPr lang="en-US" b="1" strike="noStrike" sz="2100" spc="0" u="none" cap="none">
                <a:solidFill>
                  <a:srgbClr val="1B2438">
                    <a:alpha val="100000"/>
                  </a:srgbClr>
                </a:solidFill>
                <a:latin typeface="Calibri"/>
              </a:rPr>
              <a:t><![CDATA[Se vende lo que el cliente pide si es apto, se explica el fallo que puede aparecer, se ofrece el complemento y se deja constancia de la recomendación.]]></a:t>
            </a:r>
            <a:r>
              <a:rPr lang="en-US" strike="noStrike" sz="2100" spc="0" u="none" cap="none">
                <a:solidFill>
                  <a:srgbClr val="1B2438">
                    <a:alpha val="100000"/>
                  </a:srgbClr>
                </a:solidFill>
                <a:latin typeface="Calibri"/>
              </a:rPr>
              <a:t><![CDATA[ La negativa a vender no es persuasión: convierte una advertencia en un pulso y el cliente compra lo mismo en otro sitio, sin el aviso. Lo que no se puede hacer es avalar un resultado que el sistema no sostiene ni prometer que «con dos manos queda perfect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l cliente que solo quiere pintur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frase que ordena la conversación: «Le vendo la pintura, pero este soporte pide imprimación; sin ella el acabado puede quedar desigual y no será un problema del producto». Describe el riesgo, no sentencia la causa, y deja la decisión donde corresponde. Si el cliente renuncia, se anota; si más adelante reclama, la constancia evita que la conversación empiece de cer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l cliente que solo quiere pintura]]></a:t>
            </a:r>
          </a:p>
        </p:txBody>
      </p:sp>
      <p:pic>
        <p:nvPicPr>
          <p:cNvPr id="3" name="" descr="Tres tarjetas con las respuestas posibles ante un cliente que solo quiere pintura: callar, negarse o vender con recomendación.">
            <a:hlinkClick r:id="rId3" tooltip="Tres tarjetas con las respuestas posibles ante un cliente que solo quiere pintura: callar, negarse o vender con recomendación."/>
          </p:cNvPr>
          <p:cNvPicPr>
            <a:picLocks noChangeAspect="1"/>
          </p:cNvPicPr>
          <p:nvPr>
            <p:ph type="pic" idx="1"/>
          </p:nvPr>
        </p:nvPicPr>
        <p:blipFill>
          <a:blip r:embed="rId2"/>
          <a:stretch>
            <a:fillRect/>
          </a:stretch>
        </p:blipFill>
        <p:spPr>
          <a:xfrm>
            <a:off x="628650" y="1257300"/>
            <a:ext cx="78867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i silencio ni pulso: vender lo pedido, explicar el riesgo y dejar constanc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ofrecer-complementos-y-servicios-asociados"/>
              </a:rPr>
              <a:t><![CDATA[Ver imagen original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El cliente que solo quiere pintu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a conversación con el cliente del pladu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15 L tiene para todo; la imprimación es un gasto que no se not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te tabique es nuevo y absorbe de forma desigual; la ficha pide imprimir antes del acabado.»]]></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no se lleva la imprimación, no le vendo la pintur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apunto la recomendación y usted decide; sin ella el acabado puede quedar desigual.»]]></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No se preocupe, con dos manos queda perfecto aunque no imprim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Servicios asociados: categorías que se confirma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a:t>
            </a:r>
            <a:r>
              <a:rPr lang="en-US" b="1" strike="noStrike" sz="2100" spc="0" u="none" cap="none">
                <a:solidFill>
                  <a:srgbClr val="1B2438">
                    <a:alpha val="100000"/>
                  </a:srgbClr>
                </a:solidFill>
                <a:latin typeface="Calibri"/>
              </a:rPr>
              <a:t><![CDATA[servicios asociados]]></a:t>
            </a:r>
            <a:r>
              <a:rPr lang="en-US" strike="noStrike" sz="2100" spc="0" u="none" cap="none">
                <a:solidFill>
                  <a:srgbClr val="1B2438">
                    <a:alpha val="100000"/>
                  </a:srgbClr>
                </a:solidFill>
                <a:latin typeface="Calibri"/>
              </a:rPr>
              <a:t><![CDATA[ son otra cosa que los complementos. Un complemento es un producto que completa el sistema; un servicio es trabajo o atención que alguien presta. En esta escuela se estudian cuatro categorías: ]]></a:t>
            </a:r>
            <a:r>
              <a:rPr lang="en-US" b="1" strike="noStrike" sz="2100" spc="0" u="none" cap="none">
                <a:solidFill>
                  <a:srgbClr val="1B2438">
                    <a:alpha val="100000"/>
                  </a:srgbClr>
                </a:solidFill>
                <a:latin typeface="Calibri"/>
              </a:rPr>
              <a:t><![CDATA[preparación, asesoramiento, aplicación y transporte]]></a:t>
            </a:r>
            <a:r>
              <a:rPr lang="en-US" strike="noStrike" sz="2100" spc="0" u="none" cap="none">
                <a:solidFill>
                  <a:srgbClr val="1B2438">
                    <a:alpha val="100000"/>
                  </a:srgbClr>
                </a:solidFill>
                <a:latin typeface="Calibri"/>
              </a:rPr>
              <a:t><![CDATA[. Son categorías para preguntar, no un catálogo de lo que la empresa ofrec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Servicios asociados: categorías que se confirma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ategoría implica una responsabilidad distinta. La preparación y la aplicación suponen manos en la obra y, por tanto, ejecución y seguro. El asesoramiento crea expectativas sobre el resultado. El transporte añade custodia y daños. Por eso no se contesta «sí, lo hacemos» desde el mostrador: se contesta qué se puede confirmar y con quié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Servicios asociados: categorías que se confirma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no consta, no se ofrece.]]></a:t>
            </a:r>
            <a:r>
              <a:rPr lang="en-US" strike="noStrike" sz="2100" spc="0" u="none" cap="none">
                <a:solidFill>
                  <a:srgbClr val="1B2438">
                    <a:alpha val="100000"/>
                  </a:srgbClr>
                </a:solidFill>
                <a:latin typeface="Calibri"/>
              </a:rPr>
              <a:t><![CDATA[ Decir «creo que la casa lo hace» es prometer con la boca de otro. La fórmula segura es: «Puedo consultar si este servicio está en el catálogo y con qué condiciones; no puedo confirmarlo desde aquí». El cliente prefiere una respuesta pendiente y cierta a una promesa que luego no exist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Servicios asociados: categorías que se confirma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tálogo, quién presta cada servicio, los precios, los seguros y la responsabilidad son procedimientos pendientes de confirmar con la empresa. Mientras no consten, la venta se limita a producto, cálculo y explicación de lo que consta en la ficha. Un servicio prometido sin catálogo no es una venta: es un compromiso que alguien tendrá que cumplir maña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Servicios asociados: categorías que se confirman · Cómo responder a una petición de servicio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 la necesidad: «Entiendo que necesita a alguien que se lo prepare o se lo apliqu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Servicios asociados: categorías que se confirman · Cómo responder a una petición de servicio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firmes que la casa lo presta: «No puedo confirmarlo desde aquí».]]></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Servicios asociados: categorías que se confirman · Cómo responder a una petición de servicio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lta el catálogo vigente o al mando de la tiend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Servicios asociados: categorías que se confirman · Cómo responder a una petición de servicio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consta, ofrece solo lo que controlas: producto, cálculo y explicación de la fich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Servicios asociados: categorías que se confirman · Cómo responder a una petición de servicio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 petición, lo que has respondido y el siguiente pas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Servicios asociados: categorías que se confirma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ategoría de servicio con la pregunta que hay que resolver antes de ofrecerl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paración]]></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sesoramient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plicación]]></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ransporte]]></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ecio del servici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sponsabilidad]]></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asta dónde llega y quién lo prest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ficiales propios o terceros, con qué plazo y qué seguro?]]></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trega, descarga, daños y precio?]]></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arifa publicada o presupuesto por trabajo?]]></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é cobertura existe si algo sale mal en obra?]]></a:t>
            </a:r>
          </a:p>
        </p:txBody>
      </p:sp>
      <p:sp>
        <p:nvSpPr>
          <p:cNvPr id="14" name=""/>
          <p:cNvSpPr txBox="1"/>
          <p:nvPr/>
        </p:nvSpPr>
        <p:spPr>
          <a:xfrm>
            <a:off x="628650" y="3609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Incluye lijado, masilla y protección, y quién responde de ell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rrores frecuentes, límites y escalad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rrores de esta lección no son de producto: son de criterio. Todos tienen consecuencia visible en el pedido o semanas después.]]></a:t>
            </a:r>
          </a:p>
        </p:txBody>
      </p:sp>
      <p:sp>
        <p:nvSpPr>
          <p:cNvPr id="8" name=""/>
          <p:cNvSpPr txBox="1"/>
          <p:nvPr/>
        </p:nvSpPr>
        <p:spPr>
          <a:xfrm>
            <a:off x="514350" y="2286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frecer el surtido en bloque.]]></a:t>
            </a:r>
            <a:r>
              <a:rPr lang="en-US" strike="noStrike" sz="2100" spc="0" u="none" cap="none">
                <a:solidFill>
                  <a:srgbClr val="1B2438">
                    <a:alpha val="100000"/>
                  </a:srgbClr>
                </a:solidFill>
                <a:latin typeface="Calibri"/>
              </a:rPr>
              <a:t><![CDATA[ El cliente se defiende, no distingue lo necesario y acaba comprando solo el bote o marchándose.]]></a:t>
            </a:r>
          </a:p>
        </p:txBody>
      </p:sp>
      <p:sp>
        <p:nvSpPr>
          <p:cNvPr id="10" name=""/>
          <p:cNvSpPr txBox="1"/>
          <p:nvPr/>
        </p:nvSpPr>
        <p:spPr>
          <a:xfrm>
            <a:off x="514350" y="33147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147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ofrecer nada para no parecer pesado.]]></a:t>
            </a:r>
            <a:r>
              <a:rPr lang="en-US" strike="noStrike" sz="2100" spc="0" u="none" cap="none">
                <a:solidFill>
                  <a:srgbClr val="1B2438">
                    <a:alpha val="100000"/>
                  </a:srgbClr>
                </a:solidFill>
                <a:latin typeface="Calibri"/>
              </a:rPr>
              <a:t><![CDATA[ El trabajo queda incompleto y el cliente atribuye el fallo a la pintur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rrores frecuentes, límites y escalad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oner la compatibilidad por marca o por costumbre.]]></a:t>
            </a:r>
            <a:r>
              <a:rPr lang="en-US" strike="noStrike" sz="2100" spc="0" u="none" cap="none">
                <a:solidFill>
                  <a:srgbClr val="1B2438">
                    <a:alpha val="100000"/>
                  </a:srgbClr>
                </a:solidFill>
                <a:latin typeface="Calibri"/>
              </a:rPr>
              <a:t><![CDATA[ Aparece el repintado, el decapado o la falta de agarre, y el coste ya no es un bote.]]></a:t>
            </a:r>
          </a:p>
        </p:txBody>
      </p:sp>
      <p:sp>
        <p:nvSpPr>
          <p:cNvPr id="9" name=""/>
          <p:cNvSpPr txBox="1"/>
          <p:nvPr/>
        </p:nvSpPr>
        <p:spPr>
          <a:xfrm>
            <a:off x="514350" y="22574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lcular por litros y no por superficie y manos.]]></a:t>
            </a:r>
            <a:r>
              <a:rPr lang="en-US" strike="noStrike" sz="2100" spc="0" u="none" cap="none">
                <a:solidFill>
                  <a:srgbClr val="1B2438">
                    <a:alpha val="100000"/>
                  </a:srgbClr>
                </a:solidFill>
                <a:latin typeface="Calibri"/>
              </a:rPr>
              <a:t><![CDATA[ Falta producto a mitad de la segunda mano o sobran siete litros que no se usan.]]></a:t>
            </a:r>
          </a:p>
        </p:txBody>
      </p:sp>
      <p:sp>
        <p:nvSpPr>
          <p:cNvPr id="11" name=""/>
          <p:cNvSpPr txBox="1"/>
          <p:nvPr/>
        </p:nvSpPr>
        <p:spPr>
          <a:xfrm>
            <a:off x="514350" y="2962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62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meter un servicio no confirmado.]]></a:t>
            </a:r>
            <a:r>
              <a:rPr lang="en-US" strike="noStrike" sz="2100" spc="0" u="none" cap="none">
                <a:solidFill>
                  <a:srgbClr val="1B2438">
                    <a:alpha val="100000"/>
                  </a:srgbClr>
                </a:solidFill>
                <a:latin typeface="Calibri"/>
              </a:rPr>
              <a:t><![CDATA[ La expectativa incumplida se convierte en reclamación y en pérdida de confianz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rrores frecuentes, límites y escalad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dejar constancia de la recomendación.]]></a:t>
            </a:r>
            <a:r>
              <a:rPr lang="en-US" strike="noStrike" sz="2100" spc="0" u="none" cap="none">
                <a:solidFill>
                  <a:srgbClr val="1B2438">
                    <a:alpha val="100000"/>
                  </a:srgbClr>
                </a:solidFill>
                <a:latin typeface="Calibri"/>
              </a:rPr>
              <a:t><![CDATA[ La conversación queda en palabra contra palabra.]]></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undir «necesario» con «rentable».]]></a:t>
            </a:r>
            <a:r>
              <a:rPr lang="en-US" strike="noStrike" sz="2100" spc="0" u="none" cap="none">
                <a:solidFill>
                  <a:srgbClr val="1B2438">
                    <a:alpha val="100000"/>
                  </a:srgbClr>
                </a:solidFill>
                <a:latin typeface="Calibri"/>
              </a:rPr>
              <a:t><![CDATA[ La venta forzada se devuelve, se queda en stock o enseña al cliente a desconfia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rrores frecuentes, límites y escalad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ímites y escalado.]]></a:t>
            </a:r>
            <a:r>
              <a:rPr lang="en-US" strike="noStrike" sz="2100" spc="0" u="none" cap="none">
                <a:solidFill>
                  <a:srgbClr val="1B2438">
                    <a:alpha val="100000"/>
                  </a:srgbClr>
                </a:solidFill>
                <a:latin typeface="Calibri"/>
              </a:rPr>
              <a:t><![CDATA[ El mostrador decide qué pide el trabajo según la ficha, qué complementos entran, cuánto hay que comprar y qué se recomienda. El ]]></a:t>
            </a:r>
            <a:r>
              <a:rPr lang="en-US" b="1" strike="noStrike" sz="2100" spc="0" u="none" cap="none">
                <a:solidFill>
                  <a:srgbClr val="1B2438">
                    <a:alpha val="100000"/>
                  </a:srgbClr>
                </a:solidFill>
                <a:latin typeface="Calibri"/>
              </a:rPr>
              <a:t><![CDATA[mando de la tienda]]></a:t>
            </a:r>
            <a:r>
              <a:rPr lang="en-US" strike="noStrike" sz="2100" spc="0" u="none" cap="none">
                <a:solidFill>
                  <a:srgbClr val="1B2438">
                    <a:alpha val="100000"/>
                  </a:srgbClr>
                </a:solidFill>
                <a:latin typeface="Calibri"/>
              </a:rPr>
              <a:t><![CDATA[ confirma disponibilidad de formatos, catálogo de servicios y condiciones de entrega. La ]]></a:t>
            </a:r>
            <a:r>
              <a:rPr lang="en-US" b="1" strike="noStrike" sz="2100" spc="0" u="none" cap="none">
                <a:solidFill>
                  <a:srgbClr val="1B2438">
                    <a:alpha val="100000"/>
                  </a:srgbClr>
                </a:solidFill>
                <a:latin typeface="Calibri"/>
              </a:rPr>
              <a:t><![CDATA[dirección técnica]]></a:t>
            </a:r>
            <a:r>
              <a:rPr lang="en-US" strike="noStrike" sz="2100" spc="0" u="none" cap="none">
                <a:solidFill>
                  <a:srgbClr val="1B2438">
                    <a:alpha val="100000"/>
                  </a:srgbClr>
                </a:solidFill>
                <a:latin typeface="Calibri"/>
              </a:rPr>
              <a:t><![CDATA[ resuelve sistemas que la ficha no cubre, soportes desconocidos, compatibilidades entre marcas, patologías y garantías. ]]></a:t>
            </a:r>
            <a:r>
              <a:rPr lang="en-US" b="1" strike="noStrike" sz="2100" spc="0" u="none" cap="none">
                <a:solidFill>
                  <a:srgbClr val="1B2438">
                    <a:alpha val="100000"/>
                  </a:srgbClr>
                </a:solidFill>
                <a:latin typeface="Calibri"/>
              </a:rPr>
              <a:t><![CDATA[Administración]]></a:t>
            </a:r>
            <a:r>
              <a:rPr lang="en-US" strike="noStrike" sz="2100" spc="0" u="none" cap="none">
                <a:solidFill>
                  <a:srgbClr val="1B2438">
                    <a:alpha val="100000"/>
                  </a:srgbClr>
                </a:solidFill>
                <a:latin typeface="Calibri"/>
              </a:rPr>
              <a:t><![CDATA[ lleva facturación, crédito, devoluciones y transporte factura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rrores frecuentes, límites y escalad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promete aplicación, plazo, seguro, precio de servicio ni resultado. Si la petición supera esos límites, se dice que se consulta y se anota el siguiente paso. ]]></a:t>
            </a:r>
            <a:r>
              <a:rPr lang="en-US" b="1" strike="noStrike" sz="2100" spc="0" u="none" cap="none">
                <a:solidFill>
                  <a:srgbClr val="1B2438">
                    <a:alpha val="100000"/>
                  </a:srgbClr>
                </a:solidFill>
                <a:latin typeface="Calibri"/>
              </a:rPr>
              <a:t><![CDATA[Escalar no es quitarse el cliente de encima: es llevarlo a quien puede responder con fundamento.]]></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aluación de esta lección acredita que sabes clasificar, comprobar y calcular. No certifica que hayas hecho una venta consultiva delante de un cliente: eso se observa en el puesto, con un responsable y un caso rea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Errores frecuentes, límites y escalad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a ficha no cubre el sistema, el caso se escala a ___. Si lo que falta es el catálogo o el precio de un servicio, lo confirma ___. Y si el cliente pide condiciones de pago o entrega, se consulta con ___.]]></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pedido por sis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llena con el cliente delante, no después. La actividad es individual: elige un pedido real o un supuesto del mostrador, reconstruye el sistema, calcula los litros y marca cada complemento como necesario, recomendable o prescindible. Se evalúa con tres criterios: que cada línea nombre un fallo, que el cálculo se pueda repetir y que ninguna recomendación prometa un servicio no confirma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pedido por sis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El registro, la firma y el catálogo de servicios deben validarse con el procedimiento intern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8]]></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1781175"/>
                <a:gridCol w="3648075"/>
                <a:gridCol w="2686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ie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estado, absorción y 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ripción y du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masilla, lija y se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eraciones y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i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 indicado en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y ren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 acabado, manos y ren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tros calculados y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8]]></a:t>
            </a:r>
          </a:p>
        </p:txBody>
      </p:sp>
      <p:graphicFrame>
        <p:nvGraphicFramePr>
          <p:cNvPr id="7" name="" descr=""/>
          <p:cNvGraphicFramePr>
            <a:graphicFrameLocks noGrp="1"/>
          </p:cNvGraphicFramePr>
          <p:nvPr/>
        </p:nvGraphicFramePr>
        <p:xfrm>
          <a:off x="514350" y="1257300"/>
          <a:ext cx="8115300" cy="2257425"/>
        </p:xfrm>
        <a:graphic>
          <a:graphicData uri="http://schemas.openxmlformats.org/drawingml/2006/table">
            <a:tbl>
              <a:tblPr firstRow="1" bandRow="1"/>
              <a:tblGrid>
                <a:gridCol w="1781175"/>
                <a:gridCol w="3648075"/>
                <a:gridCol w="2686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ie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lem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cesario, recomendable o prescind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lo que evita cada 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egoría y si consta en catálo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confirma y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recomienda y qué decide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ancia y siguiente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pedido por sis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8]]></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pieza no se puede justificar, se quita. Un pedido más corto y bien argumentado vende mejor que uno largo y dudoso. La ficha ordena la conversación; no certifica competenci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ieza y fun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181350"/>
                <a:gridCol w="4933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i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formar la absorción del so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ll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par poros y manchas que reaparec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s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lenar agujeros y juntas antes de pi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ar agarre entre ma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que se pierde en la ap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 asoc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egoría pendiente de catálogo y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ieza y fun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ofrecer-complementos-y-servicios-asociados"/>
              </a:rPr>
              <a:t><![CDATA[Abrir el juego en el O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 por sistem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vender el sistem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 por sistem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ncluir las capas y operaciones que el trabajo pide, no todo el catálog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 por sistem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un complemento es necesari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 por sistem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sin él el sistema no se ejecuta como indica la ficha o el resultado no cumple lo pedid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 por sistem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garantiza la misma marc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 por sistem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ompatibilidad con el soporte; lo decide la ficha del product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 por sistem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n los litro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 por sistem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perficie × manos) ÷ rendimiento + merm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 por sistem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uede decir de un servicio no confirmad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 por sistem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se consulta; nunca que la casa lo prest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construir el pedi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4]]></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5]]></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6]]></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construir el pedi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7]]></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8]]></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reconstruir el sistema, clasificar complementos, comprobar la compatibilidad, calcular litros y distinguir un servicio confirmado de una categoría pendiente.]]></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a 6. El error más frecuente es confundir «ofrecer más» con «ofrecer lo que el trabajo pide».]]></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der el sistema completo significa ]]></a:t>
            </a:r>
            <a:r>
              <a:rPr lang="en-US" b="1" strike="noStrike" sz="2100" spc="0" u="none" cap="none">
                <a:solidFill>
                  <a:srgbClr val="1B2438">
                    <a:alpha val="100000"/>
                  </a:srgbClr>
                </a:solidFill>
                <a:latin typeface="Calibri"/>
              </a:rPr>
              <a:t><![CDATA[pasar de la petición al trabajo]]></a:t>
            </a:r>
            <a:r>
              <a:rPr lang="en-US" strike="noStrike" sz="2100" spc="0" u="none" cap="none">
                <a:solidFill>
                  <a:srgbClr val="1B2438">
                    <a:alpha val="100000"/>
                  </a:srgbClr>
                </a:solidFill>
                <a:latin typeface="Calibri"/>
              </a:rPr>
              <a:t><![CDATA[: identificar el soporte, su estado y el resultado esperado, y comprobar en la ficha qué capas hacen falta. El complemento no se elige por costumbre ni por margen, sino porque evita un fallo que sabes nombrar.]]></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r es la decisión central. ]]></a:t>
            </a:r>
            <a:r>
              <a:rPr lang="en-US" b="1" strike="noStrike" sz="2100" spc="0" u="none" cap="none">
                <a:solidFill>
                  <a:srgbClr val="1B2438">
                    <a:alpha val="100000"/>
                  </a:srgbClr>
                </a:solidFill>
                <a:latin typeface="Calibri"/>
              </a:rPr>
              <a:t><![CDATA[Necesario]]></a:t>
            </a:r>
            <a:r>
              <a:rPr lang="en-US" strike="noStrike" sz="2100" spc="0" u="none" cap="none">
                <a:solidFill>
                  <a:srgbClr val="1B2438">
                    <a:alpha val="100000"/>
                  </a:srgbClr>
                </a:solidFill>
                <a:latin typeface="Calibri"/>
              </a:rPr>
              <a:t><![CDATA[ es lo que el trabajo no puede ejecutar sin ello; ]]></a:t>
            </a:r>
            <a:r>
              <a:rPr lang="en-US" b="1" strike="noStrike" sz="2100" spc="0" u="none" cap="none">
                <a:solidFill>
                  <a:srgbClr val="1B2438">
                    <a:alpha val="100000"/>
                  </a:srgbClr>
                </a:solidFill>
                <a:latin typeface="Calibri"/>
              </a:rPr>
              <a:t><![CDATA[recomendable]]></a:t>
            </a:r>
            <a:r>
              <a:rPr lang="en-US" strike="noStrike" sz="2100" spc="0" u="none" cap="none">
                <a:solidFill>
                  <a:srgbClr val="1B2438">
                    <a:alpha val="100000"/>
                  </a:srgbClr>
                </a:solidFill>
                <a:latin typeface="Calibri"/>
              </a:rPr>
              <a:t><![CDATA[, lo que reduce un riesgo con alternativa razonable; ]]></a:t>
            </a:r>
            <a:r>
              <a:rPr lang="en-US" b="1" strike="noStrike" sz="2100" spc="0" u="none" cap="none">
                <a:solidFill>
                  <a:srgbClr val="1B2438">
                    <a:alpha val="100000"/>
                  </a:srgbClr>
                </a:solidFill>
                <a:latin typeface="Calibri"/>
              </a:rPr>
              <a:t><![CDATA[prescindible]]></a:t>
            </a:r>
            <a:r>
              <a:rPr lang="en-US" strike="noStrike" sz="2100" spc="0" u="none" cap="none">
                <a:solidFill>
                  <a:srgbClr val="1B2438">
                    <a:alpha val="100000"/>
                  </a:srgbClr>
                </a:solidFill>
                <a:latin typeface="Calibri"/>
              </a:rPr>
              <a:t><![CDATA[, lo que duplica, no aplica o resuelve un problema que no existe. La categoría cambia con el cliente y con el soporte: la misma imprimación puede ser imprescindible en un pladur nuevo y sobrar en una pared bien pintad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atibilidad se lee en la ficha y, si no consta, se prueba en una zona pequeña o se escala. La cantidad se calcula con superficie, manos, rendimiento y merma; el formato se elige después, no antes. Y el cliente que solo quiere pintura no necesita un pulso: necesita que le vendas lo que pide, que le expliques el riesgo y que dejes constancia de la recomendación.]]></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ervicios asociados —preparación, asesoramiento, aplicación y transporte— son categorías que se confirman, no un catálogo que se improvisa. Sin catálogo, sin responsable, sin precio y sin seguro, no se prometen. La evaluación online acredita este conocimiento; la competencia de venta se observa en el puesto, con un caso real.]]></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88]]></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el catálogo de Pinturas Especializadas: sistema recomendado, soportes admitidos, rendimiento, dilución, tiempos de secado y límites de humedad; la ficha vigente prevalece sobre cualquier resumen interno (consulta 2026-10).]]></a:t>
            </a:r>
          </a:p>
        </p:txBody>
      </p:sp>
      <p:sp>
        <p:nvSpPr>
          <p:cNvPr id="9" name=""/>
          <p:cNvSpPr txBox="1"/>
          <p:nvPr/>
        </p:nvSpPr>
        <p:spPr>
          <a:xfrm>
            <a:off x="514350" y="29337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3300, pinturas y barnices para paredes y techos interiores: clasificación por brillo, poder cubriente y resistencia al frote húmedo (AENOR/UNE, consulta 2026-10).]]></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frecer-complementos-y-servicios-asociados"/>
              </a:rPr>
              <a:t><![CDATA[Vender el sistema completo sin inflar el pe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8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062-1, pinturas y barnices para exterior: clasificación de recubrimientos y sustratos (AENOR/UNE, consulta 2026-10).]]></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SO 4618, pinturas y barnices: términos y definiciones (ISO, consulta 2026-10).]]></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2026-10-31T04:02:37Z</dcterms:created>
  <dcterms:modified xsi:type="dcterms:W3CDTF">2026-10-31T04:02:37Z</dcterms:modified>
  <dc:title>Vender el sistema completo sin inflar el pedido</dc:title>
  <dc:description>Presentación editable del OA «Vender el sistema completo sin inflar el pedido». Enlace: https://pinturasespecializadas.lumbre.lat/object/ofrecer-complementos-y-servicios-asociados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