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uros-enterrados-sotanos-y-depositos-el-agua-que-empuj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uros enterrados, sótanos y depósitos: el agua que empuja»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uros enterrados, sótanos y depósitos: el agua que empuja»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uros enterrados, sótanos y depósitos: el agua que empuja»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uros enterrados, sótanos y depósitos: el agua que empuj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Aquí el agua no cae: empuj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el muro enterrado el agua puede empujar desde el terreno con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un muro enterrado, el agua del terreno ejerce presión contra el muro. Esa presión busca juntas, coqueras y pasamuros, y hace que sellar solo la cara interior pueda desplazar el problema en lugar de resol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presión del terreno y lado por el que act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uros-enterrados-sotanos-y-depositos-el-agua-que-empuj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Tres barreras y un drenaje»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Tres barreras y un drenaje»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tres-barrer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piezas de la impermeabilización enterrada con su función y el error más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paración, impermeabilización, drenaje y protección: cada pieza cubre una parte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paración del hormigón → Cierra coqueras y deja un soporte contin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permeabilización → Forma una barrera continua a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renaje → Retira el agua del relleno y baja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tección → Defiende la barrera del relleno y los gol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ntas y pasatubos → Mantienen la continuidad en cada discontin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piezas del sistema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uros-enterrados-sotanos-y-depositos-el-agua-que-empuj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renar antes de sellar»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renar antes de sellar»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drenar-antes-de-sell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de una impermeabilización enterrada: acceso, reparación, juntas, impermeabilización y drenaje con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gua se retira antes de sellar; el orden reduce la presión sobre la barr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re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 que el soporte está reparado y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re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solapes, remates y refuer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re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que el drenaje tiene salida y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re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la protección cubre toda la barr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re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grafía y registra antes de ta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brir coqueras y reparar el hormigón. → Antes de impermeabi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locar refuerzos en juntas y pasatubos. → Impermeab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nstalar el drenaje y comprobar su salida. → Después de impermeabi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robar que el muro está accesible y seco. → Antes de impermeabi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plicar el sistema con los solapes de ficha. → Impermeab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locar la protección antes de rellenar. → Después de impermeabi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secuencia de la impermeabilización ent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uros-enterrados-sotanos-y-depositos-el-agua-que-empuj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Juntas, pasamuros y coqueras»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Juntas, pasamuros y coqueras»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por-dentro-o-por-fuer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resolver la entrada de agua por el lado interior y hacerlo por el lado del terreno con reparación y dren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lado por el que se resuelve cambia la eficacia frente a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llar por dentro puede frenar la entrada visible, pero no elimina el agua que empuja desde el terreno. La presión busca otra discontinuidad y el problema reaparece. Para resolverlo hay que tratar la junta y, si es posible, actuar por el lado del terreno con dren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discontinuidades y lado de l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uros-enterrados-sotanos-y-depositos-el-agua-que-empuj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epósitos: el agua está dentr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deposito-en-tres-fas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tres fases de un depósito: reparación y puntos singulares, impermeabilización compatible y prueba de estanq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 un depósito el agua empuja hacia fuera; la compatibilidad con el uso es parte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esquinas y los encuentros de tubos se refuerzan antes de extender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de consumo exige aptitud declarada y procedimiento; ni la etiqueta genérica ni el color sustituyen la ficha. Las otras dos frases describen prácticas correctas: reforzar puntos singulares y probar antes de la puesta e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depósitos, compatibilidad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uros-enterrados-sotanos-y-depositos-el-agua-que-empuj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Reparar el hormigón antes de impermeabiliz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parar una coquera sin tap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olpea y delimita hasta encontrar material s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parar una coquera sin tap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y elimina todo el hormigón 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parar una coquera sin tap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 el polvo y comprueba si hay arm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parar una coquera sin tap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llena con mortero compatible y deja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parar una coquera sin tap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adherencia y continuidad antes de impermeabi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queras · compatible · pasatubos ·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oqueras se abren y se rellenan con un mortero compatible; juntas y pasatubos se refuerzan; y una armadura vista exige evaluar la corrosión antes de reparar. Tapar sin tratar la causa repite el f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reparación del soporte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uros-enterrados-sotanos-y-depositos-el-agua-que-empuj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límites de la solución» (2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límites de la solución» (3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hay agua activa a presión, movimientos o armaduras corroí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a presión, los movimientos del muro y la corrosión de armaduras superan el alcance de un producto de acabado y exigen una solución técnica. El tamaño o el color no son criterios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ímites de la solución interior y señales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uros-enterrados-sotanos-y-depositos-el-agua-que-empuj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 y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ieza y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gua de un sótano no se comporta como la llu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mpuja desde el terreno con presión y busca juntas, coqueras y pasam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antes: impermeabilizar o dr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imero se repara y se impermeabiliza; el drenaje y la protección completan el sistema antes de re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junta de hormigonado se sella solo por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que tratar la discontinuidad y, si es posible, actuar por el lado del terr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xige un depósito de agua de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sistema con aptitud declarada para ese uso y un procedimiento compatible; no se presume po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riva un muro ent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agua a presión, movimientos, armaduras corroídas o falta de acceso para resolve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ntiendes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uros-enterrados-sotanos-y-depositos-el-agua-que-empuj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ntiendes la pres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309" r:id="rId1"/>
    <p:sldLayoutId id="2482439310" r:id="rId2"/>
    <p:sldLayoutId id="2482439311" r:id="rId3"/>
    <p:sldLayoutId id="248243931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13b5953565b93cc2a2e8ec23a0a182cc90e9a9d8c4305401.jpg"/>
  <Relationship Id="rId3" Type="http://schemas.openxmlformats.org/officeDocument/2006/relationships/hyperlink" Target="https://pinturasespecializadas.lumbre.lat/object/muros-enterrados-sotanos-y-depositos-el-agua-que-empuj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tres-barreras2.jpg"/>
  <Relationship Id="rId3" Type="http://schemas.openxmlformats.org/officeDocument/2006/relationships/hyperlink" Target="https://pinturasespecializadas.lumbre.lat/object/muros-enterrados-sotanos-y-depositos-el-agua-que-empuja" TargetMode="External"/>
  <Relationship Id="rId4" Type="http://schemas.openxmlformats.org/officeDocument/2006/relationships/hyperlink" Target="https://pinturasespecializadas.lumbre.lat/object/muros-enterrados-sotanos-y-depositos-el-agua-que-empuj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drenar-antes-de-sellar3.jpg"/>
  <Relationship Id="rId3" Type="http://schemas.openxmlformats.org/officeDocument/2006/relationships/hyperlink" Target="https://pinturasespecializadas.lumbre.lat/object/muros-enterrados-sotanos-y-depositos-el-agua-que-empuja" TargetMode="External"/>
  <Relationship Id="rId4" Type="http://schemas.openxmlformats.org/officeDocument/2006/relationships/hyperlink" Target="https://pinturasespecializadas.lumbre.lat/object/muros-enterrados-sotanos-y-depositos-el-agua-que-empuja"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por-dentro-o-por-fuera4.jpg"/>
  <Relationship Id="rId3" Type="http://schemas.openxmlformats.org/officeDocument/2006/relationships/hyperlink" Target="https://pinturasespecializadas.lumbre.lat/object/muros-enterrados-sotanos-y-depositos-el-agua-que-empuja" TargetMode="External"/>
  <Relationship Id="rId4" Type="http://schemas.openxmlformats.org/officeDocument/2006/relationships/hyperlink" Target="https://pinturasespecializadas.lumbre.lat/object/muros-enterrados-sotanos-y-depositos-el-agua-que-empuja"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deposito-en-tres-fases5.jpg"/>
  <Relationship Id="rId3" Type="http://schemas.openxmlformats.org/officeDocument/2006/relationships/hyperlink" Target="https://pinturasespecializadas.lumbre.lat/object/muros-enterrados-sotanos-y-depositos-el-agua-que-empuja" TargetMode="External"/>
  <Relationship Id="rId4" Type="http://schemas.openxmlformats.org/officeDocument/2006/relationships/hyperlink" Target="https://pinturasespecializadas.lumbre.lat/object/muros-enterrados-sotanos-y-depositos-el-agua-que-empuj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hyperlink" Target="https://pinturasespecializadas.lumbre.lat/object/muros-enterrados-sotanos-y-depositos-el-agua-que-empuja"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uros-enterrados-sotanos-y-depositos-el-agua-que-empuja"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err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óta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pósi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gu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mpuj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muros-enterrados-sotanos-y-depositos-el-agua-que-empuj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humedad que empuja desde el terreno de la que cae, ordenar la solución —reparar, impermeabilizar, drenar y proteger— y reconocer los casos de sótanos y depósitos que deben resolverse con un técnic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itinerario. Explica la presión del agua en muros enterrados, el papel del drenaje y las juntas, y por qué sellar solo por dentro rara vez resuelve una entrada activ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ótanos · muros enterrados · presión hidrostática · drenaje · depósitos · impermeabilización · hormig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ros enterrados, sótanos y depósitos: el agua que empuj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de un garaje enseña una foto: una junta del muro de hormigón con agua y una mancha que sube por la esquina. Detrás del muro está el terreno de una calle en pendiente. Pide «una pintura negra impermeabilizante por dentro, que no queremos levantar la ace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ros enterrados, sótanos y depósitos: el agua que empuj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uro enterrado, el agua no cae desde arriba: empuja desde el terreno. Sellar por dentro puede frenar la mancha un tiempo, pero la presión busca otra salida y el problema reaparece en la junta siguiente. Esta lección explica por qué el drenaje y la reparación van antes que el acabado, y cuándo hay que parar y deriv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ros enterrados, sótanos y depósitos: el agua que empuj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la humedad que empuja desde el terreno de la que cae, ordenar la solución —reparar, impermeabilizar, drenar y proteger— y reconocer los casos de sótanos y depósitos que deben resolverse con un técnico.]]></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ros enterrados, sótanos y depósitos: el agua que empuj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ros enterrados, sótanos y depósitos: el agua que empuj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criterio interno para decidir cuándo se puede resolver un sótano desde el interior y cuándo exige obra exterior. Los ensayos de estanquidad y el registro que la empresa exige en muros enterrados. La compatibilidad con agua de consumo en depósitos, si la empresa suministra sistemas para ese uso. La política de garantía aplicable a impermeabilizaciones enterra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Aquí el agua no cae: empu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fachada, el agua llega por fuera y se evacua hacia abajo. En un muro enterrado, el terreno que queda detrás puede contener agua y esa agua ejerce presión contra el muro. La presión crece con la profundidad y con el nivel de agua: cuanto más alto esté el nivel freático o más empapado esté el relleno, más fuerza hay detrá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Aquí el agua no cae: empu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cambia la lógica de la solución. Un producto aplicado por dentro queda en el lado contrario al agua: la presión lo empuja contra el muro, pero busca cualquier punto débil —una junta, una coquera, un pasamuros— para entrar. Si se sella solo la superficie visible, el agua sigue detrás y aparece al l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s los sótanos tienen la misma carga. Un muro contra tierras secas y un sótano por debajo del nivel freático no se resuelven igual. Saber cuál es el caso es la primera decisión, y no se deduce de una foto: exige conocer el terreno, el nivel de agua y cómo se construyó el mu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Aquí el agua no cae: empu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ferencia principal hay entre la humedad de una fachada y la de un muro enterr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se resuelven con el mismo product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el muro enterrado el agua puede empujar desde el terreno con pres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l muro enterrado siempre es condensac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achada siempre tiene más presión de agu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barreras y un drenaj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permeabilización de un muro enterrado se apoya en varias piezas que trabajan juntas:]]></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ación del hormigón.]]></a:t>
            </a:r>
            <a:r>
              <a:rPr lang="en-US" strike="noStrike" sz="2100" spc="0" u="none" cap="none">
                <a:solidFill>
                  <a:srgbClr val="1B2438">
                    <a:alpha val="100000"/>
                  </a:srgbClr>
                </a:solidFill>
                <a:latin typeface="Calibri"/>
              </a:rPr>
              <a:t><![CDATA[ Coqueras, juntas mal cerradas y armaduras vistas se reparan antes de impermeabilizar. Un soporte con huecos no sostiene ninguna barrera.]]></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ermeabilización.]]></a:t>
            </a:r>
            <a:r>
              <a:rPr lang="en-US" strike="noStrike" sz="2100" spc="0" u="none" cap="none">
                <a:solidFill>
                  <a:srgbClr val="1B2438">
                    <a:alpha val="100000"/>
                  </a:srgbClr>
                </a:solidFill>
                <a:latin typeface="Calibri"/>
              </a:rPr>
              <a:t><![CDATA[ Una lámina o un sistema líquido continuo, aplicado preferentemente por el lado del terreno (lado positivo), con los solapes y remates que fija la fic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barreras y un drenaj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renaje.]]></a:t>
            </a:r>
            <a:r>
              <a:rPr lang="en-US" strike="noStrike" sz="2100" spc="0" u="none" cap="none">
                <a:solidFill>
                  <a:srgbClr val="1B2438">
                    <a:alpha val="100000"/>
                  </a:srgbClr>
                </a:solidFill>
                <a:latin typeface="Calibri"/>
              </a:rPr>
              <a:t><![CDATA[ Un sistema que recoge el agua del relleno y la lleva a un punto de evacuación, para que no se acumule contra el mur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Una capa que defiende la impermeabilización del relleno, de los golpes y de la compactación.]]></a:t>
            </a:r>
          </a:p>
        </p:txBody>
      </p:sp>
      <p:sp>
        <p:nvSpPr>
          <p:cNvPr id="11" name=""/>
          <p:cNvSpPr txBox="1"/>
          <p:nvPr/>
        </p:nvSpPr>
        <p:spPr>
          <a:xfrm>
            <a:off x="514350" y="2628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Juntas y pasatubos.]]></a:t>
            </a:r>
            <a:r>
              <a:rPr lang="en-US" strike="noStrike" sz="2100" spc="0" u="none" cap="none">
                <a:solidFill>
                  <a:srgbClr val="1B2438">
                    <a:alpha val="100000"/>
                  </a:srgbClr>
                </a:solidFill>
                <a:latin typeface="Calibri"/>
              </a:rPr>
              <a:t><![CDATA[ Cada junta de hormigonado, cada tubo y cada anclaje es una discontinuidad que necesita su propio tratamie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barreras y un drenaj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renaje no sustituye la impermeabilización, y la impermeabilización no sustituye el drenaje. Juntos reducen la presión y protegen el muro; por separado, cada uno trabaja al límite. En sótanos ya construidos, la solución desde el interior solo es razonable si el sistema está diseñado para resistir la presión y si se resuelven las juntas; si el agua empuja con fuerza, la solución exterior es la que ataca la cau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barreras y un drenaje]]></a:t>
            </a:r>
          </a:p>
        </p:txBody>
      </p:sp>
      <p:pic>
        <p:nvPicPr>
          <p:cNvPr id="3" name="" descr="Matriz de cinco piezas de la impermeabilización enterrada con su función y el error más frecuente.">
            <a:hlinkClick r:id="rId3" tooltip="Matriz de cinco piezas de la impermeabilización enterrada con su función y el error más frecuent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paración, impermeabilización, drenaje y protección: cada pieza cubre una parte del probl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uros-enterrados-sotanos-y-depositos-el-agua-que-empuj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Tres barreras y un drenaj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con lo que aporta al sistem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paración del hormig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permeabiliz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renaj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tec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Juntas y pasatubo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orma una barrera continua al ag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a el agua del relleno y baja la pre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iende la barrera del relleno y los golp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tienen la continuidad en cada discontinuidad]]></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erra coqueras y deja un soporte continu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trabajo en un muro enterrado es contraintuitivo: primero se quita el agua de delante del muro, después se repara y se impermeabiliza, y al final se protege. Si se impermeabiliza sobre un relleno empapado, la barrera queda trabajando contra agua que no se ha evacuado y cualquier defecto se convierte en una entrada.]]></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completa, cuando la obra permite actuar por el exteri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cavar y dejar el muro accesible.]]></a:t>
            </a:r>
            <a:r>
              <a:rPr lang="en-US" strike="noStrike" sz="2100" spc="0" u="none" cap="none">
                <a:solidFill>
                  <a:srgbClr val="1B2438">
                    <a:alpha val="100000"/>
                  </a:srgbClr>
                </a:solidFill>
                <a:latin typeface="Calibri"/>
              </a:rPr>
              <a:t><![CDATA[ Sin acceso al lado del terreno no se puede reparar ni impermeabilizar correctamente.]]></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ar el hormigón.]]></a:t>
            </a:r>
            <a:r>
              <a:rPr lang="en-US" strike="noStrike" sz="2100" spc="0" u="none" cap="none">
                <a:solidFill>
                  <a:srgbClr val="1B2438">
                    <a:alpha val="100000"/>
                  </a:srgbClr>
                </a:solidFill>
                <a:latin typeface="Calibri"/>
              </a:rPr>
              <a:t><![CDATA[ Abrir coqueras, sanear, rellenar y comprobar la adherenci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tar juntas y pasatubos.]]></a:t>
            </a:r>
            <a:r>
              <a:rPr lang="en-US" strike="noStrike" sz="2100" spc="0" u="none" cap="none">
                <a:solidFill>
                  <a:srgbClr val="1B2438">
                    <a:alpha val="100000"/>
                  </a:srgbClr>
                </a:solidFill>
                <a:latin typeface="Calibri"/>
              </a:rPr>
              <a:t><![CDATA[ Cada discontinuidad con su refuerzo y su remate.]]></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ermeabilizar.]]></a:t>
            </a:r>
            <a:r>
              <a:rPr lang="en-US" strike="noStrike" sz="2100" spc="0" u="none" cap="none">
                <a:solidFill>
                  <a:srgbClr val="1B2438">
                    <a:alpha val="100000"/>
                  </a:srgbClr>
                </a:solidFill>
                <a:latin typeface="Calibri"/>
              </a:rPr>
              <a:t><![CDATA[ Sistema continuo, con solapes y espesores según ficha, por el lado del terre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renar y proteger.]]></a:t>
            </a:r>
            <a:r>
              <a:rPr lang="en-US" strike="noStrike" sz="2100" spc="0" u="none" cap="none">
                <a:solidFill>
                  <a:srgbClr val="1B2438">
                    <a:alpha val="100000"/>
                  </a:srgbClr>
                </a:solidFill>
                <a:latin typeface="Calibri"/>
              </a:rPr>
              <a:t><![CDATA[ Drenaje que recoge el agua y protección que defiende la barrera antes de rellenar.]]></a:t>
            </a:r>
          </a:p>
        </p:txBody>
      </p:sp>
      <p:sp>
        <p:nvSpPr>
          <p:cNvPr id="9" name=""/>
          <p:cNvSpPr txBox="1"/>
          <p:nvPr/>
        </p:nvSpPr>
        <p:spPr>
          <a:xfrm>
            <a:off x="514350" y="1924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no se puede actuar por fuera, se documenta la limitación y se elige un sistema interior diseñado para ese uso. Lo que no se hace es presentar un acabado interior como si fuera equivalente a una solución exteri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a:t>
            </a:r>
          </a:p>
        </p:txBody>
      </p:sp>
      <p:pic>
        <p:nvPicPr>
          <p:cNvPr id="3" name="" descr="Secuencia de cinco pasos de una impermeabilización enterrada: acceso, reparación, juntas, impermeabilización y drenaje con protección.">
            <a:hlinkClick r:id="rId3" tooltip="Secuencia de cinco pasos de una impermeabilización enterrada: acceso, reparación, juntas, impermeabilización y drenaje con protección."/>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gua se retira antes de sellar; el orden reduce la presión sobre la barr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uros-enterrados-sotanos-y-depositos-el-agua-que-empuja"/>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 · Comprobar antes de rellenar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que el soporte está reparado y sec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 · Comprobar antes de rellenar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solapes, remates y refuerz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 · Comprobar antes de rellenar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e el drenaje tiene salida y pendi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 · Comprobar antes de rellenar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la protección cubre toda la barre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renar antes de sellar · Comprobar antes de rellenar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grafía y registra antes de tap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Drenar antes de sell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según el momento del traba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impermeabiliz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permeabiliz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impermeabiliz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brir coqueras y reparar el hormig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locar refuerzos en juntas y pasatub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stalar el drenaje y comprobar su sali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robar que el muro está accesible y sec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plicar el sistema con los solapes de fich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locar la protección antes de rellena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Juntas, pasamuros y coque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uro de hormigón, el agua casi nunca atraviesa un paño sano: entra por donde el hormigón se interrumpió o quedó defectuoso. Las tres discontinuidades más habituales son la ]]></a:t>
            </a:r>
            <a:r>
              <a:rPr lang="en-US" b="1" strike="noStrike" sz="2100" spc="0" u="none" cap="none">
                <a:solidFill>
                  <a:srgbClr val="1B2438">
                    <a:alpha val="100000"/>
                  </a:srgbClr>
                </a:solidFill>
                <a:latin typeface="Calibri"/>
              </a:rPr>
              <a:t><![CDATA[junta de hormigonado]]></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pasamuros]]></a:t>
            </a:r>
            <a:r>
              <a:rPr lang="en-US" strike="noStrike" sz="2100" spc="0" u="none" cap="none">
                <a:solidFill>
                  <a:srgbClr val="1B2438">
                    <a:alpha val="100000"/>
                  </a:srgbClr>
                </a:solidFill>
                <a:latin typeface="Calibri"/>
              </a:rPr>
              <a:t><![CDATA[ y la ]]></a:t>
            </a:r>
            <a:r>
              <a:rPr lang="en-US" b="1" strike="noStrike" sz="2100" spc="0" u="none" cap="none">
                <a:solidFill>
                  <a:srgbClr val="1B2438">
                    <a:alpha val="100000"/>
                  </a:srgbClr>
                </a:solidFill>
                <a:latin typeface="Calibri"/>
              </a:rPr>
              <a:t><![CDATA[coquera]]></a:t>
            </a:r>
            <a:r>
              <a:rPr lang="en-US" strike="noStrike" sz="2100" spc="0" u="none" cap="none">
                <a:solidFill>
                  <a:srgbClr val="1B2438">
                    <a:alpha val="100000"/>
                  </a:srgbClr>
                </a:solidFill>
                <a:latin typeface="Calibri"/>
              </a:rPr>
              <a:t><![CDA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Juntas, pasamuros y coque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nta de hormigonado es la unión entre dos vertidos. Si no se trató, puede quedar una línea porosa que conecta el terreno con el interior. Se resuelve con un tratamiento específico y un refuerzo continuo, no con una mano de pintura. El pasamuros es cualquier tubo o anclaje que atraviesa el muro: necesita una pieza de sellado y un refuerzo alrededor. La coquera es una burbuja o un hueco en el hormigón: se abre hasta encontrar material sano, se limpia y se rellena con un mortero compati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Juntas, pasamuros y coque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de fondo es el mismo en los tres casos: ]]></a:t>
            </a:r>
            <a:r>
              <a:rPr lang="en-US" b="1" strike="noStrike" sz="2100" spc="0" u="none" cap="none">
                <a:solidFill>
                  <a:srgbClr val="1B2438">
                    <a:alpha val="100000"/>
                  </a:srgbClr>
                </a:solidFill>
                <a:latin typeface="Calibri"/>
              </a:rPr>
              <a:t><![CDATA[tratar la superficie visible y no la discontinuidad]]></a:t>
            </a:r>
            <a:r>
              <a:rPr lang="en-US" strike="noStrike" sz="2100" spc="0" u="none" cap="none">
                <a:solidFill>
                  <a:srgbClr val="1B2438">
                    <a:alpha val="100000"/>
                  </a:srgbClr>
                </a:solidFill>
                <a:latin typeface="Calibri"/>
              </a:rPr>
              <a:t><![CDATA[. Una mancha de sellador sobre una junta que sigue abierta por detrás es una promesa que el agua rompe en la siguiente lluv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Juntas, pasamuros y coqueras]]></a:t>
            </a:r>
          </a:p>
        </p:txBody>
      </p:sp>
      <p:pic>
        <p:nvPicPr>
          <p:cNvPr id="3" name="" descr="Comparación entre resolver la entrada de agua por el lado interior y hacerlo por el lado del terreno con reparación y drenaje.">
            <a:hlinkClick r:id="rId3" tooltip="Comparación entre resolver la entrada de agua por el lado interior y hacerlo por el lado del terreno con reparación y drenaje."/>
          </p:cNvPr>
          <p:cNvPicPr>
            <a:picLocks noChangeAspect="1"/>
          </p:cNvPicPr>
          <p:nvPr>
            <p:ph type="pic" idx="1"/>
          </p:nvPr>
        </p:nvPicPr>
        <p:blipFill>
          <a:blip r:embed="rId2"/>
          <a:stretch>
            <a:fillRect/>
          </a:stretch>
        </p:blipFill>
        <p:spPr>
          <a:xfrm>
            <a:off x="523875" y="1257300"/>
            <a:ext cx="8096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lado por el que se resuelve cambia la eficacia frente a la pr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uros-enterrados-sotanos-y-depositos-el-agua-que-empuja"/>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Juntas, pasamuros y coquer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se sella por dentro una junta de hormigonado que gotea, el agua deja de entrar en el sóta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pósitos: el agua está den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depósito, la lógica se invierte: el agua está contenida y empuja hacia fuera. La impermeabilización tiene que resistir esa presión, ser continua en encuentros y esquinas y ser compatible con el uso previsto. No es lo mismo un depósito de riego que uno de agua para consumo: el segundo exige productos y procedimientos que garanticen la aptitud para agua de consumo, y eso no se deduce del color ni del nombre del bo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pósitos: el agua está den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es la misma que en un muro: ]]></a:t>
            </a:r>
            <a:r>
              <a:rPr lang="en-US" b="1" strike="noStrike" sz="2100" spc="0" u="none" cap="none">
                <a:solidFill>
                  <a:srgbClr val="1B2438">
                    <a:alpha val="100000"/>
                  </a:srgbClr>
                </a:solidFill>
                <a:latin typeface="Calibri"/>
              </a:rPr>
              <a:t><![CDATA[soporte sano → puntos singulares → impermeabilización → prueba]]></a:t>
            </a:r>
            <a:r>
              <a:rPr lang="en-US" strike="noStrike" sz="2100" spc="0" u="none" cap="none">
                <a:solidFill>
                  <a:srgbClr val="1B2438">
                    <a:alpha val="100000"/>
                  </a:srgbClr>
                </a:solidFill>
                <a:latin typeface="Calibri"/>
              </a:rPr>
              <a:t><![CDATA[. Cambian los materiales y cambia la exigencia de limpieza y de compatibilidad. Las esquinas y los encuentros con tubos se refuerzan; la prueba de estanquidad se hace antes de llenar definitivamente y se registr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epósito es de agua de consumo, la tienda no debe recomendar un producto sin comprobar que la ficha declara la aptitud correspondiente. Si no consta, se consulta al fabricante o se deriva. Es un límite de producto, no una cuestión de confianz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pósitos: el agua está dentro]]></a:t>
            </a:r>
          </a:p>
        </p:txBody>
      </p:sp>
      <p:pic>
        <p:nvPicPr>
          <p:cNvPr id="3" name="" descr="Secuencia de tres fases de un depósito: reparación y puntos singulares, impermeabilización compatible y prueba de estanquidad.">
            <a:hlinkClick r:id="rId3" tooltip="Secuencia de tres fases de un depósito: reparación y puntos singulares, impermeabilización compatible y prueba de estanquidad."/>
          </p:cNvPr>
          <p:cNvPicPr>
            <a:picLocks noChangeAspect="1"/>
          </p:cNvPicPr>
          <p:nvPr>
            <p:ph type="pic" idx="1"/>
          </p:nvPr>
        </p:nvPicPr>
        <p:blipFill>
          <a:blip r:embed="rId2"/>
          <a:stretch>
            <a:fillRect/>
          </a:stretch>
        </p:blipFill>
        <p:spPr>
          <a:xfrm>
            <a:off x="952500" y="1257300"/>
            <a:ext cx="72390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 un depósito el agua empuja hacia fuera; la compatibilidad con el uso es parte del sist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uros-enterrados-sotanos-y-depositos-el-agua-que-empuj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Depósitos: el agua está den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sobre un depósi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un depósito de agua de consumo vale cualquier impermeabilizante, porque el agua no se bebe directamen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esquinas y los encuentros de tubos se refuerzan antes de extender el sistem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bote pone “apto para agua”, ya no hace falta mirar la fic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rueba de estanquidad se hace antes de la puesta en servicio y se registr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olor del producto indica si sirve para agua de consum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parar el hormigón antes de impermeabiliz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mpermeabilización no repara el hormigón: lo protege. Si el soporte tiene coqueras, armaduras vistas, juntas abiertas o material suelto, la barrera se apoya sobre un soporte que se mueve o que ya tiene caminos de agu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paración sigue un orden: ]]></a:t>
            </a:r>
            <a:r>
              <a:rPr lang="en-US" b="1" strike="noStrike" sz="2100" spc="0" u="none" cap="none">
                <a:solidFill>
                  <a:srgbClr val="1B2438">
                    <a:alpha val="100000"/>
                  </a:srgbClr>
                </a:solidFill>
                <a:latin typeface="Calibri"/>
              </a:rPr>
              <a:t><![CDATA[sanea]]></a:t>
            </a:r>
            <a:r>
              <a:rPr lang="en-US" strike="noStrike" sz="2100" spc="0" u="none" cap="none">
                <a:solidFill>
                  <a:srgbClr val="1B2438">
                    <a:alpha val="100000"/>
                  </a:srgbClr>
                </a:solidFill>
                <a:latin typeface="Calibri"/>
              </a:rPr>
              <a:t><![CDATA[ (elimina lo suelto y abre la coquera hasta material sano), ]]></a:t>
            </a:r>
            <a:r>
              <a:rPr lang="en-US" b="1"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sin polvo ni restos), ]]></a:t>
            </a:r>
            <a:r>
              <a:rPr lang="en-US" b="1" strike="noStrike" sz="2100" spc="0" u="none" cap="none">
                <a:solidFill>
                  <a:srgbClr val="1B2438">
                    <a:alpha val="100000"/>
                  </a:srgbClr>
                </a:solidFill>
                <a:latin typeface="Calibri"/>
              </a:rPr>
              <a:t><![CDATA[repara]]></a:t>
            </a:r>
            <a:r>
              <a:rPr lang="en-US" strike="noStrike" sz="2100" spc="0" u="none" cap="none">
                <a:solidFill>
                  <a:srgbClr val="1B2438">
                    <a:alpha val="100000"/>
                  </a:srgbClr>
                </a:solidFill>
                <a:latin typeface="Calibri"/>
              </a:rPr>
              <a:t><![CDATA[ (mortero compatible con el soporte y con el sistema) y ]]></a:t>
            </a:r>
            <a:r>
              <a:rPr lang="en-US" b="1"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 (adherencia, continuidad y planeidad). Si hay armadura vista u oxidada, el caso necesita una evaluación: no se tapa con mortero sin tratar la causa de la corros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parar el hormigón antes de impermeabiliz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compatibilidad es el mismo que en fachadas: misma familia o compatibilidad declarada por el fabricante, y una probeta en una zona poco visible cuando no consta. El parte de reparación anota qué se ha abierto, qué se ha rellenado y qué se ha comprobado. Sin ese registro, la impermeabilización no tiene soporte document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Reparar el hormigón antes de impermeabilizar · Reparar una coquera sin tapar la caus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olpea y delimita hasta encontrar material san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Reparar el hormigón antes de impermeabilizar · Reparar una coquera sin tapar la caus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y elimina todo el hormigón suel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Reparar el hormigón antes de impermeabilizar · Reparar una coquera sin tapar la caus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 el polvo y comprueba si hay armadu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Reparar el hormigón antes de impermeabilizar · Reparar una coquera sin tapar la caus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 con mortero compatible y deja cur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Reparar el hormigón antes de impermeabilizar · Reparar una coquera sin tapar la caus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adherencia y continuidad antes de impermeabiliz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Reparar el hormigón antes de impermeabilizar]]></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impermeabilizar un muro hay que abrir las ___ hasta encontrar material sano, limpiar y rellenar con un mortero ___ con el soporte. Las juntas de hormigonado y los ___ necesitan refuerzo. Y si hay armadura vista, el caso se ___ antes de tap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límites de la solu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ótanos que no se resuelven desde el interior. Si el nivel de agua está por encima del forjado, si la entrada es activa y abundante, si el muro tiene movimientos o si la estructura presenta armaduras corroídas, el caso necesita un técnico que defina la solución y, probablemente, una actuación exterio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límites de la solu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límite comercial: no se puede presupuestar una impermeabilización enterrada sin saber cómo se va a acceder al muro. Excavar, proteger y rellenar son parte del trabajo y condicionan el precio y el plazo. Y si el cliente decide no corregir la causa, la propuesta puede limitarse a un sistema interior, pero el límite debe constar: no se garantiza la estanquidad de un muro que sigue recibiendo agua a pres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límites de la solu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honesta distingue tres cosas: lo que se puede hacer, lo que se debería hacer y lo que queda fuera del alcance de la tienda. Esa distinción protege al cliente y evita una reclamación que ningún producto puede gan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os límites de la solu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hay que derivar un sótano a un técnico antes de vender un sistem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el cliente quiere cambiar el color del suel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hay agua activa a presión, movimientos o armaduras corroída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el sótano tiene más de veinte metros cuadrad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empre que el cliente pida presupues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ótano y muro enter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con lo que se puede comprobar y con lo que falta. La ficha separa la causa del síntoma y deja claro si la solución es interior, exterior o deriva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ótano y muro enter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El terreno, el nivel de agua y la solución concreta deben confirmarse con el proyec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57325"/>
                <a:gridCol w="2409825"/>
                <a:gridCol w="2124075"/>
                <a:gridCol w="2124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del só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ncia de estanqu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fine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vel d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del proyecto o del terr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y 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m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y pro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ción y anc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ve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pección del par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uerzo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juntas ocul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57325"/>
                <a:gridCol w="2409825"/>
                <a:gridCol w="2124075"/>
                <a:gridCol w="2124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tub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rido de instal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ado y re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que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lpeo y ob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ción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un ensa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ma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pección vi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 si hay corro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valúa solo por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y pro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ución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a precio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457325"/>
                <a:gridCol w="2409825"/>
                <a:gridCol w="2124075"/>
                <a:gridCol w="2124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exterior o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de la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rma es in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sótano y muro enter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nivel de agua o el estado de la armadura no se pueden comprobar, se escribe «pendiente» y se deriva. La ficha no convierte una suposición en un da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ción del hormig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continuo y s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ermeabi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rera continua a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ren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la presión del rell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ende la barrera del rell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a de hormigo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ontinuidad que necesita re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tub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foración que necesita sel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muros-enterrados-sotanos-y-depositos-el-agua-que-empuja"/>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gua de un sótano no se comporta como la lluv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mpuja desde el terreno con presión y busca juntas, coqueras y pasamur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antes: impermeabilizar o dren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imero se repara y se impermeabiliza; el drenaje y la protección completan el sistema antes de rellen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junta de hormigonado se sella solo por dentr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que tratar la discontinuidad y, si es posible, actuar por el lado del terren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xige un depósito de agua de consum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istema con aptitud declarada para ese uso y un procedimiento compatible; no se presume por la etique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riva un muro enterr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agua a presión, movimientos, armaduras corroídas o falta de acceso para resolver la caus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ntiendes la pr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ntiendes la pr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ordenar reparación, impermeabilización y drenaje en un muro enterrado, y reconocer cuándo derivar.]]></a:t>
            </a:r>
          </a:p>
        </p:txBody>
      </p:sp>
      <p:sp>
        <p:nvSpPr>
          <p:cNvPr id="10" name=""/>
          <p:cNvSpPr txBox="1"/>
          <p:nvPr/>
        </p:nvSpPr>
        <p:spPr>
          <a:xfrm>
            <a:off x="514350" y="2609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a 4. El error más frecuente es tratar la presión como si fuera una mancha superfici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uro enterrado, el agua no cae: empuja. La solución se ordena con reparación del hormigón, impermeabilización por el lado del terreno cuando es posible, drenaje, protección y tratamiento de cada junta y pasatubos. Sellar solo la cara interior puede frenar la mancha, pero no elimina la presión ni corrige la discontinui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primero se quita el agua, después se sella y siempre se registra]]></a:t>
            </a:r>
            <a:r>
              <a:rPr lang="en-US" strike="noStrike" sz="2100" spc="0" u="none" cap="none">
                <a:solidFill>
                  <a:srgbClr val="1B2438">
                    <a:alpha val="100000"/>
                  </a:srgbClr>
                </a:solidFill>
                <a:latin typeface="Calibri"/>
              </a:rPr>
              <a:t><![CDATA[. Cuando hay agua a presión, movimientos, armaduras corroídas o falta de acceso, el caso se deriva. En depósitos, la compatibilidad con el uso del agua es parte del sistema, no un detalle comercial. Y ninguna garantía de estanquidad se sostiene si la causa sigue activa.]]></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504-2, productos y sistemas para la protección y reparación de estructuras de hormigón: sistemas de protección superficial (consulta 2026-10-24).]]></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967, láminas flexibles para impermeabilización: láminas plásticas y de caucho para la impermeabilización de cubiertas y muros (consulta 2026-10-24).]]></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5814, revestimientos bituminosos espesos modificados con polímeros para impermeabilización de muros y suelos (consulta 2026-10-2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uros-enterrados-sotanos-y-depositos-el-agua-que-empuja"/>
              </a:rPr>
              <a:t><![CDATA[Muros enterrados, sótanos y depósitos: el agua que empu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fuente operativa para uso, preparación, espesores y compatibili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2026-10-31T05:03:56Z</dcterms:created>
  <dcterms:modified xsi:type="dcterms:W3CDTF">2026-10-31T05:03:56Z</dcterms:modified>
  <dc:title>Muros enterrados, sótanos y depósitos: el agua que empuja</dc:title>
  <dc:description>Presentación editable del OA «Muros enterrados, sótanos y depósitos: el agua que empuja». Enlace: https://pinturasespecializadas.lumbre.lat/object/muros-enterrados-sotanos-y-depositos-el-agua-que-empuja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