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presProps" Target="presProps.xml"/>
  <Relationship Id="rId99" Type="http://schemas.openxmlformats.org/officeDocument/2006/relationships/viewProps" Target="viewProps.xml"/>
  <Relationship Id="rId10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etal-oxidacion-y-esmalt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tal, oxidación y esmaltes»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tal, oxidación y esmaltes»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tal, oxidación y esmaltes»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tal, oxidación y esmaltes»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metal no es un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metal no es un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metal no es uno»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metal-no-es-un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inco metales con su comportamiento frente a la corrosión, la preparación necesaria y el producto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metales, cinco comportamientos: la primera capa se elige por soporte, no por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Que hay que desengrasar, tratar la superficie y usar una imprimación específica para galvan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zinc protege el acero, pero la superficie galvanizada nueva tiene pasivado y sales que impiden la adherencia. Se desengrasa, se trata según ficha y se usa imprimación compatible; el esmalte común directo puede descascarill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galvanizado, adherencia y producto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etal-oxidacion-y-esmalt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ómo empieza la corrosión y qué la acelera» (2 de 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ómo empieza la corrosión y qué la acelera» (3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ómo empieza la corrosión y qué la acelera» (4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lases-corrosividad.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las clases de corrosividad C1 a C5 de ISO 12944-2 con ejemplos de entorno y su consecuenci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1–C5 hablan del ambiente, no del bote: primero se clasifica el lugar y después se elige 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1 reduce la agresividad del ambiente, no elimina la necesidad de desengrasar y preparar. Una superficie mal limpiada o con aceite puede fallar por adherencia aunque no haya corro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clases C1–C5 y factores que aceleran la corro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etal-oxidacion-y-esmalt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Preparación: de la rasqueta al chorro» (2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Preparación: de la rasqueta al chorro» (3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Preparación: de la rasqueta al chorro» (4 de 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mano-frente-tall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la preparación manual en obra y la preparación con chorro o en taller, con sus ventajas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es lo mismo raspar una reja que granallar una estructura: el medio disponible cambia el sistema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eparación, en cinco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engrasar y retirar sales; secar antes de tocar el me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eparación, en cinco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minar óxido suelto y comprobar si queda pica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eparación, en cinco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dondear bordes y limpiar soldaduras y rinc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eparación, en cinco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eguir el perfil que pide la ficha; medirlo si se ex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eparación, en cinco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tar polvo y aplicar la imprimación dentro del interv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esengrasar con el producto adecuado y retirar sales. → En amb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ijar y cepillar hasta el grado St3. → A mano en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Granallar hasta Sa2½ y comprobar el perfil. → Taller o cho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dondear bordes y limpiar soldaduras. → En amb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eparar una pieza con picadura profunda y riesgo estructural. → Taller o cho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tocar una reja pequeña con acceso a todas las caras. → A mano en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grados St y Sa, perfil, bordes y límites de la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etal-oxidacion-y-esmalt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sistema: imprimación, intermedio y acabado» (2 de 6).]]></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sistema: imprimación, intermedio y acabado» (3 de 6).]]></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sistema: imprimación, intermedio y acabado» (4 de 6).]]></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sistema: imprimación, intermedio y acabado» (5 de 6).]]></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sistema: imprimación, intermedio y acabado» (6 de 6).]]></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sistema-cap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etapas del sistema de pintura para metal, desde la limpieza hasta el acabado y el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capa tiene una función; si se salta la primera, las siguientes no la sustituy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mprimación anticorrosiva → Agarre al metal y freno de la corro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pa intermedia → Espesor de barrera y menor poro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abado de poliuretano → Resistencia a la intemperie y a los rayos UV]]></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ducto directo a metal → Imprimación y acabado en una sola c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vertidor de óxido → Estabiliza óxido adherente, no lo eli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fecto galvanizado → Recubrimiento rico en zinc, no galvan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función de cada capa, DTM, efecto galvanizado y converti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etal-oxidacion-y-esmalt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rrores con consecuencia» (2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rrores con consecuencia» (3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rrores con consecuencia» (4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error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tarjetas con errores frecuentes al pintar metal y la consecuencia visible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error se comete en la preparación y se cobra en el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te galvanizado es nuevo: hay que desengrasar, tratar la superficie y usar imprimación espec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óxido suelto no se estabiliza con esmalte; mezclar marcas y tecnologías sin ficha impide garantizar la compatibilidad; y el exceso de espesor perjudica el curado y la adherencia. Las otras dos frases son corre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óxido suelto, galvanizado, compatibilidad, espesor y condiciones de a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etal-oxidacion-y-esmalt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ímites, garantías y escalado» (2 de 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ímites, garantías y escalado» (3 de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ímites, garantías y escalado» (4 de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ímites, garantías y escalado» (5 de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xplicar que se puede proponer un sistema para C5 y un mantenimiento, pero la garantía debe validarla dirección técnica o e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urabilidad depende de sistema, preparación, espesores, ambiente y mantenimiento. El mostrador puede proponer y documentar, pero no firmar una garantía que no controla;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durabilidad ISO 12944, límites de la promesa y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etal-oxidacion-y-esmalt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pción múltiple»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Dos casos resueltos: la barandilla y la cancela» (2 de 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Dos casos resueltos: la barandilla y la cancela» (3 de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Dos casos resueltos: la barandilla y la cancela» (4 de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cidir sin promete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r el metal: tipo, óxido, picadura y pérdida de s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cidir sin promete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lasificar el ambiente con ISO 12944-2 y confirmar la exposic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cidir sin promete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gir la preparación posible: St3 en obra o Sa2½ con med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cidir sin promete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oner el sistema compatible y fijar espesores y secados de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cidir sin promete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frecer mantenimiento y escalar si piden garantía o hay estru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5 · Sa2½ · imprimación ·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5 describe un ambiente muy corrosivo; Sa2½ es un grado de preparación con chorro; la imprimación anticorrosiva es la primera capa funcional. La promesa realista es mantenimiento, no una cifra de 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los dos casos y las decisiones de preparación, sistema y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etal-oxidacion-y-esmalt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metal, ambiente y c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metal, ambiente y c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metal, ambiente y c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imer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metal es, en qué estado está y qué tiene aplicado enc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C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mbiente muy corrosivo: primera línea de mar o industria agres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t3 o Sa2½?]]></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t3 es limpieza manual muy esmerada; Sa2½ exige chorro y perf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convertidor elimina el óx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tabiliza óxido adherente y fino; no sustituye la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la impri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garra al metal y frena la corrosión; el acabado no la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sistema y un plan de mantenimiento; la garantía se v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abes leer el metal y su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etal-oxidacion-y-esmalte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abes leer el metal y su sistema?» (2 de 2).]]></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6).]]></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6).]]></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6).]]></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6).]]></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911" r:id="rId1"/>
    <p:sldLayoutId id="2482439912" r:id="rId2"/>
    <p:sldLayoutId id="2482439913" r:id="rId3"/>
    <p:sldLayoutId id="248243991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91ccfe8893097fe657ef9d9682aa13a7e211a77470785261.jpg"/>
  <Relationship Id="rId3" Type="http://schemas.openxmlformats.org/officeDocument/2006/relationships/hyperlink" Target="https://pinturasespecializadas.lumbre.lat/object/metal-oxidacion-y-esmalt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metal-no-es-uno2.jpg"/>
  <Relationship Id="rId3" Type="http://schemas.openxmlformats.org/officeDocument/2006/relationships/hyperlink" Target="https://pinturasespecializadas.lumbre.lat/object/metal-oxidacion-y-esmaltes" TargetMode="External"/>
  <Relationship Id="rId4" Type="http://schemas.openxmlformats.org/officeDocument/2006/relationships/hyperlink" Target="https://pinturasespecializadas.lumbre.lat/object/metal-oxidacion-y-esmaltes"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lases-corrosividad3.jpg"/>
  <Relationship Id="rId3" Type="http://schemas.openxmlformats.org/officeDocument/2006/relationships/hyperlink" Target="https://pinturasespecializadas.lumbre.lat/object/metal-oxidacion-y-esmaltes" TargetMode="External"/>
  <Relationship Id="rId4" Type="http://schemas.openxmlformats.org/officeDocument/2006/relationships/hyperlink" Target="https://pinturasespecializadas.lumbre.lat/object/metal-oxidacion-y-esmaltes"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mano-frente-taller4.jpg"/>
  <Relationship Id="rId3" Type="http://schemas.openxmlformats.org/officeDocument/2006/relationships/hyperlink" Target="https://pinturasespecializadas.lumbre.lat/object/metal-oxidacion-y-esmaltes" TargetMode="External"/>
  <Relationship Id="rId4" Type="http://schemas.openxmlformats.org/officeDocument/2006/relationships/hyperlink" Target="https://pinturasespecializadas.lumbre.lat/object/metal-oxidacion-y-esmaltes"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sistema-capas5.jpg"/>
  <Relationship Id="rId3" Type="http://schemas.openxmlformats.org/officeDocument/2006/relationships/hyperlink" Target="https://pinturasespecializadas.lumbre.lat/object/metal-oxidacion-y-esmaltes" TargetMode="External"/>
  <Relationship Id="rId4" Type="http://schemas.openxmlformats.org/officeDocument/2006/relationships/hyperlink" Target="https://pinturasespecializadas.lumbre.lat/object/metal-oxidacion-y-esmaltes"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errores6.jpg"/>
  <Relationship Id="rId3" Type="http://schemas.openxmlformats.org/officeDocument/2006/relationships/hyperlink" Target="https://pinturasespecializadas.lumbre.lat/object/metal-oxidacion-y-esmaltes" TargetMode="External"/>
  <Relationship Id="rId4" Type="http://schemas.openxmlformats.org/officeDocument/2006/relationships/hyperlink" Target="https://pinturasespecializadas.lumbre.lat/object/metal-oxidacion-y-esmaltes"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hyperlink" Target="https://pinturasespecializadas.lumbre.lat/object/metal-oxidacion-y-esmaltes" TargetMode="External"/>
  <Relationship Id="rId4"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etal-oxidacion-y-esmaltes" TargetMode="External"/>
  <Relationship Id="rId3" Type="http://schemas.openxmlformats.org/officeDocument/2006/relationships/notesSlide" Target="../notesSlides/notesSlide9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t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xid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malt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metal-oxidacion-y-esmalt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el metal y su estado, leer el entorno con las clases de corrosividad, decidir qué preparación es posible y qué sistema de capas corresponde, y explicar al cliente qué se puede prometer y qué debe validar dirección técnica o el fabricante.]]></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l curso de sistemas de pintura y acabado. Enseña a separar metales, entender cómo empieza la corrosión, preparar con criterio y componer un sistema compatible sin confundir un producto antioxidante con una garantí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etal · corrosión · esmaltes · imprimación · galvanizado · ISO 12944 · el litoral mediterráne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tal, oxidación y esmalte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viernes por la tarde, en el mostrador del centro, entra un particular con una foto de la barandilla de su casa, en primera línea de mar: tiene manchas de óxido en las soldaduras y en la base de los montantes. Detrás espera el responsable de una finca de la zona con una cancela de hierro: el óxido se ha comido el larguero inferior y una bisagra está flo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tal, oxidación y esmalte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5]]></a:t>
            </a:r>
          </a:p>
        </p:txBody>
      </p:sp>
      <p:sp>
        <p:nvSpPr>
          <p:cNvPr id="7" name="" descr=""/>
          <p:cNvSpPr/>
          <p:nvPr/>
        </p:nvSpPr>
        <p:spPr>
          <a:xfrm>
            <a:off x="514350" y="2867025"/>
            <a:ext cx="8115300" cy="17621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867025"/>
            <a:ext cx="38100" cy="17621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piden «una pintura que no deje pasar el óxido» y los dos quieren saber cuántos años durará. Ninguno de los dos trae la ficha de lo que hay aplicado ni ha medido el espesor del metal. Esta lección trabaja lo que se puede decidir con esos datos y lo que hay que dejar por escrito antes de vender el bote.]]></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1" name=""/>
          <p:cNvSpPr txBox="1"/>
          <p:nvPr/>
        </p:nvSpPr>
        <p:spPr>
          <a:xfrm>
            <a:off x="685800" y="33432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dentificar el metal y su estado, leer el entorno con las clases de corrosividad, decidir qué preparación es posible y qué sistema de capas corresponde, y explicar al cliente qué se puede prometer y qué debe validar dirección técnica o el fabrican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tal, oxidación y esmalte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no es, por sí solo, una política de Pinturas Especializad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pendiente: umbrales, responsables, plazos y formatos que debe confirmar dirección técnic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marcadas como ficticias sirven para practicar; no son datos de la empre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tal, oxidación y esmalte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é marcas y referencias del catálogo se recomiendan para cada metal y entor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tal, oxidación y esmalte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5]]></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riterio de garantía: qué se ofrece por escrito, por cuánto tiempo y con qué condiciones. Qué medios de preparación hay disponibles en obra y en taller (herramienta, chorro, contención). Quién valida el sistema en obra y con qué registro: dirección técnica, fabricante o aplicador.]]></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ircuito para estructuras, trabajos en altura y posibles pinturas con plom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metal no es u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strador se dice «pintar metal» como si el metal fuera un solo material. No lo es, y la diferencia no es de color: es de ]]></a:t>
            </a:r>
            <a:r>
              <a:rPr lang="en-US" b="1" strike="noStrike" sz="2100" spc="0" u="none" cap="none">
                <a:solidFill>
                  <a:srgbClr val="1B2438">
                    <a:alpha val="100000"/>
                  </a:srgbClr>
                </a:solidFill>
                <a:latin typeface="Calibri"/>
              </a:rPr>
              <a:t><![CDATA[cómo se oxida]]></a:t>
            </a:r>
            <a:r>
              <a:rPr lang="en-US" strike="noStrike" sz="2100" spc="0" u="none" cap="none">
                <a:solidFill>
                  <a:srgbClr val="1B2438">
                    <a:alpha val="100000"/>
                  </a:srgbClr>
                </a:solidFill>
                <a:latin typeface="Calibri"/>
              </a:rPr>
              <a:t><![CDATA[ y de ]]></a:t>
            </a:r>
            <a:r>
              <a:rPr lang="en-US" b="1" strike="noStrike" sz="2100" spc="0" u="none" cap="none">
                <a:solidFill>
                  <a:srgbClr val="1B2438">
                    <a:alpha val="100000"/>
                  </a:srgbClr>
                </a:solidFill>
                <a:latin typeface="Calibri"/>
              </a:rPr>
              <a:t><![CDATA[qué agarra sobre su superficie]]></a:t>
            </a:r>
            <a:r>
              <a:rPr lang="en-US" strike="noStrike" sz="2100" spc="0" u="none" cap="none">
                <a:solidFill>
                  <a:srgbClr val="1B2438">
                    <a:alpha val="100000"/>
                  </a:srgbClr>
                </a:solidFill>
                <a:latin typeface="Calibri"/>
              </a:rPr>
              <a:t><![CDATA[.]]></a:t>
            </a:r>
          </a:p>
        </p:txBody>
      </p:sp>
      <p:sp>
        <p:nvSpPr>
          <p:cNvPr id="8" name=""/>
          <p:cNvSpPr txBox="1"/>
          <p:nvPr/>
        </p:nvSpPr>
        <p:spPr>
          <a:xfrm>
            <a:off x="514350" y="22860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ero y hierro.]]></a:t>
            </a:r>
            <a:r>
              <a:rPr lang="en-US" strike="noStrike" sz="2100" spc="0" u="none" cap="none">
                <a:solidFill>
                  <a:srgbClr val="1B2438">
                    <a:alpha val="100000"/>
                  </a:srgbClr>
                </a:solidFill>
                <a:latin typeface="Calibri"/>
              </a:rPr>
              <a:t><![CDATA[ El óxido de hierro ocupa más volumen que el metal y se desprende en escamas. No protege: abre paso a más corrosión. Necesitan eliminar el óxido e imprimación anticorrosiv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metal no es u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alvanizado.]]></a:t>
            </a:r>
            <a:r>
              <a:rPr lang="en-US" strike="noStrike" sz="2100" spc="0" u="none" cap="none">
                <a:solidFill>
                  <a:srgbClr val="1B2438">
                    <a:alpha val="100000"/>
                  </a:srgbClr>
                </a:solidFill>
                <a:latin typeface="Calibri"/>
              </a:rPr>
              <a:t><![CDATA[ La pieza está recubierta de zinc, que se sacrifica antes que el acero. La superficie nueva suele traer una capa de pasivado y sales; el esmalte común no agarra bien si no se desengrasa y se trata según ficha.]]></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uminio.]]></a:t>
            </a:r>
            <a:r>
              <a:rPr lang="en-US" strike="noStrike" sz="2100" spc="0" u="none" cap="none">
                <a:solidFill>
                  <a:srgbClr val="1B2438">
                    <a:alpha val="100000"/>
                  </a:srgbClr>
                </a:solidFill>
                <a:latin typeface="Calibri"/>
              </a:rPr>
              <a:t><![CDATA[ Se oxida, pero su óxido es una capa fina y estable que pasa desapercibida. El problema no es la corrosión visible: es que esa capa impide la adherencia si no se prepara y se usa una imprimación para metales no férre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metal no es u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bre, latón y bronce.]]></a:t>
            </a:r>
            <a:r>
              <a:rPr lang="en-US" strike="noStrike" sz="2100" spc="0" u="none" cap="none">
                <a:solidFill>
                  <a:srgbClr val="1B2438">
                    <a:alpha val="100000"/>
                  </a:srgbClr>
                </a:solidFill>
                <a:latin typeface="Calibri"/>
              </a:rPr>
              <a:t><![CDATA[ Forman pátina verde o marrón, estable y a menudo deseada. Pintarlos suele ser una excepción; si se quiere conservar el aspecto, se plantea un barniz específico, no un esmalte opaco.]]></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ero inoxidable.]]></a:t>
            </a:r>
            <a:r>
              <a:rPr lang="en-US" strike="noStrike" sz="2100" spc="0" u="none" cap="none">
                <a:solidFill>
                  <a:srgbClr val="1B2438">
                    <a:alpha val="100000"/>
                  </a:srgbClr>
                </a:solidFill>
                <a:latin typeface="Calibri"/>
              </a:rPr>
              <a:t><![CDATA[ Su capa pasiva lo protege, pero la contaminación con polvo de hierro o con cloruros puede mancharlo. Pintarlo exige desengrase, lijado y una imprimación de unión adecu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metal no es u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adherencia]]></a:t>
            </a:r>
            <a:r>
              <a:rPr lang="en-US" strike="noStrike" sz="2100" spc="0" u="none" cap="none">
                <a:solidFill>
                  <a:srgbClr val="1B2438">
                    <a:alpha val="100000"/>
                  </a:srgbClr>
                </a:solidFill>
                <a:latin typeface="Calibri"/>
              </a:rPr>
              <a:t><![CDATA[ se decide en la interfaz: la primera capa que toca el metal debe ser compatible con ese metal. El esmalte de acabado no compensa una imprimación equivocada. Por eso la pregunta útil no es «¿qué esmalte me llevo?», sino «¿qué metal, en qué estado y qué tiene enci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metal no es uno]]></a:t>
            </a:r>
          </a:p>
        </p:txBody>
      </p:sp>
      <p:pic>
        <p:nvPicPr>
          <p:cNvPr id="3" name="" descr="Matriz de cinco metales con su comportamiento frente a la corrosión, la preparación necesaria y el producto base.">
            <a:hlinkClick r:id="rId3" tooltip="Matriz de cinco metales con su comportamiento frente a la corrosión, la preparación necesaria y el producto base."/>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metales, cinco comportamientos: la primera capa se elige por soporte, no por catálog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etal-oxidacion-y-esmaltes"/>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El metal no es un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trae una barandilla de galvanizado nuevo y quiere darle un esmalte sintético directo para que «coja color». ¿Qué corresponde decirl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hay que desengrasar, tratar la superficie y usar una imprimación específica para galvanizado.]]></a:t>
            </a:r>
          </a:p>
        </p:txBody>
      </p:sp>
      <p:sp>
        <p:nvSpPr>
          <p:cNvPr id="10" name=""/>
          <p:cNvSpPr txBox="1"/>
          <p:nvPr/>
        </p:nvSpPr>
        <p:spPr>
          <a:xfrm>
            <a:off x="666750" y="3343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ije hasta quitar todo el zinc y luego aplique el esmalte.]]></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basta con una mano de convertidor de óxi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esmalte directo es correcto porque el galvanizado no se oxi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ómo empieza la corrosión y qué la acele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rrosión del acero es una ]]></a:t>
            </a:r>
            <a:r>
              <a:rPr lang="en-US" b="1" strike="noStrike" sz="2100" spc="0" u="none" cap="none">
                <a:solidFill>
                  <a:srgbClr val="1B2438">
                    <a:alpha val="100000"/>
                  </a:srgbClr>
                </a:solidFill>
                <a:latin typeface="Calibri"/>
              </a:rPr>
              <a:t><![CDATA[pila electroquímica]]></a:t>
            </a:r>
            <a:r>
              <a:rPr lang="en-US" strike="noStrike" sz="2100" spc="0" u="none" cap="none">
                <a:solidFill>
                  <a:srgbClr val="1B2438">
                    <a:alpha val="100000"/>
                  </a:srgbClr>
                </a:solidFill>
                <a:latin typeface="Calibri"/>
              </a:rPr>
              <a:t><![CDATA[. En una zona actúa de ánodo y cede electrones; en otra, de cátodo; entre ambas hay un electrolito, que casi siempre es agua con sales. El metal vuelve a su forma de óxido y el proceso avanza donde hay humedad, oxígeno y io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ómo empieza la corrosión y qué la acele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ieza donde la capa protectora se rompe: ]]></a:t>
            </a:r>
            <a:r>
              <a:rPr lang="en-US" b="1" strike="noStrike" sz="2100" spc="0" u="none" cap="none">
                <a:solidFill>
                  <a:srgbClr val="1B2438">
                    <a:alpha val="100000"/>
                  </a:srgbClr>
                </a:solidFill>
                <a:latin typeface="Calibri"/>
              </a:rPr>
              <a:t><![CDATA[bordes cortantes, soldaduras mal limpias, arañazos, rincones y uniones]]></a:t>
            </a:r>
            <a:r>
              <a:rPr lang="en-US" strike="noStrike" sz="2100" spc="0" u="none" cap="none">
                <a:solidFill>
                  <a:srgbClr val="1B2438">
                    <a:alpha val="100000"/>
                  </a:srgbClr>
                </a:solidFill>
                <a:latin typeface="Calibri"/>
              </a:rPr>
              <a:t><![CDATA[ donde el agua se queda retenida. También donde hay ]]></a:t>
            </a:r>
            <a:r>
              <a:rPr lang="en-US" b="1" strike="noStrike" sz="2100" spc="0" u="none" cap="none">
                <a:solidFill>
                  <a:srgbClr val="1B2438">
                    <a:alpha val="100000"/>
                  </a:srgbClr>
                </a:solidFill>
                <a:latin typeface="Calibri"/>
              </a:rPr>
              <a:t><![CDATA[picaduras]]></a:t>
            </a:r>
            <a:r>
              <a:rPr lang="en-US" strike="noStrike" sz="2100" spc="0" u="none" cap="none">
                <a:solidFill>
                  <a:srgbClr val="1B2438">
                    <a:alpha val="100000"/>
                  </a:srgbClr>
                </a:solidFill>
                <a:latin typeface="Calibri"/>
              </a:rPr>
              <a:t><![CDATA[ que ya no se ven a simple vista. No hace falta que llueva: la condensación de una noche fría, el agua de limpieza o la humedad de un muro pueden mantener la pila activa.]]></a:t>
            </a:r>
          </a:p>
        </p:txBody>
      </p:sp>
      <p:sp>
        <p:nvSpPr>
          <p:cNvPr id="8" name=""/>
          <p:cNvSpPr txBox="1"/>
          <p:nvPr/>
        </p:nvSpPr>
        <p:spPr>
          <a:xfrm>
            <a:off x="514350" y="32670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celera el proceso:]]></a:t>
            </a:r>
          </a:p>
        </p:txBody>
      </p:sp>
      <p:sp>
        <p:nvSpPr>
          <p:cNvPr id="9" name=""/>
          <p:cNvSpPr txBox="1"/>
          <p:nvPr/>
        </p:nvSpPr>
        <p:spPr>
          <a:xfrm>
            <a:off x="514350" y="36766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6766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umedad y condensación.]]></a:t>
            </a:r>
            <a:r>
              <a:rPr lang="en-US" strike="noStrike" sz="2100" spc="0" u="none" cap="none">
                <a:solidFill>
                  <a:srgbClr val="1B2438">
                    <a:alpha val="100000"/>
                  </a:srgbClr>
                </a:solidFill>
                <a:latin typeface="Calibri"/>
              </a:rPr>
              <a:t><![CDATA[ El agua es el electrolito; cuanto más tiempo permanece, más trabaja la pi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ómo empieza la corrosión y qué la acele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alitre y cloruros.]]></a:t>
            </a:r>
            <a:r>
              <a:rPr lang="en-US" strike="noStrike" sz="2100" spc="0" u="none" cap="none">
                <a:solidFill>
                  <a:srgbClr val="1B2438">
                    <a:alpha val="100000"/>
                  </a:srgbClr>
                </a:solidFill>
                <a:latin typeface="Calibri"/>
              </a:rPr>
              <a:t><![CDATA[ En el litoral mediterráneo, la brisa marina deposita sal en barandillas, rejas y carpintería metálica. Los cloruros rompen la pasividad y aceleran la corrosión localizad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ilas galvánicas.]]></a:t>
            </a:r>
            <a:r>
              <a:rPr lang="en-US" strike="noStrike" sz="2100" spc="0" u="none" cap="none">
                <a:solidFill>
                  <a:srgbClr val="1B2438">
                    <a:alpha val="100000"/>
                  </a:srgbClr>
                </a:solidFill>
                <a:latin typeface="Calibri"/>
              </a:rPr>
              <a:t><![CDATA[ Dos metales distintos en contacto —acero con inoxidable, acero con zinc o con cobre— y un electrolito forman una pila. El metal menos noble se corroe antes.]]></a:t>
            </a:r>
          </a:p>
        </p:txBody>
      </p:sp>
      <p:sp>
        <p:nvSpPr>
          <p:cNvPr id="11" name=""/>
          <p:cNvSpPr txBox="1"/>
          <p:nvPr/>
        </p:nvSpPr>
        <p:spPr>
          <a:xfrm>
            <a:off x="514350" y="3286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ordes y soldaduras.]]></a:t>
            </a:r>
            <a:r>
              <a:rPr lang="en-US" strike="noStrike" sz="2100" spc="0" u="none" cap="none">
                <a:solidFill>
                  <a:srgbClr val="1B2438">
                    <a:alpha val="100000"/>
                  </a:srgbClr>
                </a:solidFill>
                <a:latin typeface="Calibri"/>
              </a:rPr>
              <a:t><![CDATA[ Tienen poca capa de pintura, geometría difícil y tensiones; son el primer sitio donde falla el siste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ómo empieza la corrosión y qué la acele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ciedad y restos de obra.]]></a:t>
            </a:r>
            <a:r>
              <a:rPr lang="en-US" strike="noStrike" sz="2100" spc="0" u="none" cap="none">
                <a:solidFill>
                  <a:srgbClr val="1B2438">
                    <a:alpha val="100000"/>
                  </a:srgbClr>
                </a:solidFill>
                <a:latin typeface="Calibri"/>
              </a:rPr>
              <a:t><![CDATA[ Polvo, yeso, aceite o grapas metálicas crean pilas y zonas donde la pintura no agarra.]]></a:t>
            </a:r>
          </a:p>
        </p:txBody>
      </p:sp>
      <p:sp>
        <p:nvSpPr>
          <p:cNvPr id="9" name=""/>
          <p:cNvSpPr txBox="1"/>
          <p:nvPr/>
        </p:nvSpPr>
        <p:spPr>
          <a:xfrm>
            <a:off x="514350" y="1924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a:t>
            </a:r>
            <a:r>
              <a:rPr lang="en-US" b="1" strike="noStrike" sz="2100" spc="0" u="none" cap="none">
                <a:solidFill>
                  <a:srgbClr val="1B2438">
                    <a:alpha val="100000"/>
                  </a:srgbClr>
                </a:solidFill>
                <a:latin typeface="Calibri"/>
              </a:rPr>
              <a:t><![CDATA[UNE-EN ISO 12944-2]]></a:t>
            </a:r>
            <a:r>
              <a:rPr lang="en-US" strike="noStrike" sz="2100" spc="0" u="none" cap="none">
                <a:solidFill>
                  <a:srgbClr val="1B2438">
                    <a:alpha val="100000"/>
                  </a:srgbClr>
                </a:solidFill>
                <a:latin typeface="Calibri"/>
              </a:rPr>
              <a:t><![CDATA[ clasifica la corrosividad del ambiente en clases C1 a C5. No describe el producto: describe ]]></a:t>
            </a:r>
            <a:r>
              <a:rPr lang="en-US" b="1" strike="noStrike" sz="2100" spc="0" u="none" cap="none">
                <a:solidFill>
                  <a:srgbClr val="1B2438">
                    <a:alpha val="100000"/>
                  </a:srgbClr>
                </a:solidFill>
                <a:latin typeface="Calibri"/>
              </a:rPr>
              <a:t><![CDATA[cuánto castiga el lugar]]></a:t>
            </a:r>
            <a:r>
              <a:rPr lang="en-US" strike="noStrike" sz="2100" spc="0" u="none" cap="none">
                <a:solidFill>
                  <a:srgbClr val="1B2438">
                    <a:alpha val="100000"/>
                  </a:srgbClr>
                </a:solidFill>
                <a:latin typeface="Calibri"/>
              </a:rPr>
              <a:t><![CDATA[ a una estructura de acer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ómo empieza la corrosión y qué la acelera]]></a:t>
            </a:r>
          </a:p>
        </p:txBody>
      </p:sp>
      <p:pic>
        <p:nvPicPr>
          <p:cNvPr id="3" name="" descr="Matriz de las clases de corrosividad C1 a C5 de ISO 12944-2 con ejemplos de entorno y su consecuencia práctica.">
            <a:hlinkClick r:id="rId3" tooltip="Matriz de las clases de corrosividad C1 a C5 de ISO 12944-2 con ejemplos de entorno y su consecuencia práctic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1–C5 hablan del ambiente, no del bote: primero se clasifica el lugar y después se elige el siste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etal-oxidacion-y-esmaltes"/>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Cómo empieza la corrosión y qué la acele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interior calefactado y seco (C1) se puede saltar la preparación porque la corrosión es prácticamente imposi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paración: de la rasqueta al chorr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ntura no estabiliza el óxido que ya no está unido al metal. La preparación busca tres cosas: ]]></a:t>
            </a:r>
            <a:r>
              <a:rPr lang="en-US" b="1" strike="noStrike" sz="2100" spc="0" u="none" cap="none">
                <a:solidFill>
                  <a:srgbClr val="1B2438">
                    <a:alpha val="100000"/>
                  </a:srgbClr>
                </a:solidFill>
                <a:latin typeface="Calibri"/>
              </a:rPr>
              <a:t><![CDATA[quitar lo que impide el contacto]]></a:t>
            </a:r>
            <a:r>
              <a:rPr lang="en-US" strike="noStrike" sz="2100" spc="0" u="none" cap="none">
                <a:solidFill>
                  <a:srgbClr val="1B2438">
                    <a:alpha val="100000"/>
                  </a:srgbClr>
                </a:solidFill>
                <a:latin typeface="Calibri"/>
              </a:rPr>
              <a:t><![CDATA[ (grasa, sales, polvo, óxido suelto), ]]></a:t>
            </a:r>
            <a:r>
              <a:rPr lang="en-US" b="1" strike="noStrike" sz="2100" spc="0" u="none" cap="none">
                <a:solidFill>
                  <a:srgbClr val="1B2438">
                    <a:alpha val="100000"/>
                  </a:srgbClr>
                </a:solidFill>
                <a:latin typeface="Calibri"/>
              </a:rPr>
              <a:t><![CDATA[crear anclaje]]></a:t>
            </a:r>
            <a:r>
              <a:rPr lang="en-US" strike="noStrike" sz="2100" spc="0" u="none" cap="none">
                <a:solidFill>
                  <a:srgbClr val="1B2438">
                    <a:alpha val="100000"/>
                  </a:srgbClr>
                </a:solidFill>
                <a:latin typeface="Calibri"/>
              </a:rPr>
              <a:t><![CDATA[ (perfil y bordes) y ]]></a:t>
            </a:r>
            <a:r>
              <a:rPr lang="en-US" b="1" strike="noStrike" sz="2100" spc="0" u="none" cap="none">
                <a:solidFill>
                  <a:srgbClr val="1B2438">
                    <a:alpha val="100000"/>
                  </a:srgbClr>
                </a:solidFill>
                <a:latin typeface="Calibri"/>
              </a:rPr>
              <a:t><![CDATA[dejar el soporte en el estado que pide la ficha]]></a:t>
            </a:r>
            <a:r>
              <a:rPr lang="en-US" strike="noStrike" sz="2100" spc="0" u="none" cap="none">
                <a:solidFill>
                  <a:srgbClr val="1B2438">
                    <a:alpha val="100000"/>
                  </a:srgbClr>
                </a:solidFill>
                <a:latin typeface="Calibri"/>
              </a:rPr>
              <a:t><![CDATA[.]]></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Primero se desengrasa y se retiran las sales con agua limpia; después se elimina el óxido; luego se redondean bordes y se limpian soldaduras; finalmente se quita el polvo y se imprima dentro del intervalo indicado. Si se lija antes de desengrasar, la grasa se reparte y contam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paración: de la rasqueta al chorr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a:t>
            </a:r>
            <a:r>
              <a:rPr lang="en-US" b="1" strike="noStrike" sz="2100" spc="0" u="none" cap="none">
                <a:solidFill>
                  <a:srgbClr val="1B2438">
                    <a:alpha val="100000"/>
                  </a:srgbClr>
                </a:solidFill>
                <a:latin typeface="Calibri"/>
              </a:rPr>
              <a:t><![CDATA[UNE-EN ISO 8501-1]]></a:t>
            </a:r>
            <a:r>
              <a:rPr lang="en-US" strike="noStrike" sz="2100" spc="0" u="none" cap="none">
                <a:solidFill>
                  <a:srgbClr val="1B2438">
                    <a:alpha val="100000"/>
                  </a:srgbClr>
                </a:solidFill>
                <a:latin typeface="Calibri"/>
              </a:rPr>
              <a:t><![CDATA[ describe grados de herrumbre del acero (A a D) y grados de preparación. En limpieza manual y con herramienta eléctrica: ]]></a:t>
            </a:r>
            <a:r>
              <a:rPr lang="en-US" b="1" strike="noStrike" sz="2100" spc="0" u="none" cap="none">
                <a:solidFill>
                  <a:srgbClr val="1B2438">
                    <a:alpha val="100000"/>
                  </a:srgbClr>
                </a:solidFill>
                <a:latin typeface="Calibri"/>
              </a:rPr>
              <a:t><![CDATA[St2]]></a:t>
            </a:r>
            <a:r>
              <a:rPr lang="en-US" strike="noStrike" sz="2100" spc="0" u="none" cap="none">
                <a:solidFill>
                  <a:srgbClr val="1B2438">
                    <a:alpha val="100000"/>
                  </a:srgbClr>
                </a:solidFill>
                <a:latin typeface="Calibri"/>
              </a:rPr>
              <a:t><![CDATA[ (esmerada) y ]]></a:t>
            </a:r>
            <a:r>
              <a:rPr lang="en-US" b="1" strike="noStrike" sz="2100" spc="0" u="none" cap="none">
                <a:solidFill>
                  <a:srgbClr val="1B2438">
                    <a:alpha val="100000"/>
                  </a:srgbClr>
                </a:solidFill>
                <a:latin typeface="Calibri"/>
              </a:rPr>
              <a:t><![CDATA[St3]]></a:t>
            </a:r>
            <a:r>
              <a:rPr lang="en-US" strike="noStrike" sz="2100" spc="0" u="none" cap="none">
                <a:solidFill>
                  <a:srgbClr val="1B2438">
                    <a:alpha val="100000"/>
                  </a:srgbClr>
                </a:solidFill>
                <a:latin typeface="Calibri"/>
              </a:rPr>
              <a:t><![CDATA[ (muy esmerada). Con chorro abrasivo: ]]></a:t>
            </a:r>
            <a:r>
              <a:rPr lang="en-US" b="1" strike="noStrike" sz="2100" spc="0" u="none" cap="none">
                <a:solidFill>
                  <a:srgbClr val="1B2438">
                    <a:alpha val="100000"/>
                  </a:srgbClr>
                </a:solidFill>
                <a:latin typeface="Calibri"/>
              </a:rPr>
              <a:t><![CDATA[Sa1]]></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2]]></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2½]]></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Sa3]]></a:t>
            </a:r>
            <a:r>
              <a:rPr lang="en-US" strike="noStrike" sz="2100" spc="0" u="none" cap="none">
                <a:solidFill>
                  <a:srgbClr val="1B2438">
                    <a:alpha val="100000"/>
                  </a:srgbClr>
                </a:solidFill>
                <a:latin typeface="Calibri"/>
              </a:rPr>
              <a:t><![CDATA[, de menor a mayor limpieza. Para sistemas exigentes se suele pedir ]]></a:t>
            </a:r>
            <a:r>
              <a:rPr lang="en-US" b="1" strike="noStrike" sz="2100" spc="0" u="none" cap="none">
                <a:solidFill>
                  <a:srgbClr val="1B2438">
                    <a:alpha val="100000"/>
                  </a:srgbClr>
                </a:solidFill>
                <a:latin typeface="Calibri"/>
              </a:rPr>
              <a:t><![CDATA[Sa2½]]></a:t>
            </a:r>
            <a:r>
              <a:rPr lang="en-US" strike="noStrike" sz="2100" spc="0" u="none" cap="none">
                <a:solidFill>
                  <a:srgbClr val="1B2438">
                    <a:alpha val="100000"/>
                  </a:srgbClr>
                </a:solidFill>
                <a:latin typeface="Calibri"/>
              </a:rPr>
              <a:t><![CDATA[; en reparaciones pequeñas, ]]></a:t>
            </a:r>
            <a:r>
              <a:rPr lang="en-US" b="1" strike="noStrike" sz="2100" spc="0" u="none" cap="none">
                <a:solidFill>
                  <a:srgbClr val="1B2438">
                    <a:alpha val="100000"/>
                  </a:srgbClr>
                </a:solidFill>
                <a:latin typeface="Calibri"/>
              </a:rPr>
              <a:t><![CDATA[St3]]></a:t>
            </a:r>
            <a:r>
              <a:rPr lang="en-US" strike="noStrike" sz="2100" spc="0" u="none" cap="none">
                <a:solidFill>
                  <a:srgbClr val="1B2438">
                    <a:alpha val="100000"/>
                  </a:srgbClr>
                </a:solidFill>
                <a:latin typeface="Calibri"/>
              </a:rPr>
              <a:t><![CDATA[ puede ser el límite real de la obra. La norma no elige por nosotros: fija el vocabulario para que la ficha y el aplicador hablen de lo mism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paración: de la rasqueta al chorr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erfil]]></a:t>
            </a:r>
            <a:r>
              <a:rPr lang="en-US" strike="noStrike" sz="2100" spc="0" u="none" cap="none">
                <a:solidFill>
                  <a:srgbClr val="1B2438">
                    <a:alpha val="100000"/>
                  </a:srgbClr>
                </a:solidFill>
                <a:latin typeface="Calibri"/>
              </a:rPr>
              <a:t><![CDATA[ es la rugosidad que deja el abrasivo. Sin perfil, la imprimación no ancla; con un perfil excesivo, quedan picos sin cubrir y se necesita más producto. El perfil se pide en la ficha y se comprueba con el método que indique el fabricante. ]]></a:t>
            </a:r>
            <a:r>
              <a:rPr lang="en-US" b="1" strike="noStrike" sz="2100" spc="0" u="none" cap="none">
                <a:solidFill>
                  <a:srgbClr val="1B2438">
                    <a:alpha val="100000"/>
                  </a:srgbClr>
                </a:solidFill>
                <a:latin typeface="Calibri"/>
              </a:rPr>
              <a:t><![CDATA[Los bordes]]></a:t>
            </a:r>
            <a:r>
              <a:rPr lang="en-US" strike="noStrike" sz="2100" spc="0" u="none" cap="none">
                <a:solidFill>
                  <a:srgbClr val="1B2438">
                    <a:alpha val="100000"/>
                  </a:srgbClr>
                </a:solidFill>
                <a:latin typeface="Calibri"/>
              </a:rPr>
              <a:t><![CDATA[ se redondean y las soldaduras se limpian: un borde vivo es la primera zona que pierde espes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paración: de la rasqueta al chorr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puede hacer a mano en obra: una barandilla pequeña, una reja, reparaciones puntuales y retoques con ]]></a:t>
            </a:r>
            <a:r>
              <a:rPr lang="en-US" b="1" strike="noStrike" sz="2100" spc="0" u="none" cap="none">
                <a:solidFill>
                  <a:srgbClr val="1B2438">
                    <a:alpha val="100000"/>
                  </a:srgbClr>
                </a:solidFill>
                <a:latin typeface="Calibri"/>
              </a:rPr>
              <a:t><![CDATA[St3]]></a:t>
            </a:r>
            <a:r>
              <a:rPr lang="en-US" strike="noStrike" sz="2100" spc="0" u="none" cap="none">
                <a:solidFill>
                  <a:srgbClr val="1B2438">
                    <a:alpha val="100000"/>
                  </a:srgbClr>
                </a:solidFill>
                <a:latin typeface="Calibri"/>
              </a:rPr>
              <a:t><![CDATA[, siempre con acceso a todos los lados. Qué exige taller o medios específicos: superficies grandes, ambientes ]]></a:t>
            </a:r>
            <a:r>
              <a:rPr lang="en-US" b="1" strike="noStrike" sz="2100" spc="0" u="none" cap="none">
                <a:solidFill>
                  <a:srgbClr val="1B2438">
                    <a:alpha val="100000"/>
                  </a:srgbClr>
                </a:solidFill>
                <a:latin typeface="Calibri"/>
              </a:rPr>
              <a:t><![CDATA[C4–C5]]></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2½]]></a:t>
            </a:r>
            <a:r>
              <a:rPr lang="en-US" strike="noStrike" sz="2100" spc="0" u="none" cap="none">
                <a:solidFill>
                  <a:srgbClr val="1B2438">
                    <a:alpha val="100000"/>
                  </a:srgbClr>
                </a:solidFill>
                <a:latin typeface="Calibri"/>
              </a:rPr>
              <a:t><![CDATA[, piezas con picadura profunda, galvanizado en caliente y estructuras que no se pueden contener. El chorro en obra necesita contención, permiso y gestión de residuos; no es una decisión que se tome en el mostrad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paración: de la rasqueta al chorro]]></a:t>
            </a:r>
          </a:p>
        </p:txBody>
      </p:sp>
      <p:pic>
        <p:nvPicPr>
          <p:cNvPr id="3" name="" descr="Comparación entre la preparación manual en obra y la preparación con chorro o en taller, con sus ventajas y límites.">
            <a:hlinkClick r:id="rId3" tooltip="Comparación entre la preparación manual en obra y la preparación con chorro o en taller, con sus ventajas y límites."/>
          </p:cNvPr>
          <p:cNvPicPr>
            <a:picLocks noChangeAspect="1"/>
          </p:cNvPicPr>
          <p:nvPr>
            <p:ph type="pic" idx="1"/>
          </p:nvPr>
        </p:nvPicPr>
        <p:blipFill>
          <a:blip r:embed="rId2"/>
          <a:stretch>
            <a:fillRect/>
          </a:stretch>
        </p:blipFill>
        <p:spPr>
          <a:xfrm>
            <a:off x="990600" y="1257300"/>
            <a:ext cx="7153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es lo mismo raspar una reja que granallar una estructura: el medio disponible cambia el sistema posibl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etal-oxidacion-y-esmaltes"/>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eparación: de la rasqueta al chorro · La preparación, en cinco comprobacione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engrasar y retirar sales; secar antes de tocar el met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eparación: de la rasqueta al chorro · La preparación, en cinco comprobacione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minar óxido suelto y comprobar si queda picadu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eparación: de la rasqueta al chorro · La preparación, en cinco comprobacione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ondear bordes y limpiar soldaduras y rincon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eparación: de la rasqueta al chorro · La preparación, en cinco comprobacione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guir el perfil que pide la ficha; medirlo si se exig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eparación: de la rasqueta al chorro · La preparación, en cinco comprobacione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tar polvo y aplicar la imprimación dentro del interval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Preparación: de la rasqueta al chor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tarea según el medio con que se puede ejecutar en una obra normal.]]></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 mano en obr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aller o chorr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ambos]]></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sengrasar con el producto adecuado y retirar sales.]]></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ijar y cepillar hasta el grado St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Granallar hasta Sa2½ y comprobar el perfi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dondear bordes y limpiar soldadur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parar una pieza con picadura profunda y riesgo estructural.]]></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tocar una reja pequeña con acceso a todas las cara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sistema: imprimación, intermedio y acabad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de pintura para metal no es un bote: es una ]]></a:t>
            </a:r>
            <a:r>
              <a:rPr lang="en-US" b="1" strike="noStrike" sz="2100" spc="0" u="none" cap="none">
                <a:solidFill>
                  <a:srgbClr val="1B2438">
                    <a:alpha val="100000"/>
                  </a:srgbClr>
                </a:solidFill>
                <a:latin typeface="Calibri"/>
              </a:rPr>
              <a:t><![CDATA[secuencia de capas con una función]]></a:t>
            </a:r>
            <a:r>
              <a:rPr lang="en-US" strike="noStrike" sz="2100" spc="0" u="none" cap="none">
                <a:solidFill>
                  <a:srgbClr val="1B2438">
                    <a:alpha val="100000"/>
                  </a:srgbClr>
                </a:solidFill>
                <a:latin typeface="Calibri"/>
              </a:rPr>
              <a:t><![CDATA[. La imprimación anticorrosiva agarra al metal y frena la pila; el intermedio aumenta la barrera y el espesor; el acabado protege de la luz, la lluvia y el roce. No todos los sistemas necesitan las tres capas, pero la función de cada una no se puede saltar.]]></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mprimación anticorrosiva.]]></a:t>
            </a:r>
            <a:r>
              <a:rPr lang="en-US" strike="noStrike" sz="2100" spc="0" u="none" cap="none">
                <a:solidFill>
                  <a:srgbClr val="1B2438">
                    <a:alpha val="100000"/>
                  </a:srgbClr>
                </a:solidFill>
                <a:latin typeface="Calibri"/>
              </a:rPr>
              <a:t><![CDATA[ Puede ser epoxi, con fosfato de zinc, con zinc o de otro tipo. Se elige por metal, entorno y acabado compatible; no por el color de la etique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sistema: imprimación, intermedio y acabad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termedio.]]></a:t>
            </a:r>
            <a:r>
              <a:rPr lang="en-US" strike="noStrike" sz="2100" spc="0" u="none" cap="none">
                <a:solidFill>
                  <a:srgbClr val="1B2438">
                    <a:alpha val="100000"/>
                  </a:srgbClr>
                </a:solidFill>
                <a:latin typeface="Calibri"/>
              </a:rPr>
              <a:t><![CDATA[ Habitual en C4–C5 y en sistemas de alta durabilidad. Aporta espesor de barrera y reduce la porosidad.]]></a:t>
            </a:r>
          </a:p>
        </p:txBody>
      </p:sp>
      <p:sp>
        <p:nvSpPr>
          <p:cNvPr id="9" name=""/>
          <p:cNvSpPr txBox="1"/>
          <p:nvPr/>
        </p:nvSpPr>
        <p:spPr>
          <a:xfrm>
            <a:off x="514350" y="19240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Esmalte sintético, acrílico, poliuretano o epoxi. El poliuretano y los esmaltes de exterior resisten mejor la radiación ultravioleta; un epoxi de acabado puede tizarse al sol.]]></a:t>
            </a:r>
          </a:p>
        </p:txBody>
      </p:sp>
      <p:sp>
        <p:nvSpPr>
          <p:cNvPr id="11" name=""/>
          <p:cNvSpPr txBox="1"/>
          <p:nvPr/>
        </p:nvSpPr>
        <p:spPr>
          <a:xfrm>
            <a:off x="514350" y="2962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62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recto a metal (DTM).]]></a:t>
            </a:r>
            <a:r>
              <a:rPr lang="en-US" strike="noStrike" sz="2100" spc="0" u="none" cap="none">
                <a:solidFill>
                  <a:srgbClr val="1B2438">
                    <a:alpha val="100000"/>
                  </a:srgbClr>
                </a:solidFill>
                <a:latin typeface="Calibri"/>
              </a:rPr>
              <a:t><![CDATA[ Productos que hacen de imprimación y acabado. Ahorran una capa, pero ]]></a:t>
            </a:r>
            <a:r>
              <a:rPr lang="en-US" b="1" strike="noStrike" sz="2100" spc="0" u="none" cap="none">
                <a:solidFill>
                  <a:srgbClr val="1B2438">
                    <a:alpha val="100000"/>
                  </a:srgbClr>
                </a:solidFill>
                <a:latin typeface="Calibri"/>
              </a:rPr>
              <a:t><![CDATA[no eximen de limpiar ni de quitar el óxido]]></a:t>
            </a:r>
            <a:r>
              <a:rPr lang="en-US" strike="noStrike" sz="2100" spc="0" u="none" cap="none">
                <a:solidFill>
                  <a:srgbClr val="1B2438">
                    <a:alpha val="100000"/>
                  </a:srgbClr>
                </a:solidFill>
                <a:latin typeface="Calibri"/>
              </a:rPr>
              <a:t><![CDATA[: «directo a metal» no significa «directo sobre óxi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sistema: imprimación, intermedio y acabad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fecto galvanizado.]]></a:t>
            </a:r>
            <a:r>
              <a:rPr lang="en-US" strike="noStrike" sz="2100" spc="0" u="none" cap="none">
                <a:solidFill>
                  <a:srgbClr val="1B2438">
                    <a:alpha val="100000"/>
                  </a:srgbClr>
                </a:solidFill>
                <a:latin typeface="Calibri"/>
              </a:rPr>
              <a:t><![CDATA[ Recubrimiento rico en zinc que imita la protección del galvanizado. No sustituye a una galvanización en caliente ni convierte el acero en inoxidable; suele necesitar una capa de acabado y una preparación estric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sistema: imprimación, intermedio y acabad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compatibilidad]]></a:t>
            </a:r>
            <a:r>
              <a:rPr lang="en-US" strike="noStrike" sz="2100" spc="0" u="none" cap="none">
                <a:solidFill>
                  <a:srgbClr val="1B2438">
                    <a:alpha val="100000"/>
                  </a:srgbClr>
                </a:solidFill>
                <a:latin typeface="Calibri"/>
              </a:rPr>
              <a:t><![CDATA[ se comprueba en la ficha y, si hay duda, en una probeta. Un esmalte sintético sobre otro sintético suele agarrar si la superficie está limpia y mate; un producto al agua sobre un sintético viejo puede necesitar imprimación de unión; y los productos de dos componentes tienen ]]></a:t>
            </a:r>
            <a:r>
              <a:rPr lang="en-US" b="1" strike="noStrike" sz="2100" spc="0" u="none" cap="none">
                <a:solidFill>
                  <a:srgbClr val="1B2438">
                    <a:alpha val="100000"/>
                  </a:srgbClr>
                </a:solidFill>
                <a:latin typeface="Calibri"/>
              </a:rPr>
              <a:t><![CDATA[ventana de repintado]]></a:t>
            </a:r>
            <a:r>
              <a:rPr lang="en-US" strike="noStrike" sz="2100" spc="0" u="none" cap="none">
                <a:solidFill>
                  <a:srgbClr val="1B2438">
                    <a:alpha val="100000"/>
                  </a:srgbClr>
                </a:solidFill>
                <a:latin typeface="Calibri"/>
              </a:rPr>
              <a:t><![CDATA[: si se deja pasar demasiado tiempo, la siguiente capa no se une. No se mezclan marcas ni se cambia de tecnología sin confirmar la compatibilid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sistema: imprimación, intermedio y acabad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vertidores de óxido.]]></a:t>
            </a:r>
            <a:r>
              <a:rPr lang="en-US" strike="noStrike" sz="2100" spc="0" u="none" cap="none">
                <a:solidFill>
                  <a:srgbClr val="1B2438">
                    <a:alpha val="100000"/>
                  </a:srgbClr>
                </a:solidFill>
                <a:latin typeface="Calibri"/>
              </a:rPr>
              <a:t><![CDATA[ Transforman el óxido adherente en un compuesto estable para poder pintar encima. Sirven en un óxido superficial, firme y accesible, y siempre con imprimación y acabado compatibles. No eliminan el óxido suelto, no rellenan picaduras, no devuelven espesor al acero y no sustituyen una preparación mecánica. Aplicados en exceso o sobre óxido grueso pueden formar una película que se descasca con el tiemp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sistema: imprimación, intermedio y acabad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pesores y secado.]]></a:t>
            </a:r>
            <a:r>
              <a:rPr lang="en-US" strike="noStrike" sz="2100" spc="0" u="none" cap="none">
                <a:solidFill>
                  <a:srgbClr val="1B2438">
                    <a:alpha val="100000"/>
                  </a:srgbClr>
                </a:solidFill>
                <a:latin typeface="Calibri"/>
              </a:rPr>
              <a:t><![CDATA[ La ficha da el espesor de película seca (EPS) y húmeda (EPH), el intervalo entre capas y las condiciones de aplicación. Quedarse corto deja la barrera porosa; pasarse puede atrapar disolvente, arrugar la película o impedir el curado. El «antioxidante» del envase no garantiza nada si la preparación es mala: es una función del producto, no un resultado asegura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sistema: imprimación, intermedio y acabado]]></a:t>
            </a:r>
          </a:p>
        </p:txBody>
      </p:sp>
      <p:pic>
        <p:nvPicPr>
          <p:cNvPr id="3" name="" descr="Flujo de cinco etapas del sistema de pintura para metal, desde la limpieza hasta el acabado y el control.">
            <a:hlinkClick r:id="rId3" tooltip="Flujo de cinco etapas del sistema de pintura para metal, desde la limpieza hasta el acabado y el control."/>
          </p:cNvPr>
          <p:cNvPicPr>
            <a:picLocks noChangeAspect="1"/>
          </p:cNvPicPr>
          <p:nvPr>
            <p:ph type="pic" idx="1"/>
          </p:nvPr>
        </p:nvPicPr>
        <p:blipFill>
          <a:blip r:embed="rId2"/>
          <a:stretch>
            <a:fillRect/>
          </a:stretch>
        </p:blipFill>
        <p:spPr>
          <a:xfrm>
            <a:off x="514350" y="1266825"/>
            <a:ext cx="8115300" cy="2771775"/>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capa tiene una función; si se salta la primera, las siguientes no la sustituye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etal-oxidacion-y-esmaltes"/>
              </a:rPr>
              <a:t><![CDATA[Ver imagen original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El sistema: imprimación, intermedio y acabad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lemento del sistema con su función princip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mprimación anticorrosiv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pa intermed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cabado de poliuretan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ducto directo a metal]]></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vertidor de óxido]]></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fecto galvaniza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pesor de barrera y menor porosidad]]></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istencia a la intemperie y a los rayos UV]]></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mprimación y acabado en una sola cap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tabiliza óxido adherente, no lo elimin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cubrimiento rico en zinc, no galvanización]]></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Agarre al metal y freno de la corros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rrores con consecuenci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fallos en metal no suelen aparecer el mismo día. Aparecen meses después, cuando el cliente ya ha pagado y la obra está cerrada. Estos cinco se repiten en el mostrador y tienen una consecuencia identificable.]]></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intar sobre óxido suelto.]]></a:t>
            </a:r>
            <a:r>
              <a:rPr lang="en-US" strike="noStrike" sz="2100" spc="0" u="none" cap="none">
                <a:solidFill>
                  <a:srgbClr val="1B2438">
                    <a:alpha val="100000"/>
                  </a:srgbClr>
                </a:solidFill>
                <a:latin typeface="Calibri"/>
              </a:rPr>
              <a:t><![CDATA[ El óxido sigue trabajando debajo de la película, empuja y levanta la pintura en placas. El cliente ve que «la pintura no agarra» cuando el problema era el sopor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rrores con consecuenci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malte directo sobre galvanizado sin tratamiento.]]></a:t>
            </a:r>
            <a:r>
              <a:rPr lang="en-US" strike="noStrike" sz="2100" spc="0" u="none" cap="none">
                <a:solidFill>
                  <a:srgbClr val="1B2438">
                    <a:alpha val="100000"/>
                  </a:srgbClr>
                </a:solidFill>
                <a:latin typeface="Calibri"/>
              </a:rPr>
              <a:t><![CDATA[ El zinc nuevo, con pasivado y sales, no ofrece anclaje. La película se descasca en láminas y el fallo se atribuye al producto. Se necesita desengrase, tratamiento y una imprimación específica.]]></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pas incompatibles.]]></a:t>
            </a:r>
            <a:r>
              <a:rPr lang="en-US" strike="noStrike" sz="2100" spc="0" u="none" cap="none">
                <a:solidFill>
                  <a:srgbClr val="1B2438">
                    <a:alpha val="100000"/>
                  </a:srgbClr>
                </a:solidFill>
                <a:latin typeface="Calibri"/>
              </a:rPr>
              <a:t><![CDATA[ Un acabado con un disolvente que ataca la capa anterior puede arrugarla, levantarla o dejarla con piel. Un producto al agua sobre un sintético sin imprimación de unión puede no agarrar. El fallo aparece como ampollas o arrugas, no como falta de colo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rrores con consecuenci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ceso de espesor.]]></a:t>
            </a:r>
            <a:r>
              <a:rPr lang="en-US" strike="noStrike" sz="2100" spc="0" u="none" cap="none">
                <a:solidFill>
                  <a:srgbClr val="1B2438">
                    <a:alpha val="100000"/>
                  </a:srgbClr>
                </a:solidFill>
                <a:latin typeface="Calibri"/>
              </a:rPr>
              <a:t><![CDATA[ Más pintura no es más protección. Una capa demasiado gruesa atrapa disolvente, arruga, tarda en curar y puede agrietarse. El espesor se mide y se respeta, no se improvisa «una mano más para asegurar».]]></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plicar con humedad o frío.]]></a:t>
            </a:r>
            <a:r>
              <a:rPr lang="en-US" strike="noStrike" sz="2100" spc="0" u="none" cap="none">
                <a:solidFill>
                  <a:srgbClr val="1B2438">
                    <a:alpha val="100000"/>
                  </a:srgbClr>
                </a:solidFill>
                <a:latin typeface="Calibri"/>
              </a:rPr>
              <a:t><![CDATA[ Si el metal está mojado, la temperatura baja o el ambiente está cerca del punto de rocío, la película puede no curar, perder adherencia o quedar con manchas. Como regla general de buena práctica se busca que el soporte esté unos 3 °C por encima del punto de rocío, y siempre dentro de las condiciones de la fich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rrores con consecuenci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estos se suma un error silencioso: ]]></a:t>
            </a:r>
            <a:r>
              <a:rPr lang="en-US" b="1" strike="noStrike" sz="2100" spc="0" u="none" cap="none">
                <a:solidFill>
                  <a:srgbClr val="1B2438">
                    <a:alpha val="100000"/>
                  </a:srgbClr>
                </a:solidFill>
                <a:latin typeface="Calibri"/>
              </a:rPr>
              <a:t><![CDATA[olvidar bordes, soldaduras y rincones]]></a:t>
            </a:r>
            <a:r>
              <a:rPr lang="en-US" strike="noStrike" sz="2100" spc="0" u="none" cap="none">
                <a:solidFill>
                  <a:srgbClr val="1B2438">
                    <a:alpha val="100000"/>
                  </a:srgbClr>
                </a:solidFill>
                <a:latin typeface="Calibri"/>
              </a:rPr>
              <a:t><![CDATA[. Son las zonas donde primero falta espesor y donde empieza la corrosión que después se extiend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rrores con consecuencia]]></a:t>
            </a:r>
          </a:p>
        </p:txBody>
      </p:sp>
      <p:pic>
        <p:nvPicPr>
          <p:cNvPr id="3" name="" descr="Cinco tarjetas con errores frecuentes al pintar metal y la consecuencia visible de cada uno.">
            <a:hlinkClick r:id="rId3" tooltip="Cinco tarjetas con errores frecuentes al pintar metal y la consecuencia visible de cada un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error se comete en la preparación y se cobra en el mantenimie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etal-oxidacion-y-esmaltes"/>
              </a:rPr>
              <a:t><![CDATA[Ver imagen original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Errores con consecuenci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a conversación de mostrador. Marca las que no se sostienen técnicamente.]]></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una mano de esmalte directo sobre el óxido suelto basta; el óxido se queda quieto debaj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e galvanizado es nuevo: hay que desengrasar, tratar la superficie y usar imprimación específic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zclo el esmalte de una marca con la imprimación de otra; total, las dos son sintétic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anta más pintura pongas, más años durará; da tres manos bien gorda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metal está mojado o hace frío, mejor esperar a que se den las condiciones de la fich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ímites, garantías y escalad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etal, la palabra ]]></a:t>
            </a:r>
            <a:r>
              <a:rPr lang="en-US" b="1" strike="noStrike" sz="2100" spc="0" u="none" cap="none">
                <a:solidFill>
                  <a:srgbClr val="1B2438">
                    <a:alpha val="100000"/>
                  </a:srgbClr>
                </a:solidFill>
                <a:latin typeface="Calibri"/>
              </a:rPr>
              <a:t><![CDATA[garantía]]></a:t>
            </a:r>
            <a:r>
              <a:rPr lang="en-US" strike="noStrike" sz="2100" spc="0" u="none" cap="none">
                <a:solidFill>
                  <a:srgbClr val="1B2438">
                    <a:alpha val="100000"/>
                  </a:srgbClr>
                </a:solidFill>
                <a:latin typeface="Calibri"/>
              </a:rPr>
              <a:t><![CDATA[ se usa con demasiada facilidad. Lo que un sistema puede ofrecer es una ]]></a:t>
            </a:r>
            <a:r>
              <a:rPr lang="en-US" b="1" strike="noStrike" sz="2100" spc="0" u="none" cap="none">
                <a:solidFill>
                  <a:srgbClr val="1B2438">
                    <a:alpha val="100000"/>
                  </a:srgbClr>
                </a:solidFill>
                <a:latin typeface="Calibri"/>
              </a:rPr>
              <a:t><![CDATA[durabilidad esperada]]></a:t>
            </a:r>
            <a:r>
              <a:rPr lang="en-US" strike="noStrike" sz="2100" spc="0" u="none" cap="none">
                <a:solidFill>
                  <a:srgbClr val="1B2438">
                    <a:alpha val="100000"/>
                  </a:srgbClr>
                </a:solidFill>
                <a:latin typeface="Calibri"/>
              </a:rPr>
              <a:t><![CDATA[ dentro de unas condiciones: preparación, espesor, ambiente y mantenimiento. La norma ]]></a:t>
            </a:r>
            <a:r>
              <a:rPr lang="en-US" b="1" strike="noStrike" sz="2100" spc="0" u="none" cap="none">
                <a:solidFill>
                  <a:srgbClr val="1B2438">
                    <a:alpha val="100000"/>
                  </a:srgbClr>
                </a:solidFill>
                <a:latin typeface="Calibri"/>
              </a:rPr>
              <a:t><![CDATA[UNE-EN ISO 12944-1]]></a:t>
            </a:r>
            <a:r>
              <a:rPr lang="en-US" strike="noStrike" sz="2100" spc="0" u="none" cap="none">
                <a:solidFill>
                  <a:srgbClr val="1B2438">
                    <a:alpha val="100000"/>
                  </a:srgbClr>
                </a:solidFill>
                <a:latin typeface="Calibri"/>
              </a:rPr>
              <a:t><![CDATA[ distingue durabilidad baja, media y alta como una consideración técnica para planificar el mantenimiento; no es una garantía contractual ni una promesa de añ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ímites, garantías y escalad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UNE-EN ISO 12944-5]]></a:t>
            </a:r>
            <a:r>
              <a:rPr lang="en-US" strike="noStrike" sz="2100" spc="0" u="none" cap="none">
                <a:solidFill>
                  <a:srgbClr val="1B2438">
                    <a:alpha val="100000"/>
                  </a:srgbClr>
                </a:solidFill>
                <a:latin typeface="Calibri"/>
              </a:rPr>
              <a:t><![CDATA[ relaciona sistemas de pintura con clases de corrosividad y durabilidad. De ahí sale una idea útil para el mostrador: en ]]></a:t>
            </a:r>
            <a:r>
              <a:rPr lang="en-US" b="1" strike="noStrike" sz="2100" spc="0" u="none" cap="none">
                <a:solidFill>
                  <a:srgbClr val="1B2438">
                    <a:alpha val="100000"/>
                  </a:srgbClr>
                </a:solidFill>
                <a:latin typeface="Calibri"/>
              </a:rPr>
              <a:t><![CDATA[C4–C5]]></a:t>
            </a:r>
            <a:r>
              <a:rPr lang="en-US" strike="noStrike" sz="2100" spc="0" u="none" cap="none">
                <a:solidFill>
                  <a:srgbClr val="1B2438">
                    <a:alpha val="100000"/>
                  </a:srgbClr>
                </a:solidFill>
                <a:latin typeface="Calibri"/>
              </a:rPr>
              <a:t><![CDATA[, un sistema de alta durabilidad exige una preparación exigente, espesores controlados y, a menudo, varias capas. Vender el mismo esmalte para una reja de interior que para una barandilla en primera línea de mar es un error de sistema, no de color.]]></a:t>
            </a:r>
          </a:p>
        </p:txBody>
      </p:sp>
      <p:sp>
        <p:nvSpPr>
          <p:cNvPr id="8" name=""/>
          <p:cNvSpPr txBox="1"/>
          <p:nvPr/>
        </p:nvSpPr>
        <p:spPr>
          <a:xfrm>
            <a:off x="514350" y="36004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no se puede prometer desde el mostrado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ímites, garantías y escalad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ños exactos de garantía]]></a:t>
            </a:r>
            <a:r>
              <a:rPr lang="en-US" strike="noStrike" sz="2100" spc="0" u="none" cap="none">
                <a:solidFill>
                  <a:srgbClr val="1B2438">
                    <a:alpha val="100000"/>
                  </a:srgbClr>
                </a:solidFill>
                <a:latin typeface="Calibri"/>
              </a:rPr>
              <a:t><![CDATA[ sin sistema, espesores, preparación y mantenimiento documentados.]]></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e el óxido no volverá]]></a:t>
            </a:r>
            <a:r>
              <a:rPr lang="en-US" strike="noStrike" sz="2100" spc="0" u="none" cap="none">
                <a:solidFill>
                  <a:srgbClr val="1B2438">
                    <a:alpha val="100000"/>
                  </a:srgbClr>
                </a:solidFill>
                <a:latin typeface="Calibri"/>
              </a:rPr>
              <a:t><![CDATA[ en una pieza con picadura profunda o pérdida de sección.]]></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e un producto «antioxidante» sustituye]]></a:t>
            </a:r>
            <a:r>
              <a:rPr lang="en-US" strike="noStrike" sz="2100" spc="0" u="none" cap="none">
                <a:solidFill>
                  <a:srgbClr val="1B2438">
                    <a:alpha val="100000"/>
                  </a:srgbClr>
                </a:solidFill>
                <a:latin typeface="Calibri"/>
              </a:rPr>
              <a:t><![CDATA[ la limpieza, la imprimación o el mantenimiento.]]></a:t>
            </a:r>
          </a:p>
        </p:txBody>
      </p:sp>
      <p:sp>
        <p:nvSpPr>
          <p:cNvPr id="13" name=""/>
          <p:cNvSpPr txBox="1"/>
          <p:nvPr/>
        </p:nvSpPr>
        <p:spPr>
          <a:xfrm>
            <a:off x="514350" y="3333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33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e la pintura refuerza]]></a:t>
            </a:r>
            <a:r>
              <a:rPr lang="en-US" strike="noStrike" sz="2100" spc="0" u="none" cap="none">
                <a:solidFill>
                  <a:srgbClr val="1B2438">
                    <a:alpha val="100000"/>
                  </a:srgbClr>
                </a:solidFill>
                <a:latin typeface="Calibri"/>
              </a:rPr>
              <a:t><![CDATA[ una estructura, una bisagra o una soldadura comprometi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ímites, garantías y escalad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re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écni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ér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p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brican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tibil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s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i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sa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dam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p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lu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red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ímites, garantías y escalad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5]]></a:t>
            </a:r>
          </a:p>
        </p:txBody>
      </p:sp>
      <p:sp>
        <p:nvSpPr>
          <p:cNvPr id="7" name="" descr=""/>
          <p:cNvSpPr/>
          <p:nvPr/>
        </p:nvSpPr>
        <p:spPr>
          <a:xfrm>
            <a:off x="514350" y="260985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60985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ura.]]></a:t>
            </a:r>
          </a:p>
        </p:txBody>
      </p:sp>
      <p:sp>
        <p:nvSpPr>
          <p:cNvPr id="10" name=""/>
          <p:cNvSpPr txBox="1"/>
          <p:nvPr/>
        </p:nvSpPr>
        <p:spPr>
          <a:xfrm>
            <a:off x="514350" y="16287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rase que ordena la conversación: «Puedo proponerte un sistema y un plan de mantenimiento; la garantía por escrito la confirma quien valida el sistema».]]></a:t>
            </a:r>
          </a:p>
        </p:txBody>
      </p:sp>
      <p:sp>
        <p:nvSpPr>
          <p:cNvPr id="11" name=""/>
          <p:cNvSpPr txBox="1"/>
          <p:nvPr/>
        </p:nvSpPr>
        <p:spPr>
          <a:xfrm>
            <a:off x="685800" y="26860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garantía no se firma en el mostrador]]></a:t>
            </a:r>
          </a:p>
        </p:txBody>
      </p:sp>
      <p:sp>
        <p:nvSpPr>
          <p:cNvPr id="12" name=""/>
          <p:cNvSpPr txBox="1"/>
          <p:nvPr/>
        </p:nvSpPr>
        <p:spPr>
          <a:xfrm>
            <a:off x="685800" y="30956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ometer «diez años sin óxido» en una barandilla junto al mar sin preparación, espesores ni mantenimiento es una promesa que no se puede sostener. Se ofrece el sistema y el plan de revisión; la garantía se valida por el canal que correspond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Límites, garantías y escal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con una barandilla en primera línea de mar pide por escrito «diez años sin óxido». ¿Cuál es la respuesta correct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irmar los diez años: el esmalte de exterior está pensado para eso.]]></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ar que se puede proponer un sistema para C5 y un mantenimiento, pero la garantía debe validarla dirección técnica o el fabricante.]]></a:t>
            </a:r>
          </a:p>
        </p:txBody>
      </p:sp>
      <p:sp>
        <p:nvSpPr>
          <p:cNvPr id="11" name=""/>
          <p:cNvSpPr txBox="1"/>
          <p:nvPr/>
        </p:nvSpPr>
        <p:spPr>
          <a:xfrm>
            <a:off x="666750" y="40195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 el producto más caro y decir que ese sí dura diez añ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5]]></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r que ninguna pintura dura más de un año en la cos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os casos resueltos: la barandilla y la cance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1. Barandilla de acero junto al mar (supuesto didáctico).]]></a:t>
            </a:r>
            <a:r>
              <a:rPr lang="en-US" strike="noStrike" sz="2100" spc="0" u="none" cap="none">
                <a:solidFill>
                  <a:srgbClr val="1B2438">
                    <a:alpha val="100000"/>
                  </a:srgbClr>
                </a:solidFill>
                <a:latin typeface="Calibri"/>
              </a:rPr>
              <a:t><![CDATA[ Doce metros de barandilla, ocho años, óxido superficial en soldaduras y en la base de los montantes. El propietario quiere «que dure». Lo primero es clasificar el ambiente: primera línea de mar, salitre y viento; con ISO 12944-2 se plantea ]]></a:t>
            </a:r>
            <a:r>
              <a:rPr lang="en-US" b="1" strike="noStrike" sz="2100" spc="0" u="none" cap="none">
                <a:solidFill>
                  <a:srgbClr val="1B2438">
                    <a:alpha val="100000"/>
                  </a:srgbClr>
                </a:solidFill>
                <a:latin typeface="Calibri"/>
              </a:rPr>
              <a:t><![CDATA[C5]]></a:t>
            </a:r>
            <a:r>
              <a:rPr lang="en-US" strike="noStrike" sz="2100" spc="0" u="none" cap="none">
                <a:solidFill>
                  <a:srgbClr val="1B2438">
                    <a:alpha val="100000"/>
                  </a:srgbClr>
                </a:solidFill>
                <a:latin typeface="Calibri"/>
              </a:rPr>
              <a:t><![CDATA[, que se confirma con la exposición real. Después se mira el metal: si hay picadura profunda o pérdida de sección, no es un trabajo de pintur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os casos resueltos: la barandilla y la cance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paración posible en obra es desengrasar, retirar sales con agua limpia, secar y llegar a ]]></a:t>
            </a:r>
            <a:r>
              <a:rPr lang="en-US" b="1" strike="noStrike" sz="2100" spc="0" u="none" cap="none">
                <a:solidFill>
                  <a:srgbClr val="1B2438">
                    <a:alpha val="100000"/>
                  </a:srgbClr>
                </a:solidFill>
                <a:latin typeface="Calibri"/>
              </a:rPr>
              <a:t><![CDATA[St3]]></a:t>
            </a:r>
            <a:r>
              <a:rPr lang="en-US" strike="noStrike" sz="2100" spc="0" u="none" cap="none">
                <a:solidFill>
                  <a:srgbClr val="1B2438">
                    <a:alpha val="100000"/>
                  </a:srgbClr>
                </a:solidFill>
                <a:latin typeface="Calibri"/>
              </a:rPr>
              <a:t><![CDATA[ en las zonas accesibles. Si se busca alta durabilidad y la obra lo permite, el sistema pide ]]></a:t>
            </a:r>
            <a:r>
              <a:rPr lang="en-US" b="1" strike="noStrike" sz="2100" spc="0" u="none" cap="none">
                <a:solidFill>
                  <a:srgbClr val="1B2438">
                    <a:alpha val="100000"/>
                  </a:srgbClr>
                </a:solidFill>
                <a:latin typeface="Calibri"/>
              </a:rPr>
              <a:t><![CDATA[Sa2½]]></a:t>
            </a:r>
            <a:r>
              <a:rPr lang="en-US" strike="noStrike" sz="2100" spc="0" u="none" cap="none">
                <a:solidFill>
                  <a:srgbClr val="1B2438">
                    <a:alpha val="100000"/>
                  </a:srgbClr>
                </a:solidFill>
                <a:latin typeface="Calibri"/>
              </a:rPr>
              <a:t><![CDATA[ con perfil controlado; eso puede exigir taller o chorro con contención. El sistema tipo sería imprimación anticorrosiva, intermedio epoxi y acabado de poliuretano en dos manos, con espesores y ventanas de repintado de ficha. No se prometen años: se entrega el sistema y un plan de revisión anual, y se escala si el cliente exige garantía escri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os casos resueltos: la barandilla y la cance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2. Cancela de hierro con óxido (supuesto didáctico).]]></a:t>
            </a:r>
            <a:r>
              <a:rPr lang="en-US" strike="noStrike" sz="2100" spc="0" u="none" cap="none">
                <a:solidFill>
                  <a:srgbClr val="1B2438">
                    <a:alpha val="100000"/>
                  </a:srgbClr>
                </a:solidFill>
                <a:latin typeface="Calibri"/>
              </a:rPr>
              <a:t><![CDATA[ El larguero inferior está comido y una bisagra está floja. Aquí el primer diagnóstico es estructural: si hay perforación o la bisagra ha perdido material, no se tapa con pintura; se repone la sección y se comprueba la sujeción. En las zonas sanas se elimina el óxido hasta ]]></a:t>
            </a:r>
            <a:r>
              <a:rPr lang="en-US" b="1" strike="noStrike" sz="2100" spc="0" u="none" cap="none">
                <a:solidFill>
                  <a:srgbClr val="1B2438">
                    <a:alpha val="100000"/>
                  </a:srgbClr>
                </a:solidFill>
                <a:latin typeface="Calibri"/>
              </a:rPr>
              <a:t><![CDATA[St3]]></a:t>
            </a:r>
            <a:r>
              <a:rPr lang="en-US" strike="noStrike" sz="2100" spc="0" u="none" cap="none">
                <a:solidFill>
                  <a:srgbClr val="1B2438">
                    <a:alpha val="100000"/>
                  </a:srgbClr>
                </a:solidFill>
                <a:latin typeface="Calibri"/>
              </a:rPr>
              <a:t><![CDATA[, se redondean bordes y se limpian soldaduras. Un convertidor solo tendría sentido en un óxido adherente, fino y de difícil acceso, siempre con imprimación y acabado compatibles; nunca sobre escamas suelta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os casos resueltos: la barandilla y la cance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abado puede ser un esmalte de exterior en dos manos, con imprimación anticorrosiva. Al cliente se le explica que la cancela tendrá mantenimiento y que la zona reparada no es comparable al resto. Lo que se puede prometer es el proceso y la revisión; lo que no se puede prometer es que «no vuelva a salir óxido» sin controlar la caus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Dos casos resueltos: la barandilla y la cancela · Decidir sin prometer de má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r el metal: tipo, óxido, picadura y pérdida de sec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Dos casos resueltos: la barandilla y la cancela · Decidir sin prometer de má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el ambiente con ISO 12944-2 y confirmar la exposición rea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Dos casos resueltos: la barandilla y la cancela · Decidir sin prometer de má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la preparación posible: St3 en obra o Sa2½ con medi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Dos casos resueltos: la barandilla y la cancela · Decidir sin prometer de má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oner el sistema compatible y fijar espesores y secados de fich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Dos casos resueltos: la barandilla y la cancela · Decidir sin prometer de má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recer mantenimiento y escalar si piden garantía o hay estructur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Dos casos resueltos: la barandilla y la cancel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barandilla junto al mar se clasifica en la clase ___ de ISO 12944-2; para alta durabilidad se prepara a ___ si hay medios, y lleva una ___ anticorrosiva antes del acabado. Al cliente se le ofrece un plan de ___ y no una garantía de añ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matriz metal × entorno × sis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usa en la conversación de mostrador para no saltar del metal al bote. Se lee de izquierda a derecha: primero el metal, después el entorno y la preparación posible, y solo al final el sistema. La última columna recuerda el límit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matriz metal × entorno × sis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Las referencias, espesores y garantías se confirman con la ficha vigente y dirección técnic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5]]></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19250"/>
                <a:gridCol w="1371600"/>
                <a:gridCol w="1619250"/>
                <a:gridCol w="1619250"/>
                <a:gridCol w="1885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tor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par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st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ro al carb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1–C2, interior s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St2–St3, 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 + esmalte o DT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traslada a C4–C5 sin cambiar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ro al carb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3–C4, ex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t3 o Sa2½, perfil y bor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 + intermedio +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ge mantenimiento periód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ro al carb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5, costa o indust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2½, control de sales y perf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 de alta dur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romete sin inspección ni vali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5]]></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619250"/>
                <a:gridCol w="1371600"/>
                <a:gridCol w="1619250"/>
                <a:gridCol w="1619250"/>
                <a:gridCol w="1885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tor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par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st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lvan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2–C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ngrase, matizado, imprimación especí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 para zinc +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zinc se consume; revisar cortes y soldad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umi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2–C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ngrase, lijado, imprimación no fér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 + acabado compat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imprimación específica no hay 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5]]></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1619250"/>
                <a:gridCol w="1371600"/>
                <a:gridCol w="1619250"/>
                <a:gridCol w="1619250"/>
                <a:gridCol w="1885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tor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par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st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re o lat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 o proteg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ngrase y matizado; decidir si se pi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rniz o imprimación especí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ar suele ser una excepción, no la n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matriz metal × entorno × sis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5]]></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falta el metal, el estado o el entorno, no se elige sistema: se anota como pendiente y se pide una foto, una visita o la ficha de lo aplicado. La matriz orienta; no sustituye la ficha ni la validación en obr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metal, ambiente y cap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5]]></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ro al carb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Óxido; imprimación anticorros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lvan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inc; imprimación especí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umi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Óxido pasivo; imprimación no fér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a línea de 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t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manual muy esme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2½]]></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orro abrasivo con perf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metal, ambiente y cap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5]]></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ti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óxido adherente y f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T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to a metal, no sobre óx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metal, ambiente y cap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metal-oxidacion-y-esmaltes"/>
              </a:rPr>
              <a:t><![CDATA[Abrir el juego en el O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etal y corrosión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imera pregunt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etal y corrosión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metal es, en qué estado está y qué tiene aplicado encim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etal y corrosión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C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etal y corrosión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mbiente muy corrosivo: primera línea de mar o industria agresiv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etal y corrosión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t3 o Sa2½?]]></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etal y corrosión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t3 es limpieza manual muy esmerada; Sa2½ exige chorro y perfil.]]></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etal y corrosión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convertidor elimina el óxid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etal y corrosión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tabiliza óxido adherente y fino; no sustituye la limpiez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etal y corrosión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la imprimació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etal y corrosión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garra al metal y frena la corrosión; el acabado no la sustituy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etal y corrosión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uede promete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metal y corrosión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sistema y un plan de mantenimiento; la garantía se valid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leer el metal y su sis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leer el metal y su sis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7]]></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distinguir metales, clasificar el ambiente, elegir preparación y sistema y explicar los límites de la promesa.]]></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a 4. El error más frecuente es elegir el esmalte antes de saber qué metal hay y cómo está.]]></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tal, oxidación y esmaltes exige separar tres decisiones que el mostrador suele mezclar: ]]></a:t>
            </a:r>
            <a:r>
              <a:rPr lang="en-US" b="1" strike="noStrike" sz="2100" spc="0" u="none" cap="none">
                <a:solidFill>
                  <a:srgbClr val="1B2438">
                    <a:alpha val="100000"/>
                  </a:srgbClr>
                </a:solidFill>
                <a:latin typeface="Calibri"/>
              </a:rPr>
              <a:t><![CDATA[qué metal h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ambiente lo castiga]]></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qué preparación es posible]]></a:t>
            </a:r>
            <a:r>
              <a:rPr lang="en-US" strike="noStrike" sz="2100" spc="0" u="none" cap="none">
                <a:solidFill>
                  <a:srgbClr val="1B2438">
                    <a:alpha val="100000"/>
                  </a:srgbClr>
                </a:solidFill>
                <a:latin typeface="Calibri"/>
              </a:rPr>
              <a:t><![CDATA[. El acero, el galvanizado, el aluminio, el cobre y el inoxidable no comparten ni la corrosión ni la adherencia; el mismo esmalte no vale para todo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rrosión empieza donde la protección se rompe y se acelera con humedad, salitre, pilas galvánicas, bordes y soldaduras. Las clases C1–C5 de ISO 12944-2 describen el ambiente, no el producto: primero se clasifica el lugar y después se elige el sistem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paración se vocabuliza con ISO 8501-1: St2, St3, Sa2, Sa2½ y Sa3. A mano se puede llegar a St3 en una reja o una reparación; Sa2½ exige medios, contención y control. Sin eliminar óxido suelto, sin perfil y sin bordes redondeados, la mejor imprimación fall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stema tiene función por capas: imprimación anticorrosiva, intermedio y acabado compatible. El directo a metal no es directo sobre óxido; el efecto galvanizado no es galvanización; el convertidor solo estabiliza óxido adherente y fino. Los errores —óxido suelto, galvanizado sin tratar, capas incompatibles, exceso de espesor, frío o humedad— se cobran meses despué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4–C5, la durabilidad alta exige preparación, espesores y mantenimiento; no es una garantía. El mostrador propone el sistema y el plan de revisión, documenta lo que falta y escala a dirección técnica o al fabricante cuando piden garantía, hay estructura comprometida o el trabajo exige altura.]]></a:t>
            </a:r>
          </a:p>
        </p:txBody>
      </p:sp>
      <p:sp>
        <p:nvSpPr>
          <p:cNvPr id="8" name=""/>
          <p:cNvSpPr txBox="1"/>
          <p:nvPr/>
        </p:nvSpPr>
        <p:spPr>
          <a:xfrm>
            <a:off x="514350" y="2943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12944-1, -2 y -5, pinturas y barnices. Protección anticorrosiva de estructuras de acero: vocabulario, clases de corrosividad y sistemas (AENOR/UNE, consulta 2026-1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8501-1, preparación de sustratos de acero antes de aplicar pinturas: grados de herrumbre y grados de preparación St y Sa (AENOR/UNE, consulta 2026-10).]]></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4628, pinturas y barnices. Evaluación de la degradación de recubrimientos: ampollas, óxido, grietas y descamación (AENOR/UNE, consulta 2026-1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etal-oxidacion-y-esmaltes"/>
              </a:rPr>
              <a:t><![CDATA[Metal, oxidación y esmal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fuente operativa para metal admitido, preparación, imprimación, espesores, secado y compatibilidad; la ficha vigente prevalece sobre cualquier resumen intern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2026-10-31T05:13:58Z</dcterms:created>
  <dcterms:modified xsi:type="dcterms:W3CDTF">2026-10-31T05:13:58Z</dcterms:modified>
  <dc:title>Metal, oxidación y esmaltes</dc:title>
  <dc:description>Presentación editable del OA «Metal, oxidación y esmaltes». Enlace: https://pinturasespecializadas.lumbre.lat/object/metal-oxidacion-y-esmaltes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