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triz de competencias y cobertura de sustitucione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tarea crítica pertenece al puesto, no a la person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tarea crítica pertenece al puesto, no a la person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areas-critic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puestos, su tarea crítica, lo que se para si no se hace y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tarea crítica es la que no puede faltar; el puesto es el lugar, no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justar a muestra el color de una obra con entrega contra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única que, si falta, no se puede recuperar ese mismo día: hay una obra con fecha detrás. Las otras tres pueden esperar, las hace cualquiera y no tienen un compromiso aso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tres pruebas de crit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niveles y lo que se escribe en la celda» (2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niveles y lo que se escribe en la celda» (3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os tres niveles y lo que se escribe en la celda»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niveles y lo que se escribe en cada ce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niveles y lo que se escribe en cada ce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 2 · 3 ·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niveles describen conductas en el puesto, no opiniones. Las condiciones van dentro de la celda porque una tarea ejecutada en condiciones distintas no es la mism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definición de los tres niveles y de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llenar con hechos observables, no con adjetivos»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llenar con hechos observables, no con adjetivos»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adjetivos-y-hech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celda redactada con adjetivos y la misma celda redactada con hecho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hecho se puede contar y repetir; un adjetiv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Àngels preparó 6 colores en la semana del 6 de octubre, dos de ellos con el profesional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djetivo no se puede comprobar y un nivel sin condiciones ni evidencia no se puede verificar. Las otras dos celdas cuentan, llevan fecha y se pueden volver 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hechos observables en lugar de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que admite cada nivel y la que no» (2 de 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que admite cada nivel y la que no» (3 de 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que admite cada nivel y la que no» (4 de 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evidencia que admite cada nivel y la que no» (5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evidencia-por-nive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tres niveles y, para cada uno, la evidencia que lo admite, la que no y quién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nivel tiene un tipo de evidencia; cambiarla es lo que hace subir o bajar la ce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documenta una evid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Describe la tarea y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area, en qué puesto, con qué producto, con qué cliente o franja. Sin condiciones, la evidencia no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documenta una evid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Anota el hecho, no el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as veces, en qué fechas, con qué resultado y qué se comprobó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documenta una evid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Firma quien observó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videncia la sostiene una persona identificable, no el equipo e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documenta una evidenci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efine cuándo cadu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máquina o procedimiento distintos invalidan la evidenci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ivel 3, porque el test acredita conocimiento, no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st en línea acredita conocimiento del procedimiento, no la ejecución ni el manejo seguro. Con esa evidencia la celda queda en nivel 3; para subir a nivel 2 hace falta práctica supervisada y para el 1, observación en puesto repetida. Acompañar un turno es nivel 2, no nivel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evidencia admitida, evidencia no admitida y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bertura frágil, vacaciones y bajas»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bertura frágil, vacaciones y bajas»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bertura frágil, vacaciones y bajas»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vacaciones-y-baj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cinco decisiones que se toman antes de conceder unas va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vacaciones se comprueban con la matriz; la baja se cubre con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3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5 de 6 tareas = 83,3 %, redondeado 83 %. Si una sola persona formara a otra en dos de esas tareas, el índice bajaría a 3 de 6, es decir, al 5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índice de cobertura frágil y sus dos g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un equipo de tres y una ausencia» (2 de 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un equipo de tres y una ausencia» (3 de 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un equipo de tres y una ausencia» (4 de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un equipo de tres y una ausencia» (5 de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un equipo de tres y una ausencia» (6 de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aviso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Fijar la lista de tareas crí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tareas, escritas por puesto. Lo que no está en la lista no se puede perder: no está en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aviso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llenar niveles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celda con un hecho: 6 colores, 4 cierres, 2 prácticas acompañ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aviso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ntar y localizar el punt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5 de 6 tareas dependen de una sola persona; dos dependían de Àngels y ella estaba de va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aviso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Decidir y escribir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acaciones desplazadas al 30 de noviembre; recepción con Jaume en nivel 2 y descarga aplazada los días que no pu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aviso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Avis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visa a los dos profesionales con obra, al proveedor y al equipo, y la decisión queda en la hoja de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juste de color a muestra: solo Àngels en nivel 1 → Sin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paración de color en tintómetro: Àngels en nivel 1 y Rosa en nivel 2 → Con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upuesto a profesional: Jaume en nivel 1 y Àngels en nivel 2 → Con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cepción de mercancía: Rosa en nivel 1 y Jaume en nivel 2 → Con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ierre de caja: Jaume en nivel 1 y Rosa en nivel 2 → Con re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ulta y venta en mostrador: los tres en nivel 1 → 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pasos del caso y lectura de la cobertura de cad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 la matriz al plan de formación con horas y responsables»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De la matriz al plan de formación con horas y responsables»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e-la-matriz-al-pla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que convierte un punto único de la matriz en una acción de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hueco en la matriz a la acción con horas: el plan no es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n de formación derivado de la matriz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n de formación derivado de la matriz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3 hora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 + 4 + 3 = 13 horas. Solo 6 (las de Jaume con Àngels en ajuste a muestra) pueden empezar antes de que la persona ausente vuelva; las otras 7 dependen de que esté en la tienda, y por eso llevan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de la matriz al plan con horas, acompañante, evidencia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2 de 7).]]></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3 de 7).]]></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4 de 7).]]></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5 de 7).]]></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6 de 7).]]></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rrores, límites y cuándo escalar» (7 de 7).]]></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elda no dice que valgas poco; dice qué evidencia te falta y qué horas tien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ivel 3 es un estado con destino: falta una evidencia concreta y hay una acción con horas y responsable. La celda describe la tarea y la evidencia, no el valor de la persona; y si la matriz se usara como evaluación del desempeño, esa decisión corresponde 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errores, límites de la herramienta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matriz-de-competencias-y-cobertura-de-sustitucion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la matriz de competencias del equipo»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nivel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nivel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nivel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iveles tiene una ce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 hace con autonomía, 2 hace con acompañamiento, 3 no puede hacerlo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dmite el nivel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servación en puesto repetida, en las condiciones reales de esa tare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admite un test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persona sepa ejecutar la tarea ni que la ejecute con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cobertura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tarea crítica en la que solo una persona está en nivel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antes de conceder unas va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quien las pide es la única persona en nivel 1 de alguna tarea cr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cada acción del plan de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rea y niveles, horas y sesiones, acompañante y condiciones, evidencia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mantener la matriz y convertirla e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matriz-de-competencias-y-cobertura-de-sustitucione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mantener la matriz y convertirla en plan?»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mantener la matriz y convertirla en pla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059" r:id="rId1"/>
    <p:sldLayoutId id="2482438060" r:id="rId2"/>
    <p:sldLayoutId id="2482438061" r:id="rId3"/>
    <p:sldLayoutId id="24824380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296c7be604421844a611ba35e23cdda3b2cd67f83a479d31.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areas-criticas2.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hyperlink" Target="https://pinturasespecializadas.lumbre.lat/object/matriz-de-competencias-y-cobertura-de-sustitu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adjetivos-y-hechos5.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hyperlink" Target="https://pinturasespecializadas.lumbre.lat/object/matriz-de-competencias-y-cobertura-de-sustitucion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evidencia-por-nivel6.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hyperlink" Target="https://pinturasespecializadas.lumbre.lat/object/matriz-de-competencias-y-cobertura-de-sustitucione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vacaciones-y-bajas7.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hyperlink" Target="https://pinturasespecializadas.lumbre.lat/object/matriz-de-competencias-y-cobertura-de-sustituciones"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e-la-matriz-al-plan11.jpg"/>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hyperlink" Target="https://pinturasespecializadas.lumbre.lat/object/matriz-de-competencias-y-cobertura-de-sustituciones" TargetMode="External"/>
  <Relationship Id="rId5"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hyperlink" Target="https://pinturasespecializadas.lumbre.lat/object/matriz-de-competencias-y-cobertura-de-sustituciones" TargetMode="External"/>
  <Relationship Id="rId4"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matriz-de-competencias-y-cobertura-de-sustituciones" TargetMode="External"/>
  <Relationship Id="rId3"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ri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t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ber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stitu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matriz-de-competencias-y-cobertura-de-sustitu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y mantener la matriz de competencias del equipo (puesto, tarea crítica y nivel 1 «hace con autonomía», 2 «hace con acompañamiento», 3 «no puede hacerlo todavía»), rellenarla con hechos observables, asociar a cada nivel la evidencia que lo admite y la que no, detectar la cobertura frágil, cubrir vacaciones y bajas y derivar un plan de formación con horas y responsables. Nivel intermed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de trabajo para el encargado: una tabla por puesto y tarea crítica con tres niveles, la evidencia que sostiene cada celda y el plan de formación que sale de los huecos. Con el caso resuelto de un equipo de tres personas y una ausenci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triz de competencias · cobertura de sustituciones · tareas críticas · vacaciones y bajas · plan de formación · evidencia · equipo · tienda de pintu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Tienda de la Tienda Polígono, un lunes de octubre. El equipo de la semana son tres personas: Àngels (tintometría y color), Jaume (mostrador y presupuestos) y Rosa (almacén y recepción de mercancía). Rosa ha avisado de que se da de baja por lumbago al menos dos semanas; el viernes pasado Àngels pidió cuatro días de vacaciones para la semana sigu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tiene delante el escrito de la semana: un profesional con obra para el martes pide un color ajustado a su muestra, entra mercancía el miércoles y la caja se cierra los cinco días. De esas tres tareas, ninguna tiene una segunda persona con nivel 1, y la única persona que puede hacer dos de ellas está de vacaciones. Esta lección trabaja el instrumento que evita ese sobresalto: una matriz de competencias viva, con niveles, evidencia y un plan de formación detrá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ruir y mantener la matriz de competencias del equipo (puesto, tarea crítica y nivel 1 «hace con autonomía», 2 «hace con acompañamiento», 3 «no puede hacerlo todavía»), rellenarla con hechos observables, asociar a cada nivel la evidencia que lo admite y la que no, detectar la cobertura frágil, cubrir vacaciones y bajas y derivar un plan de formación con horas y responsables. Nivel intermed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fuente citada, como la obligación de formación en la prevención de riesgos o los criterios de competencia de la norma ISO 9001.]]></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método razonado de dirección; no es, por sí solo, una política de Pinturas Especializada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quién firma la matriz, cada cuánto se revisa y si se usa para la evaluación del desempeño; lo decide dir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9]]></a:t>
            </a:r>
          </a:p>
        </p:txBody>
      </p:sp>
      <p:sp>
        <p:nvSpPr>
          <p:cNvPr id="7" name="" descr=""/>
          <p:cNvSpPr/>
          <p:nvPr/>
        </p:nvSpPr>
        <p:spPr>
          <a:xfrm>
            <a:off x="514350" y="2200275"/>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l equipo, los nombres, las fechas, las horas y las cantidades son ficticios y sirven para practicar; no son datos de la empresa.]]></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2" name=""/>
          <p:cNvSpPr txBox="1"/>
          <p:nvPr/>
        </p:nvSpPr>
        <p:spPr>
          <a:xfrm>
            <a:off x="685800" y="26765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ién firma la matriz de competencias y con qué facultad: si la firma el encargado, dirección o la persona responsable de perso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cuánto se revisa la matriz y qué obliga a revisarla antes de la fecha: una incorporación, un cambio de producto, un cambio de procedimiento o una baja larga. Si la matriz de competencias se usa para la evaluación del desempeño, con qué criterio, con qué consentimiento y cómo se evita que se lea como una nota sobre la persona. Quién define la lista de tareas críticas por puesto y quién autoriza a cambi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triz de competencias y cobertura de sustitucion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9]]></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autoriza el desplazamiento de vacaciones o la asignación de horas de formación cuando el hueco es crítico. Dónde se guarda la matriz y qué se conserva de cada evidencia, durante cuánto tiempo y quién puede ve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tarea crítica pertenece al puesto, no a la perso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triz de competencias se escribe por tareas y cada tarea se escribe por puesto. El puesto es el lugar del turno (mostrador, almacén, tintometría, caja) y la persona lo ocupa hoy. Por eso la matriz sobrevive a que mañana la persona sea otra: si se rellena con nombres de personas, el día que alguien se vaya hay que rehacerla ent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tarea crítica pertenece al puesto, no a la perso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s una tarea crítica.]]></a:t>
            </a:r>
            <a:r>
              <a:rPr lang="en-US" strike="noStrike" sz="2100" spc="0" u="none" cap="none">
                <a:solidFill>
                  <a:srgbClr val="1B2438">
                    <a:alpha val="100000"/>
                  </a:srgbClr>
                </a:solidFill>
                <a:latin typeface="Calibri"/>
              </a:rPr>
              <a:t><![CDATA[ Es una tarea que, si no la hace nadie, la tienda deja de cumplir algo: una venta, una entrega, un compromiso con el cliente, un cierre o una norma de seguridad. No es la tarea más difícil ni la más pesada: es la que no puede faltar. Tres preguntas la delatan.]]></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hoy nadie la hace, ¿qué se para?]]></a:t>
            </a:r>
            <a:r>
              <a:rPr lang="en-US" strike="noStrike" sz="2100" spc="0" u="none" cap="none">
                <a:solidFill>
                  <a:srgbClr val="1B2438">
                    <a:alpha val="100000"/>
                  </a:srgbClr>
                </a:solidFill>
                <a:latin typeface="Calibri"/>
              </a:rPr>
              <a:t><![CDATA[ Si la respuesta es «nada importante», no es crítica.]]></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y alguien más en el turno que pueda hacerla?]]></a:t>
            </a:r>
            <a:r>
              <a:rPr lang="en-US" strike="noStrike" sz="2100" spc="0" u="none" cap="none">
                <a:solidFill>
                  <a:srgbClr val="1B2438">
                    <a:alpha val="100000"/>
                  </a:srgbClr>
                </a:solidFill>
                <a:latin typeface="Calibri"/>
              </a:rPr>
              <a:t><![CDATA[ Si no hay nadie, es crítica por defini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tarea crítica pertenece al puesto, no a la perso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ene plazo o compromiso detrás?]]></a:t>
            </a:r>
            <a:r>
              <a:rPr lang="en-US" strike="noStrike" sz="2100" spc="0" u="none" cap="none">
                <a:solidFill>
                  <a:srgbClr val="1B2438">
                    <a:alpha val="100000"/>
                  </a:srgbClr>
                </a:solidFill>
                <a:latin typeface="Calibri"/>
              </a:rPr>
              <a:t><![CDATA[ Un cierre, una entrega con fecha, una muestra prometida a un profesional.]]></a:t>
            </a:r>
          </a:p>
        </p:txBody>
      </p:sp>
      <p:sp>
        <p:nvSpPr>
          <p:cNvPr id="9" name=""/>
          <p:cNvSpPr txBox="1"/>
          <p:nvPr/>
        </p:nvSpPr>
        <p:spPr>
          <a:xfrm>
            <a:off x="514350" y="19240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areas salen de mirar el turno, no de la memoria. Se listan las que ya se hacen cada día (albarán, caja, color, presupuesto, recepción), se descartan las que pueden esperar y se numeran las que no. La lista no es eterna: cambia cuando cambian el surtido, el horario o los compromisos. Una matriz útil empieza con una lista corta: seis tareas críticas bien elegidas dicen más que veinte apuntadas al vuelo, porque cada fila que se añade es una fila que nadie va a mante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tarea crítica pertenece al puesto, no a la persona]]></a:t>
            </a:r>
          </a:p>
        </p:txBody>
      </p:sp>
      <p:pic>
        <p:nvPicPr>
          <p:cNvPr id="3" name="" descr="Matriz con cuatro puestos, su tarea crítica, lo que se para si no se hace y la consecuencia.">
            <a:hlinkClick r:id="rId3" tooltip="Matriz con cuatro puestos, su tarea crítica, lo que se para si no se hace y la consecuencia."/>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tarea crítica es la que no puede faltar; el puesto es el lugar, no la pers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triz-de-competencias-y-cobertura-de-sustitu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tarea crítica pertenece al puesto, no a la pers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tienda de pinturas, ¿cuál de estas tareas es crítica en términos de cober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asar el material de promoción del escapara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 a muestra el color de una obra con entrega contratad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estar un correo de un proveedor sin urgenci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ualizar la cartelera de productos nuev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niveles y lo que se escribe en la cel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elda de la matriz dice en qué estado está una persona frente a una tarea concreta. Los niveles son tres y cada uno describe lo que la persona ]]></a:t>
            </a:r>
            <a:r>
              <a:rPr lang="en-US" b="1" strike="noStrike" sz="2100" spc="0" u="none" cap="none">
                <a:solidFill>
                  <a:srgbClr val="1B2438">
                    <a:alpha val="100000"/>
                  </a:srgbClr>
                </a:solidFill>
                <a:latin typeface="Calibri"/>
              </a:rPr>
              <a:t><![CDATA[hace en la tienda]]></a:t>
            </a:r>
            <a:r>
              <a:rPr lang="en-US" strike="noStrike" sz="2100" spc="0" u="none" cap="none">
                <a:solidFill>
                  <a:srgbClr val="1B2438">
                    <a:alpha val="100000"/>
                  </a:srgbClr>
                </a:solidFill>
                <a:latin typeface="Calibri"/>
              </a:rPr>
              <a:t><![CDATA[, no lo que sabe en teoría.]]></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ivel 1: hace con autonomía.]]></a:t>
            </a:r>
            <a:r>
              <a:rPr lang="en-US" strike="noStrike" sz="2100" spc="0" u="none" cap="none">
                <a:solidFill>
                  <a:srgbClr val="1B2438">
                    <a:alpha val="100000"/>
                  </a:srgbClr>
                </a:solidFill>
                <a:latin typeface="Calibri"/>
              </a:rPr>
              <a:t><![CDATA[ Ejecuta la tarea en su puesto, con sus condiciones reales, y resuelve las excepciones ordinarias sin consultar. Si algo se sale de lo previsto, decide o escala con criterio en lugar de quedarse par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niveles y lo que se escribe en la cel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ivel 2: hace con acompañamiento.]]></a:t>
            </a:r>
            <a:r>
              <a:rPr lang="en-US" strike="noStrike" sz="2100" spc="0" u="none" cap="none">
                <a:solidFill>
                  <a:srgbClr val="1B2438">
                    <a:alpha val="100000"/>
                  </a:srgbClr>
                </a:solidFill>
                <a:latin typeface="Calibri"/>
              </a:rPr>
              <a:t><![CDATA[ Ejecuta la tarea siguiendo el procedimiento con una persona de nivel 1 disponible para consultar. La diferencia con el nivel 1 no es la dificultad de la tarea: es que todavía no se sostiene solo cuando aparece la excepción.]]></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ivel 3: no puede hacerlo todavía.]]></a:t>
            </a:r>
            <a:r>
              <a:rPr lang="en-US" strike="noStrike" sz="2100" spc="0" u="none" cap="none">
                <a:solidFill>
                  <a:srgbClr val="1B2438">
                    <a:alpha val="100000"/>
                  </a:srgbClr>
                </a:solidFill>
                <a:latin typeface="Calibri"/>
              </a:rPr>
              <a:t><![CDATA[ No ejecuta la tarea. No significa que no pueda llegar: significa que hoy no hay evidencia de que pueda hacerla de forma seg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niveles y lo que se escribe en la cel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vel 2 no es «casi autónoma»: es un estado con nombre, con evidencia propia y con un destino. El nivel 3 tampoco es un castigo: es la información que permite ordenar la form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s tres niveles y lo que se escribe en la cel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condiciones van dentro de la celda.]]></a:t>
            </a:r>
            <a:r>
              <a:rPr lang="en-US" strike="noStrike" sz="2100" spc="0" u="none" cap="none">
                <a:solidFill>
                  <a:srgbClr val="1B2438">
                    <a:alpha val="100000"/>
                  </a:srgbClr>
                </a:solidFill>
                <a:latin typeface="Calibri"/>
              </a:rPr>
              <a:t><![CDATA[ Una tarea crítica no se ejecuta igual en todas las franjas ni con todos los clientes. «Nivel 1 en tintometría» no dice nada si no dice en qué condiciones: «nivel 1 en ajuste de muestra con cliente profesional presente; en muestra de fachada necesita acompañamiento». Por eso la celda escribe ]]></a:t>
            </a:r>
            <a:r>
              <a:rPr lang="en-US" b="1" strike="noStrike" sz="2100" spc="0" u="none" cap="none">
                <a:solidFill>
                  <a:srgbClr val="1B2438">
                    <a:alpha val="100000"/>
                  </a:srgbClr>
                </a:solidFill>
                <a:latin typeface="Calibri"/>
              </a:rPr>
              <a:t><![CDATA[tarea más condiciones]]></a:t>
            </a:r>
            <a:r>
              <a:rPr lang="en-US" strike="noStrike" sz="2100" spc="0" u="none" cap="none">
                <a:solidFill>
                  <a:srgbClr val="1B2438">
                    <a:alpha val="100000"/>
                  </a:srgbClr>
                </a:solidFill>
                <a:latin typeface="Calibri"/>
              </a:rPr>
              <a:t><![CDATA[, y por eso una tarea se desglosa en dos filas cuando las condiciones cambian lo bastante. La matriz no es un ranking: una persona puede estar en nivel 1 en mostrador y en nivel 3 en tintometría, y eso es información, no un ju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niveles y lo que se escribe en cada cel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9]]></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00250"/>
                <a:gridCol w="2152650"/>
                <a:gridCol w="20478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ad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Hace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a la tarea y resuelve las excepciones ordinar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ble, con condiciones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ención de hacerl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Hace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a siguiendo el procedimiento con apoyo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on quién y con qué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va bien» si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niveles y lo que se escribe en cada cel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000250"/>
                <a:gridCol w="2152650"/>
                <a:gridCol w="20478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ad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hacerlo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jecuta la tare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videncia concreta l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juicio sobr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os tres niveles y lo que se escribe en la celd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matriz del equipo, «hace con autonomía» es el nivel ___, «hace con acompañamiento» es el nivel ___ y «no puede hacerlo todavía» es el nivel ___. Y las condiciones en las que la tarea se ejecuta se escriben ___ de la celda: sin condiciones, el nivel no describe lo que la persona hace en su pues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llenar con hechos observables, no con adjetiv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al abrir una matriz es escribir adjetivos: «rápido», «bueno», «experto», «sí sabe», «es el mejor con el color». Ninguno se puede comprobar, ninguno se puede discutir y, sobre todo, ninguno dice si la persona puede hacer la tarea ]]></a:t>
            </a:r>
            <a:r>
              <a:rPr lang="en-US" b="1" strike="noStrike" sz="2100" spc="0" u="none" cap="none">
                <a:solidFill>
                  <a:srgbClr val="1B2438">
                    <a:alpha val="100000"/>
                  </a:srgbClr>
                </a:solidFill>
                <a:latin typeface="Calibri"/>
              </a:rPr>
              <a:t><![CDATA[hoy, aquí y con estas condiciones]]></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encilla: ]]></a:t>
            </a:r>
            <a:r>
              <a:rPr lang="en-US" b="1" strike="noStrike" sz="2100" spc="0" u="none" cap="none">
                <a:solidFill>
                  <a:srgbClr val="1B2438">
                    <a:alpha val="100000"/>
                  </a:srgbClr>
                </a:solidFill>
                <a:latin typeface="Calibri"/>
              </a:rPr>
              <a:t><![CDATA[en la celda solo caben hechos que alguien puede volver a comprobar]]></a:t>
            </a:r>
            <a:r>
              <a:rPr lang="en-US" strike="noStrike" sz="2100" spc="0" u="none" cap="none">
                <a:solidFill>
                  <a:srgbClr val="1B2438">
                    <a:alpha val="100000"/>
                  </a:srgbClr>
                </a:solidFill>
                <a:latin typeface="Calibri"/>
              </a:rPr>
              <a:t><![CDATA[. Un hecho tiene tres características: se puede ver o contar, ocurre en un tiempo y un lugar concretos, y se puede describir sin ju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llenar con hechos observables, no con adjetiv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es bueno con el color» → «preparó 6 colores en la semana del 6 de octubre; 2 con el cliente profesional presente».]]></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va rápido en caja» → «cerró 4 viernes consecutivos; el arqueo cuadró y dejó la diferencia justificada por escrito».]]></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no sabe» → «no ha ejecutado ninguna muestra ajustada; solo ha observado 2 sesi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llenar con hechos observables, no con adjetiv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van también en la celda. «Nivel 1 en presupuestos» y «nivel 1 en presupuestos de hasta 5.000 euros, revisando el margen antes de enviarlo» no son la misma celda: la segunda es la que sirve para decidir a quién se recurre.]]></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rápido» no es un descuido: es una forma de no decidir. Cuando la celda no se puede comprobar, la única persona que sabe lo que significa es quien la escribió, y la matriz deja de ser un instrumento compartido para convertirse en la opinión privada del encarg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llenar con hechos observables, no con adjetivos]]></a:t>
            </a:r>
          </a:p>
        </p:txBody>
      </p:sp>
      <p:pic>
        <p:nvPicPr>
          <p:cNvPr id="3" name="" descr="Comparación entre una celda redactada con adjetivos y la misma celda redactada con hechos observables.">
            <a:hlinkClick r:id="rId3" tooltip="Comparación entre una celda redactada con adjetivos y la misma celda redactada con hechos observables."/>
          </p:cNvPr>
          <p:cNvPicPr>
            <a:picLocks noChangeAspect="1"/>
          </p:cNvPicPr>
          <p:nvPr>
            <p:ph type="pic" idx="1"/>
          </p:nvPr>
        </p:nvPicPr>
        <p:blipFill>
          <a:blip r:embed="rId2"/>
          <a:stretch>
            <a:fillRect/>
          </a:stretch>
        </p:blipFill>
        <p:spPr>
          <a:xfrm>
            <a:off x="1247775" y="1257300"/>
            <a:ext cx="6638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hecho se puede contar y repetir; un adjetivo,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triz-de-competencias-y-cobertura-de-sustitucion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Rellenar con hechos observables, no con adjetiv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celdas de una matriz de competencia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osa es la mejor con la caj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Àngels preparó 6 colores en la semana del 6 de octubre, dos de ellos con el profesional present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vel 1 en presupuestos, sin más dato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Jaume todavía no ha cerrado caja solo; solo ha acompañado a Rosa en dos cierr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nivel 1» no es una afirmación: es una afirmación con un documento debajo. Cada nivel tiene un tipo de evidencia que lo sostiene y unos tipos que no lo sostienen. Escribir cuál es, para cada tarea, evita dos fallos: la celda inflada y la celda imposible de mover.]]></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formas de evidencia que sirven en una tien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servación en puesto.]]></a:t>
            </a:r>
            <a:r>
              <a:rPr lang="en-US" strike="noStrike" sz="2100" spc="0" u="none" cap="none">
                <a:solidFill>
                  <a:srgbClr val="1B2438">
                    <a:alpha val="100000"/>
                  </a:srgbClr>
                </a:solidFill>
                <a:latin typeface="Calibri"/>
              </a:rPr>
              <a:t><![CDATA[ La persona ejecuta la tarea real, en su puesto y con sus condiciones, y alguien con competencia observa y anota qué pasó. Es la evidencia que sostiene el nivel 1.]]></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áctica supervisada.]]></a:t>
            </a:r>
            <a:r>
              <a:rPr lang="en-US" strike="noStrike" sz="2100" spc="0" u="none" cap="none">
                <a:solidFill>
                  <a:srgbClr val="1B2438">
                    <a:alpha val="100000"/>
                  </a:srgbClr>
                </a:solidFill>
                <a:latin typeface="Calibri"/>
              </a:rPr>
              <a:t><![CDATA[ La persona ejecuta la tarea con acompañamiento y se anota cuántas veces y con qué resultado. Sostiene el nivel 2.]]></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mulación.]]></a:t>
            </a:r>
            <a:r>
              <a:rPr lang="en-US" strike="noStrike" sz="2100" spc="0" u="none" cap="none">
                <a:solidFill>
                  <a:srgbClr val="1B2438">
                    <a:alpha val="100000"/>
                  </a:srgbClr>
                </a:solidFill>
                <a:latin typeface="Calibri"/>
              </a:rPr>
              <a:t><![CDATA[ Se ensaya el guion de la tarea (una reclamación, un color con la muestra, un cierre ensayado) sin el riesgo real. Sirve para preparar; por sí sola no habili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ueba de conocimiento.]]></a:t>
            </a:r>
            <a:r>
              <a:rPr lang="en-US" strike="noStrike" sz="2100" spc="0" u="none" cap="none">
                <a:solidFill>
                  <a:srgbClr val="1B2438">
                    <a:alpha val="100000"/>
                  </a:srgbClr>
                </a:solidFill>
                <a:latin typeface="Calibri"/>
              </a:rPr>
              <a:t><![CDATA[ Un test sobre el procedimiento, las fichas o la normativa. Comprueba que la persona conoce las regl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admite.]]></a:t>
            </a:r>
            <a:r>
              <a:rPr lang="en-US" strike="noStrike" sz="2100" spc="0" u="none" cap="none">
                <a:solidFill>
                  <a:srgbClr val="1B2438">
                    <a:alpha val="100000"/>
                  </a:srgbClr>
                </a:solidFill>
                <a:latin typeface="Calibri"/>
              </a:rPr>
              <a:t><![CDATA[ Un test en línea acredita que la persona conoce la teoría en el momento de hacerlo; no acredita que sepa ejecutar la tarea, ni que la ejecute con seguridad, ni que pueda hacerlo con un cliente esperando. La evaluación en línea de esta misma lección sirve para comprobar que entiendes la herramienta, no para acreditar competencia en el puesto ni manejo seguro de una máquina o de un producto. Tampoco habilitan: un buen resultado en un test, la antigüedad, la confianza de un compañero o un curso al que se asistencia sin práct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videncia caduca.]]></a:t>
            </a:r>
            <a:r>
              <a:rPr lang="en-US" strike="noStrike" sz="2100" spc="0" u="none" cap="none">
                <a:solidFill>
                  <a:srgbClr val="1B2438">
                    <a:alpha val="100000"/>
                  </a:srgbClr>
                </a:solidFill>
                <a:latin typeface="Calibri"/>
              </a:rPr>
              <a:t><![CDATA[ Si cambian el producto, la máquina, el procedimiento o la persona que observa, la evidencia anterior vale menos. Por eso la celda lleva fecha: «6 colores en la semana del 6 de octubre» vale para esa semana y para ese producto. Una matriz sin fechas es una matriz de opiniones viej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evidencia que admite cada nivel y la que no]]></a:t>
            </a:r>
          </a:p>
        </p:txBody>
      </p:sp>
      <p:pic>
        <p:nvPicPr>
          <p:cNvPr id="3" name="" descr="Matriz con los tres niveles y, para cada uno, la evidencia que lo admite, la que no y quién observa.">
            <a:hlinkClick r:id="rId3" tooltip="Matriz con los tres niveles y, para cada uno, la evidencia que lo admite, la que no y quién observ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nivel tiene un tipo de evidencia; cambiarla es lo que hace subir o bajar la cel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triz-de-competencias-y-cobertura-de-sustitucione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evidencia que admite cada nivel y la que no · Cómo se documenta una evidencia, en cuatro pas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scribe la tarea y las condi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 en qué puesto, con qué producto, con qué cliente o franja. Sin condiciones, la evidencia no se puede repet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evidencia que admite cada nivel y la que no · Cómo se documenta una evidencia, en cuatro pas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nota el hecho, no el adjet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veces, en qué fechas, con qué resultado y qué se comprobó al termin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evidencia que admite cada nivel y la que no · Cómo se documenta una evidencia, en cuatro pas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rma quien observó y fe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la sostiene una persona identificable, no el equipo en gener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evidencia que admite cada nivel y la que no · Cómo se documenta una evidencia, en cuatro pas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fine cuándo caduc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máquina o procedimiento distintos invalidan la evidencia anteri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evidencia que admite cada nivel y la que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ha aprobado un test en línea sobre el procedimiento de tintometría. ¿Qué nivel puedes asignarle en la tarea «preparar color en tintómet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vel 1, porque ha demostrado que conoce el procedimient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vel 2, porque el test cuenta como práctic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vel 3, porque el test acredita conocimiento, no ejecución.]]></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vel 1 si un compañero la acompaña durante un tur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no sirve para repartir el turno de hoy: para eso está el reparto. Sirve para ver el riesgo, y el riesgo tiene un nombre sencillo: ]]></a:t>
            </a:r>
            <a:r>
              <a:rPr lang="en-US" b="1" strike="noStrike" sz="2100" spc="0" u="none" cap="none">
                <a:solidFill>
                  <a:srgbClr val="1B2438">
                    <a:alpha val="100000"/>
                  </a:srgbClr>
                </a:solidFill>
                <a:latin typeface="Calibri"/>
              </a:rPr>
              <a:t><![CDATA[tarea crítica con una sola persona en nivel 1]]></a:t>
            </a:r>
            <a:r>
              <a:rPr lang="en-US" strike="noStrike" sz="2100" spc="0" u="none" cap="none">
                <a:solidFill>
                  <a:srgbClr val="1B2438">
                    <a:alpha val="100000"/>
                  </a:srgbClr>
                </a:solidFill>
                <a:latin typeface="Calibri"/>
              </a:rPr>
              <a:t><![CDATA[. Esa tarea se queda sin manos el día que esa persona falte, y nadie en el turno puede asumir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ilidad tiene dos grados. Una tarea con ]]></a:t>
            </a:r>
            <a:r>
              <a:rPr lang="en-US" b="1" strike="noStrike" sz="2100" spc="0" u="none" cap="none">
                <a:solidFill>
                  <a:srgbClr val="1B2438">
                    <a:alpha val="100000"/>
                  </a:srgbClr>
                </a:solidFill>
                <a:latin typeface="Calibri"/>
              </a:rPr>
              <a:t><![CDATA[una sola persona en nivel 1 y nadie en nivel 2]]></a:t>
            </a:r>
            <a:r>
              <a:rPr lang="en-US" strike="noStrike" sz="2100" spc="0" u="none" cap="none">
                <a:solidFill>
                  <a:srgbClr val="1B2438">
                    <a:alpha val="100000"/>
                  </a:srgbClr>
                </a:solidFill>
                <a:latin typeface="Calibri"/>
              </a:rPr>
              <a:t><![CDATA[ es un punto único sin recambio: si falta, la tarea no se hace. Una tarea con ]]></a:t>
            </a:r>
            <a:r>
              <a:rPr lang="en-US" b="1" strike="noStrike" sz="2100" spc="0" u="none" cap="none">
                <a:solidFill>
                  <a:srgbClr val="1B2438">
                    <a:alpha val="100000"/>
                  </a:srgbClr>
                </a:solidFill>
                <a:latin typeface="Calibri"/>
              </a:rPr>
              <a:t><![CDATA[una persona en nivel 1 y al menos una en nivel 2]]></a:t>
            </a:r>
            <a:r>
              <a:rPr lang="en-US" strike="noStrike" sz="2100" spc="0" u="none" cap="none">
                <a:solidFill>
                  <a:srgbClr val="1B2438">
                    <a:alpha val="100000"/>
                  </a:srgbClr>
                </a:solidFill>
                <a:latin typeface="Calibri"/>
              </a:rPr>
              <a:t><![CDATA[ tiene recambio, pero recambio que todavía necesita apoyo: se puede hacer, pero alguien acompaña y deja de hacer otra cosa. De ahí sale un indicador que se calcula en dos minutos: ]]></a:t>
            </a:r>
            <a:r>
              <a:rPr lang="en-US" b="1" strike="noStrike" sz="2100" spc="0" u="none" cap="none">
                <a:solidFill>
                  <a:srgbClr val="1B2438">
                    <a:alpha val="100000"/>
                  </a:srgbClr>
                </a:solidFill>
                <a:latin typeface="Calibri"/>
              </a:rPr>
              <a:t><![CDATA[el porcentaje de tareas críticas con una sola persona en nivel 1]]></a:t>
            </a:r>
            <a:r>
              <a:rPr lang="en-US" strike="noStrike" sz="2100" spc="0" u="none" cap="none">
                <a:solidFill>
                  <a:srgbClr val="1B2438">
                    <a:alpha val="100000"/>
                  </a:srgbClr>
                </a:solidFill>
                <a:latin typeface="Calibri"/>
              </a:rPr>
              <a:t><![CDATA[. La matriz no crea capacidad; solo hace visible la que fa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caciones: se comprueba antes de dar el sí.]]></a:t>
            </a:r>
            <a:r>
              <a:rPr lang="en-US" strike="noStrike" sz="2100" spc="0" u="none" cap="none">
                <a:solidFill>
                  <a:srgbClr val="1B2438">
                    <a:alpha val="100000"/>
                  </a:srgbClr>
                </a:solidFill>
                <a:latin typeface="Calibri"/>
              </a:rPr>
              <a:t><![CDATA[ El orden es el del diagrama: listar las tareas críticas donde quien pide vacaciones es la única en nivel 1; ver si hay nivel 2 o margen para formar antes de esas fechas; decidir (conceder, desplazar o conceder con la tarea suspendida y el servicio avisado) y escribir el motivo; avisar a compañeros, clientes con pedido y proveedor con entrega; y registrar la decisión para que la ausencia no se descubra el mismo d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ja: se improvisa con el mapa delante.]]></a:t>
            </a:r>
            <a:r>
              <a:rPr lang="en-US" strike="noStrike" sz="2100" spc="0" u="none" cap="none">
                <a:solidFill>
                  <a:srgbClr val="1B2438">
                    <a:alpha val="100000"/>
                  </a:srgbClr>
                </a:solidFill>
                <a:latin typeface="Calibri"/>
              </a:rPr>
              <a:t><![CDATA[ Cuando alguien falta sin avisar, la matriz dice en un minuto qué tarea crítica se queda sin manos y quién puede tomarla con acompañamiento. Aquí no hay margen para formar: el recambio es el nivel 2 que ya existe, y su coste es que esa persona hace dos cosas mientras hace una. Si no hay nadie con nivel 2, solo queda escalar: se avisa a dirección con el hecho (quién falta, qué tarea se cae, qué compromiso se ve afectado) y la decisión se toma arriba. También se avisa al cliente si hay una entrega en riesgo: el silencio es la peor op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a:t>
            </a:r>
          </a:p>
        </p:txBody>
      </p:sp>
      <p:pic>
        <p:nvPicPr>
          <p:cNvPr id="3" name="" descr="Secuencia de cinco decisiones que se toman antes de conceder unas vacaciones.">
            <a:hlinkClick r:id="rId3" tooltip="Secuencia de cinco decisiones que se toman antes de conceder unas vacaciones."/>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vacaciones se comprueban con la matriz; la baja se cubre con el map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triz-de-competencias-y-cobertura-de-sustituciones"/>
              </a:rPr>
              <a:t><![CDATA[Ver imagen original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bertura frágil, vacaciones y baj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lee una tarea crítica según cuántas personas la sostien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038475"/>
                <a:gridCol w="2047875"/>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 en la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oca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o más personas en nivel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por cobertura; se vigila la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en nivel 1 y otra en nive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único con re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r al nivel 2 para cerrar el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en nivel 1 y nadie en nive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único sin re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dad máxima de formación o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en nivel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 hay un compromiso e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bertura frágil, vacaciones y baj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matriz del equipo hay 6 tareas críticas y 5 dependen de una sola persona en nivel 1. ¿Qué porcentaje de las tareas críticas tiene cobertura frági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ienda de la Tienda Polígono, lunes 19 de octubre de 2026. El equipo de la semana son tres personas: Àngels (tintometría y color), Jaume (mostrador y presupuestos) y Rosa (almacén y recepción). Rosa ha avisado de que se da de baja por lumbago al menos dos semanas; Àngels pidió cuatro días de vacaciones para la semana del 9 al 13 de noviemb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1 · las tareas críticas.]]></a:t>
            </a:r>
            <a:r>
              <a:rPr lang="en-US" strike="noStrike" sz="2100" spc="0" u="none" cap="none">
                <a:solidFill>
                  <a:srgbClr val="1B2438">
                    <a:alpha val="100000"/>
                  </a:srgbClr>
                </a:solidFill>
                <a:latin typeface="Calibri"/>
              </a:rPr>
              <a:t><![CDATA[ Mirando el turno de la semana salen seis: consulta y venta en mostrador, ajuste de color a muestra, preparación de color en tintómetro, presupuesto a profesional, recepción de mercancía con control de albarán y cierre de caja. Las dos primeras preguntas del apartado 1 las filtran: sin mostrador se pierde cola; sin ajuste de muestra no hay color para la obra del martes; sin recepción no entra la mercancía del miérco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2 · los niveles, con hechos.]]></a:t>
            </a:r>
            <a:r>
              <a:rPr lang="en-US" strike="noStrike" sz="2100" spc="0" u="none" cap="none">
                <a:solidFill>
                  <a:srgbClr val="1B2438">
                    <a:alpha val="100000"/>
                  </a:srgbClr>
                </a:solidFill>
                <a:latin typeface="Calibri"/>
              </a:rPr>
              <a:t><![CDATA[ Cada celda se rellena con lo observado, no con la impresión. Rosa tiene nivel 3 en ajuste a muestra porque no lo ha ejecutado nunca, aunque se sepa explicar el procedimiento: el nivel 3 no es falta de cabeza, es falta de evid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 3 · la fragilidad.]]></a:t>
            </a:r>
            <a:r>
              <a:rPr lang="en-US" strike="noStrike" sz="2100" spc="0" u="none" cap="none">
                <a:solidFill>
                  <a:srgbClr val="1B2438">
                    <a:alpha val="100000"/>
                  </a:srgbClr>
                </a:solidFill>
                <a:latin typeface="Calibri"/>
              </a:rPr>
              <a:t><![CDATA[ Cinco de las seis tareas dependen de una sola persona en nivel 1: el índice es del 83 %. Dos de ellas dependían de la misma persona, Àngels, que además tenía vacaciones; y con Rosa de baja, la recepción de mercancía se queda sin nivel 1 y solo queda Jaume en nivel 2, que puede hacerla con acompañamiento pero no con autonom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Àngel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la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z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ba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Àngel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un equipo de tres y una aus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riz del caso (datos ficticios). Cada celda dice el nivel y la evidencia que lo sostie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19250"/>
                <a:gridCol w="1695450"/>
                <a:gridCol w="1695450"/>
                <a:gridCol w="1695450"/>
                <a:gridCol w="140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Àngel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au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y venta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de color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 color en tint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y práctica,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19250"/>
                <a:gridCol w="1695450"/>
                <a:gridCol w="1695450"/>
                <a:gridCol w="1695450"/>
                <a:gridCol w="140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Àngel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au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de mercan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No puede toda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on auton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Con 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y práctica,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un equipo de tres y una ausencia · Del aviso a la decisión,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r la lista de tareas crític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tareas, escritas por puesto. Lo que no está en la lista no se puede perder: no está en el map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un equipo de tres y una ausencia · Del aviso a la decisión,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llenar niveles con evid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elda con un hecho: 6 colores, 4 cierres, 2 prácticas acompañad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un equipo de tres y una ausencia · Del aviso a la decisión,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tar y localizar el punto únic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 de 6 tareas dependen de una sola persona; dos dependían de Àngels y ella estaba de vacacio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un equipo de tres y una ausencia · Del aviso a la decisión,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ir y escribir el mot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caciones desplazadas al 30 de noviembre; recepción con Jaume en nivel 2 y descarga aplazada los días que no pued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un equipo de tres y una ausencia · Del aviso a la decisión,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visar y registr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visa a los dos profesionales con obra, al proveedor y al equipo, y la decisión queda en la hoja de turn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aso resuelto: un equipo de tres y una ausenc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crítica del caso según su tipo de cobertu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recamb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recamb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bier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juste de color a muestra: solo Àngels en nivel 1]]></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paración de color en tintómetro: Àngels en nivel 1 y Rosa en nivel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upuesto a profesional: Jaume en nivel 1 y Àngels en nivel 2]]></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epción de mercancía: Rosa en nivel 1 y Jaume en nivel 2]]></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erre de caja: Jaume en nivel 1 y Rosa en nivel 2]]></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ulta y venta en mostrador: los tres en nivel 1]]></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 la matriz al plan de formación con horas y responsab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solo sirve si al final hay un plan. La conversión es mecánica y evita el error más común: llenar la formación de lo que se disfruta en lugar de lo que falt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deriva.]]></a:t>
            </a:r>
            <a:r>
              <a:rPr lang="en-US" strike="noStrike" sz="2100" spc="0" u="none" cap="none">
                <a:solidFill>
                  <a:srgbClr val="1B2438">
                    <a:alpha val="100000"/>
                  </a:srgbClr>
                </a:solidFill>
                <a:latin typeface="Calibri"/>
              </a:rPr>
              <a:t><![CDATA[ Se recorren las filas de la matriz y se busca la combinación que duele: una tarea crítica con una sola persona en nivel 1 y, para esa tarea, alguien en nivel 2 o en nivel 3 al que se puede acompañar. Cada combinación es una acción. Después se ordenan por consecuencia: primero lo que no tiene recambio, después lo que se apoya en una persona con vacaciones o una baja prevista, y por último lo que solo mejora la ro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 la matriz al plan de formación con horas y responsab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i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icul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r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 la matriz al plan de formación con horas y responsab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el plan sale de los puntos únicos: ]]></a:t>
            </a:r>
            <a:r>
              <a:rPr lang="en-US" b="1" strike="noStrike" sz="2100" spc="0" u="none" cap="none">
                <a:solidFill>
                  <a:srgbClr val="1B2438">
                    <a:alpha val="100000"/>
                  </a:srgbClr>
                </a:solidFill>
                <a:latin typeface="Calibri"/>
              </a:rPr>
              <a:t><![CDATA[6 h]]></a:t>
            </a:r>
            <a:r>
              <a:rPr lang="en-US" strike="noStrike" sz="2100" spc="0" u="none" cap="none">
                <a:solidFill>
                  <a:srgbClr val="1B2438">
                    <a:alpha val="100000"/>
                  </a:srgbClr>
                </a:solidFill>
                <a:latin typeface="Calibri"/>
              </a:rPr>
              <a:t><![CDATA[ para llevar a Jaume de nivel 3 a nivel 2 en ajuste a muestra (3 sesiones de 2 h con Àngels, con cliente profesional presente), ]]></a:t>
            </a:r>
            <a:r>
              <a:rPr lang="en-US" b="1" strike="noStrike" sz="2100" spc="0" u="none" cap="none">
                <a:solidFill>
                  <a:srgbClr val="1B2438">
                    <a:alpha val="100000"/>
                  </a:srgbClr>
                </a:solidFill>
                <a:latin typeface="Calibri"/>
              </a:rPr>
              <a:t><![CDATA[4 h]]></a:t>
            </a:r>
            <a:r>
              <a:rPr lang="en-US" strike="noStrike" sz="2100" spc="0" u="none" cap="none">
                <a:solidFill>
                  <a:srgbClr val="1B2438">
                    <a:alpha val="100000"/>
                  </a:srgbClr>
                </a:solidFill>
                <a:latin typeface="Calibri"/>
              </a:rPr>
              <a:t><![CDATA[ para llevarlo de nivel 2 a nivel 1 en recepción (2 sesiones de 2 h con Rosa cuando vuelva) y ]]></a:t>
            </a:r>
            <a:r>
              <a:rPr lang="en-US" b="1" strike="noStrike" sz="2100" spc="0" u="none" cap="none">
                <a:solidFill>
                  <a:srgbClr val="1B2438">
                    <a:alpha val="100000"/>
                  </a:srgbClr>
                </a:solidFill>
                <a:latin typeface="Calibri"/>
              </a:rPr>
              <a:t><![CDATA[3 h]]></a:t>
            </a:r>
            <a:r>
              <a:rPr lang="en-US" strike="noStrike" sz="2100" spc="0" u="none" cap="none">
                <a:solidFill>
                  <a:srgbClr val="1B2438">
                    <a:alpha val="100000"/>
                  </a:srgbClr>
                </a:solidFill>
                <a:latin typeface="Calibri"/>
              </a:rPr>
              <a:t><![CDATA[ para que Rosa pase de nivel 2 a nivel 1 en cierre de caja (2 sesiones con Jaume en el cierre del turno). Total: 6 + 4 + 3 = ]]></a:t>
            </a:r>
            <a:r>
              <a:rPr lang="en-US" b="1" strike="noStrike" sz="2100" spc="0" u="none" cap="none">
                <a:solidFill>
                  <a:srgbClr val="1B2438">
                    <a:alpha val="100000"/>
                  </a:srgbClr>
                </a:solidFill>
                <a:latin typeface="Calibri"/>
              </a:rPr>
              <a:t><![CDATA[13 horas]]></a:t>
            </a:r>
            <a:r>
              <a:rPr lang="en-US" strike="noStrike" sz="2100" spc="0" u="none" cap="none">
                <a:solidFill>
                  <a:srgbClr val="1B2438">
                    <a:alpha val="100000"/>
                  </a:srgbClr>
                </a:solidFill>
                <a:latin typeface="Calibri"/>
              </a:rPr>
              <a:t><![CDATA[. Solo 6 pueden empezar antes de que Rosa vuelva de la baja; las otras 7 dependen de que la persona ausente esté en la tienda, y por eso llevan fech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De la matriz al plan de formación con horas y responsables]]></a:t>
            </a:r>
          </a:p>
        </p:txBody>
      </p:sp>
      <p:pic>
        <p:nvPicPr>
          <p:cNvPr id="3" name="" descr="Flujo de cinco etapas que convierte un punto único de la matriz en una acción de formación.">
            <a:hlinkClick r:id="rId3" tooltip="Flujo de cinco etapas que convierte un punto único de la matriz en una acción de formación."/>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hueco en la matriz a la acción con horas: el plan no es una lista de dese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matriz-de-competencias-y-cobertura-de-sustituciones"/>
              </a:rPr>
              <a:t><![CDATA[Ver imagen original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formación derivado de la matriz del caso (fict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514475"/>
                <a:gridCol w="1257300"/>
                <a:gridCol w="1981200"/>
                <a:gridCol w="1981200"/>
                <a:gridCol w="1381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ompañante y condici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1 · Jaume: ajuste a muestra, de 3 a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h (3 sesiones de 2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Àngels, con cliente profesional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muestras ajustadas; la segunda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de nov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2 · Jaume: recepción de mercancía, de 2 a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h (2 sesiones de 2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 cuando vuelva de l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recepciones con albarán contra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 de nov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formación derivado de la matriz del caso (fict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514475"/>
                <a:gridCol w="1257300"/>
                <a:gridCol w="1981200"/>
                <a:gridCol w="1981200"/>
                <a:gridCol w="1381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ompañante y condici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3 · Rosa: cierre de caja, de 2 a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h (2 sesiones de 1 h y 2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ume, en el cierre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ierres con arqueo cuadrado y diferenci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de nov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De la matriz al plan de formación con horas y responsab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lan del caso tiene tres acciones de 6, 4 y 3 horas. ¿Cuántas horas de práctica se planifican en tot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a herramienta no son de forma: son de dirección. Y cada uno tiene un coste concreto.]]></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lenar la matriz de memoria y llamarlo evidencia.]]></a:t>
            </a:r>
            <a:r>
              <a:rPr lang="en-US" strike="noStrike" sz="2100" spc="0" u="none" cap="none">
                <a:solidFill>
                  <a:srgbClr val="1B2438">
                    <a:alpha val="100000"/>
                  </a:srgbClr>
                </a:solidFill>
                <a:latin typeface="Calibri"/>
              </a:rPr>
              <a:t><![CDATA[ La primera vez no pasa nada; a la segunda, alguien se apoya en un nivel que nadie comprobó. Consecuencia: un punto único que no existía.]]></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bir un nivel porque la persona «ya lo hacía en otra tienda».]]></a:t>
            </a:r>
            <a:r>
              <a:rPr lang="en-US" strike="noStrike" sz="2100" spc="0" u="none" cap="none">
                <a:solidFill>
                  <a:srgbClr val="1B2438">
                    <a:alpha val="100000"/>
                  </a:srgbClr>
                </a:solidFill>
                <a:latin typeface="Calibri"/>
              </a:rPr>
              <a:t><![CDATA[ Sin observación en puesto, el nivel 1 no está probado. Consecuencia: la tarea se rompe en el primer cliente difíci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ar la matriz como ranking o como nota.]]></a:t>
            </a:r>
            <a:r>
              <a:rPr lang="en-US" strike="noStrike" sz="2100" spc="0" u="none" cap="none">
                <a:solidFill>
                  <a:srgbClr val="1B2438">
                    <a:alpha val="100000"/>
                  </a:srgbClr>
                </a:solidFill>
                <a:latin typeface="Calibri"/>
              </a:rPr>
              <a:t><![CDATA[ En cuanto la matriz se lee como «quién vale más», deja de usarse para cubrir y empieza a usarse para discutir. Consecuencia: las celdas se rellenan con lo que conviene y la información se pierde. Si además se quiere usar para la evaluación del desempeño, eso lo decide dirección, no el encargado.]]></a:t>
            </a:r>
          </a:p>
        </p:txBody>
      </p:sp>
      <p:sp>
        <p:nvSpPr>
          <p:cNvPr id="9" name=""/>
          <p:cNvSpPr txBox="1"/>
          <p:nvPr/>
        </p:nvSpPr>
        <p:spPr>
          <a:xfrm>
            <a:off x="514350" y="3238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38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visarla.]]></a:t>
            </a:r>
            <a:r>
              <a:rPr lang="en-US" strike="noStrike" sz="2100" spc="0" u="none" cap="none">
                <a:solidFill>
                  <a:srgbClr val="1B2438">
                    <a:alpha val="100000"/>
                  </a:srgbClr>
                </a:solidFill>
                <a:latin typeface="Calibri"/>
              </a:rPr>
              <a:t><![CDATA[ Una matriz con seis meses de antigüedad describe un equipo que ya no existe. Consecuencia: se conceden vacaciones sobre una cobertura que caducó.]]></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no puede todavía» con «no vale».]]></a:t>
            </a:r>
            <a:r>
              <a:rPr lang="en-US" strike="noStrike" sz="2100" spc="0" u="none" cap="none">
                <a:solidFill>
                  <a:srgbClr val="1B2438">
                    <a:alpha val="100000"/>
                  </a:srgbClr>
                </a:solidFill>
                <a:latin typeface="Calibri"/>
              </a:rPr>
              <a:t><![CDATA[ El nivel 3 es una casilla de trabajo con destino, no un juicio. Consecuencia: la persona se esconde del plan y no pide la práctica que necesi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ímites de la herramienta.]]></a:t>
            </a:r>
            <a:r>
              <a:rPr lang="en-US" strike="noStrike" sz="2100" spc="0" u="none" cap="none">
                <a:solidFill>
                  <a:srgbClr val="1B2438">
                    <a:alpha val="100000"/>
                  </a:srgbClr>
                </a:solidFill>
                <a:latin typeface="Calibri"/>
              </a:rPr>
              <a:t><![CDATA[ La matriz dice qué puede hacer el equipo hoy; no dice qué debe hacer una persona, ni cuánto debe cobrar, ni si alguien es buen empleado. No certifica competencia: la evaluación en línea de esta lección comprueba la comprensión de la herramienta, no el manejo seguro de una máquina ni la competencia profesional en el puesto. No sustituye las instrucciones del fabricante ni la formación obligatoria en riesgos. Y no es un expediente: si se usa como evaluación del desempeño, esa decisión está pendiente de direc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mp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9]]></a:t>
            </a:r>
          </a:p>
        </p:txBody>
      </p:sp>
      <p:sp>
        <p:nvSpPr>
          <p:cNvPr id="7" name="" descr=""/>
          <p:cNvSpPr/>
          <p:nvPr/>
        </p:nvSpPr>
        <p:spPr>
          <a:xfrm>
            <a:off x="514350" y="1552575"/>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552575"/>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p>
        </p:txBody>
      </p:sp>
      <p:sp>
        <p:nvSpPr>
          <p:cNvPr id="10" name=""/>
          <p:cNvSpPr txBox="1"/>
          <p:nvPr/>
        </p:nvSpPr>
        <p:spPr>
          <a:xfrm>
            <a:off x="685800" y="1628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elda no es una nota sobre la persona]]></a:t>
            </a:r>
          </a:p>
        </p:txBody>
      </p:sp>
      <p:sp>
        <p:nvSpPr>
          <p:cNvPr id="11" name=""/>
          <p:cNvSpPr txBox="1"/>
          <p:nvPr/>
        </p:nvSpPr>
        <p:spPr>
          <a:xfrm>
            <a:off x="685800" y="2028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nivel describe lo que alguien ha demostrado en una tarea concreta, con una evidencia y una fecha. Si la matriz empieza a leerse como una nota sobre la persona, deja de usarse para cubrir y el equipo deja de practicar.]]></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as tareas críticas, no por las personas: la lista corta es la que se mantien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rrores, límites y cuándo escal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elda lleva un hecho observable, una evidencia y una fecha; si falta, escribe «pend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os puntos únicos antes de mirar el calendario de vacacion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unto único se convierte en una acción con horas, acompañante, evidencia y fecha de revis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atriz se usa para evaluar a alguien, para y consulta con dirección antes de segui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rrores, límites y cuándo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lee su celda de nivel 3 en tintometría y protesta: «esto es una evaluación». ¿Qué responde el encarg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es razón: eso no sirve para nada y lo quitamo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elda no dice que valgas poco; dice qué evidencia te falta y qué horas tiene el pla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decide dirección; hasta entonces, haz lo que te diga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haces mal en una prueba, lo sabrem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la matriz de competencias del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tabla para toda la tienda: una fila por tarea crítica de cada puesto, una celda por persona con su nivel y, al lado, el hecho observable y la evidencia con su fecha. Se copia en una hoja de cálculo compartida o en el cuaderno del turno. El ejemplo va relleno con el equipo del caso; los nombres, las fechas y las horas son fictici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la matriz de competencias del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de la ficha. No es un registro oficial ni una evaluación de person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19300"/>
                <a:gridCol w="1133475"/>
                <a:gridCol w="914400"/>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y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 Consulta y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Àngel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turnos de lunes a sábado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 Consulta y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turnos sin consultas rep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 Consulta y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turnos con 2 consulta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19300"/>
                <a:gridCol w="1133475"/>
                <a:gridCol w="914400"/>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y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ntometría · Ajuste de color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Àngel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muestras ajustadas con profesional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ntometría · Ajuste de color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 muestras ajustadas; 2 sesiones observ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videncia de ejec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19300"/>
                <a:gridCol w="1133475"/>
                <a:gridCol w="914400"/>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y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ntometría · Ajuste de color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ráctica: 0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videncia de ejec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ntometría · Preparación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Àngel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colores en la semana del 6 d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19300"/>
                <a:gridCol w="1133475"/>
                <a:gridCol w="914400"/>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y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ntometría · Preparación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olores con Àngels acompañ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supervisada,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 Presupuesto 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presupuestos con margen re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19300"/>
                <a:gridCol w="1133475"/>
                <a:gridCol w="914400"/>
                <a:gridCol w="20478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sto y tarea crí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y fe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 · Recepción de mercan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recepciones con albarán contra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 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viernes con arqueo cuad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 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ierres con acompañamiento de Jau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supervisada,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la matriz de competencias del equi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tarea crítica y por persona; nunca una fila por persona con adjetiv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vel se cambia solo cuando existe la evidencia que lo sostiene, y se anota la fech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elda no tiene evidencia, escribe «pendiente» y la fecha en que se revis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as celdas de nivel 1 por tarea crítica: las que tienen una sola son tu riesgo de cobertur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la matriz de competencias del equi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9]]></a:t>
            </a:r>
          </a:p>
        </p:txBody>
      </p:sp>
      <p:sp>
        <p:nvSpPr>
          <p:cNvPr id="7" name="" descr=""/>
          <p:cNvSpPr/>
          <p:nvPr/>
        </p:nvSpPr>
        <p:spPr>
          <a:xfrm>
            <a:off x="514350" y="1866900"/>
            <a:ext cx="8115300" cy="21240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cada mes, cruza la matriz con el calendario de vacaciones y con las baja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elda no se puede completar, se escribe «pendiente» y se explica qué falta: una matriz incompleta y honesta sirve; una rellena de memoria no sirve y además esconde el punto único. La firma, la periodicidad de revisión y el uso en la evaluación del desempeño los decide direc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 y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9]]></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con autonomía y resuelve las excepciones ordinar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con acompañamiento, con apoyo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ede hacerlo todavía: falta una evidenci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iene el nivel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super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iene el nive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 y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9]]></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 por sí sola no habil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 en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redita conocimiento, no ejecución ni manejo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crítica con una sola persona en nivel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nivel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matriz-de-competencias-y-cobertura-de-sustituciones"/>
              </a:rPr>
              <a:t><![CDATA[Abrir el juego en el O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iveles tiene una celd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 hace con autonomía, 2 hace con acompañamiento, 3 no puede hacerlo todaví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dmite el nivel 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servación en puesto repetida, en las condiciones reales de esa tarea, con fech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admite un test en líne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persona sepa ejecutar la tarea ni que la ejecute con seguridad.]]></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cobertura frágil?]]></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area crítica en la que solo una persona está en nivel 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antes de conceder unas vacacion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quien las pide es la única persona en nivel 1 de alguna tarea crític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cada acción del plan de formació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matriz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rea y niveles, horas y sesiones, acompañante y condiciones, evidencia y fecha de revisió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ntener la matriz y convertirla en pl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ntener la matriz y convertirla en pl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identificar tareas críticas por puesto, rellenar los niveles con hechos y evidencia, detectar la cobertura frágil, cubrir una ausencia y derivar un plan de formación con horas y responsabl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mantener la matriz y convertirla en pl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a 5. Los fallos más frecuentes son rellenar con adjetivos, subir un nivel sin evidencia y no mirar la matriz antes de aceptar unas vacaciones. Recuerda: la evaluación en línea comprueba la herramienta, no la competencia en el puest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triz de competencias no es un retrato del equipo: es un mapa de cobertura que se mantiene. Se escribe por puesto y por tarea crítica, con tres niveles que describen lo que la persona hace en la tienda —hace con autonomía, hace con acompañamiento o no puede hacerlo todavía— y cada celda lleva un hecho observable y la evidencia con su fecha. Los adjetivos no entran, porque no se pueden comprobar, y un test en línea no acredita ni la ejecución ni el manejo seguro de una máquina o de un product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ilidad se ve contando: una tarea crítica con una sola persona en nivel 1 es un punto único, y si no hay nadie en nivel 2 es un punto único sin recambio. Con ese número delante, las vacaciones se comprueban antes de concederse y una baja se cubre con el mapa en lugar de con la improvisación. Y los huecos no se quedan en un documento: se convierten en un plan de formación con horas, sesiones, acompañante, evidencia y fecha de revisió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pendiente de dirección lo que la matriz no puede decidir sola: quién la firma, cada cuánto se revisa y si se usa para la evaluación del desempeño.]]></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9001:2015, Sistemas de gestión de la calidad. La organización determina las competencias necesarias, la forma de adquirirlas y comprueba su eficacia (ISO, consulta 2026-10).]]></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10015:2019, Gestión de la calidad. Directrices para la gestión de la formación: planificar la formación con recursos y evaluar su eficacia (ISO, consulta 2026-1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31/1995, de 8 de noviembre, de Prevención de Riesgos Laborales (BOE, texto consolidado): formación del personal en los riesgos del puesto y regulación de permisos y vacaciones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ones del itinerario de tienda: «Distribuir funciones y cubrir ausencias» (M2·O5) y «Formar, observar y mejorar» (M2·O7); esta lección los usa como prerrequisito y se centra en construir y mantener la matriz.]]></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matriz-de-competencias-y-cobertura-de-sustituciones"/>
              </a:rPr>
              <a:t><![CDATA[Matriz de competencias y cobertura de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las fechas, las horas y las cantidades del caso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2026-10-31T04:43:06Z</dcterms:created>
  <dcterms:modified xsi:type="dcterms:W3CDTF">2026-10-31T04:43:06Z</dcterms:modified>
  <dc:title>Matriz de competencias y cobertura de sustituciones</dc:title>
  <dc:description>Presentación editable del OA «Matriz de competencias y cobertura de sustituciones». Enlace: https://pinturasespecializadas.lumbre.lat/object/matriz-de-competencias-y-cobertura-de-sustituciones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