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y compatibilidad náutic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y compatibilidad náutic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y compatibilidad náutic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y compatibilidad náutic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Mantenimiento es conservar, no repar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Mantenimiento es conservar, no repar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Mantenimiento es conservar, no repar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zonas-manteni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zonas de la embarcación con su material, el gesto principal de mantenimiento y el riesgo de omit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zona tiene su material, su gesto y su riesgo: el mantenimiento se organiza,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qué zona está y cómo está el gelcoat: opaco, rayado, agrietado o con repa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zona, el material y el estado del gelcoat deciden si procede limpiar, pulir, proteger o derivar. La marca no siempre se conoce y no sustituye la inspección; el presupuesto y quién aplica vienen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zonas, orden de las operaciones y separación entre superficial y estruc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roducto para cada superficie»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roducto para cada superficie»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roducto para cada superficie»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roducto-superfici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el producto y el gesto adecuado para gelcoat, teca, metales y plásticos o vini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gesto no sirve para todos los materiales: la etiqueta manda y la prueb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elcoat opaco → Pulimento fino y cera U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ca gris → Dos aguas y aceite o barn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ero inox con manchas → Limpiador de inox y a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uminio → Limpiador específico de pH neu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nilo de nombre → Jabón neutro y protector U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istal acrílico → Agua y jabón; nunca acet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roducto y gesto por material; contaminantes que impiden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patibilidad: la capa que ya está» (2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patibilidad: la capa que ya está» (3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patibilidad: la capa que ya está» (4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patibilidad: la capa que ya está» (5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ompat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cubrir sin comprobar la capa anterior y probar antes de cubrir, con el riesgo de cada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mpatibilidad no se deduce del catálogo: se comprueba en el c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rca no identifica la matriz ni el estado de la capa. Un duro sobre blando, una capa contaminada con cera o una película mal curada fallan aunque el producto sea del mismo fabricante. Hay que identificar, limpiar, lijar y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base anterior, adherencia, ventana de repintado y prueba de par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ntifouling: matriz, capas y biocidas» (2 de 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ntifouling: matriz, capas y biocidas» (3 de 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ntifouling: matriz, capas y biocidas» (4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ntifouling: matriz, capas y biocidas» (5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antifouling.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para decidir sobre un antifouling desconocido: datos, inspección, prueba, decis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 un antifouling desconocido, la decisión se construye: datos, inspección, prueb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pa · elimina · pelig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riz y el número de capas condicionan la adherencia. Cuando el sistema está agotado se elimina, no se engorda. El polvo de antifouling es residuo peligroso y sigue el circuito de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matriz, acumulación, autorización de biocid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plicar al aire libre: humedad, sol, viento y salitre» (2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plicar al aire libre: humedad, sol, viento y salitre» (3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plicar al aire libre: humedad, sol, viento y salitre» (4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plicar al aire libre: humedad, sol, viento y salitre» (5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ventana-aplic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comprobaciones para fijar la ventana de aplicación en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ventana no es «buen día»: es ficha, rocío, sombra, secado y bot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oporte por encima del punto de rocío y humedad dentro de ficha. → Ventana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mbra estable y viento en calma. → Ventana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mperatura dentro de ficha y pronóstico seco durante el secado. → Ventana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ocío de la mañana sobre el casco. → Retr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l directo y soporte caliente. → Retr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luvia prevista dentro del tiempo de secado. →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olvo en suspensión y un vecino aplicando. →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Humedad por encima del máximo de la ficha. →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rocío, temperatura, sol, viento, salitre y ventan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iagnóstico en tienda: preguntar, probar, derivar»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iagnóstico en tienda: preguntar, probar, derivar»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iagnóstico en tienda: preguntar, probar, derivar»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camp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etiqueta, año, manos y superficie; sin datos no ha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camp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zona oculta y representativa; evita cantos y zonas v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camp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con agua dulce, desengrasa y lija segú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camp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mascara y aplica dos manos del product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camp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curar el tiempo de ficha; no acelere con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camp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con cinta o uña y anot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dir etiqueta, año, manos y superficie. → Elegir una zona oculta y representativa. → Lavar, desengrasar y lijar según ficha. → Enmascarar y aplicar dos manos. → Dejar curar el tiempo indicado. → Comprobar la adherencia y anot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datos no se elige la prueba; sin zona representativa el resultado no sirve; y sin limpieza, lijado y curado no se puede juzgar la adherencia. La comprobación se registra para que otro turno pueda interpre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datos, prueba de campo y límites del diagnóstico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y límites del mantenimiento» (2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y límites del mantenimiento» (3 de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y límites del mantenimiento» (4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y límites del mantenimiento» (5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oy a limpiar y desengrasar antes de pu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mano no garantiza espesor ni adherencia; el gelcoat gastado no se puede prometer «como nuevo»; y lijar biocidas en seco sin protección expone a polvo peligroso. Limpiar antes de pulir y probar en un parche son práctica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errores, consecuencia y corrección; límites d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una mano y un pulido» (2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una mano y un pulido» (3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una mano y un pulido» (4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en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r: etiqueta, año, manos, soporte y bot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en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r: espesor, grietas, ampollas y repa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en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bar: parche de 30 × 30 cm y c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en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r: repintar si es compatible; eliminar si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aso, en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rivar: ósmosis, estructura o garantía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mendar antifouling en la obra viva, limitar el pulido a las zonas sanas y derivar las ampollas y el timón a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solo demuestra compatibilidad local. Las ampollas y el timón exigen diagnóstico del varadero; un gelcoat fino limita el pulido y no se debe prometer uniformidad. Ningún antifouling tapa una amp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preguntar, mirar, probar, decidir y derivar en el cas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ntenimiento-y-compatibilidad-nautic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zona, produc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zona, produc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orden sigue 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ar, pulir, proteger e inspeccionar. Primero se retira la suciedad; la protección v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encera la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era impide la adherencia del antifouling. Se retira antes de lijar y re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ntifouling duro y b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uro no se erosiona y acumula capas; el blando se desgasta con el agua. Cambiar de matriz exig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ventana de repi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tervalo de la ficha en el que se puede aplicar la siguiente capa sin lijar. Si se pasa, hay que li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antes de cubrir una cap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dentificarla, limpiar, lijar y probar en 30 × 30 cm con dos manos y prueba de c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riva a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ósmosis, grietas estructurales, delaminación, timón, quilla o pasac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mantener y comprobar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ntenimiento-y-compatibilidad-nautica]]></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mantener y comprobar compatibilidad?»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9" r:id="rId1"/>
    <p:sldLayoutId id="2482439150" r:id="rId2"/>
    <p:sldLayoutId id="2482439151" r:id="rId3"/>
    <p:sldLayoutId id="24824391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30cd044f42630ff8fe8af5d0e493dcebc553d7dac86d8d41.jpg"/>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zonas-mantenimiento2.jpg"/>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hyperlink" Target="https://pinturasespecializadas.lumbre.lat/object/mantenimiento-y-compatibilidad-nautic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roducto-superficie3.jpg"/>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hyperlink" Target="https://pinturasespecializadas.lumbre.lat/object/mantenimiento-y-compatibilidad-nautic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ompatibilidad4.jpg"/>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hyperlink" Target="https://pinturasespecializadas.lumbre.lat/object/mantenimiento-y-compatibilidad-nautica"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antifouling5.jpg"/>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hyperlink" Target="https://pinturasespecializadas.lumbre.lat/object/mantenimiento-y-compatibilidad-nautic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ventana-aplicacion6.jpg"/>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hyperlink" Target="https://pinturasespecializadas.lumbre.lat/object/mantenimiento-y-compatibilidad-nautica"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hyperlink" Target="https://pinturasespecializadas.lumbre.lat/object/mantenimiento-y-compatibilidad-nautica"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ntenimiento-y-compatibilidad-nautica" TargetMode="External"/>
  <Relationship Id="rId3"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t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áut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mantenimiento-y-compatibilidad-nautic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l alumno sabrá organizar el mantenimiento de una embarcación por zonas y materiales, elegir el producto adecuado y descartar mezclas incompatibles; comprobar la adherencia y la compatibilidad de la capa anterior con una prueba de campo; explicar los límites del antifouling y de los biocidas; y decidir qué se resuelve en tienda y qué se deriva al varadero o al fabrica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mantenimiento náutico y compatibilidad de sistemas. Ordena la limpieza, el pulido y la protección por zonas y materiales; enseña a leer la capa anterior, a probar antes de cubrir y a distinguir el mantenimiento superficial del daño estructural.]]></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áutica · mantenimiento · compatibilidad · antifouling · gelcoat · teca · biocida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y compatibilidad náutic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viernes por la tarde, en el mostrador del centro, un cliente de un velero de 9 metros pide «una mano de antifouling y que me pulan el casco». Trae una foto del casco y un bote sin etiqueta. Quiere botar en dos semanas y explica que el año pasado «ya lo hizo un amig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qué producto lleva, cuántas capas hay ni si se lijó entre ellas. El casco tiene ampollas junto al timón y el gelcoat de la obra muerta está opaco y fino. Detrás espera otro cliente con una teca gris y un bote de limpiador ácido que quiere usar «en todo el bar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y compatibilidad náutic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8]]></a:t>
            </a:r>
          </a:p>
        </p:txBody>
      </p:sp>
      <p:sp>
        <p:nvSpPr>
          <p:cNvPr id="7" name="" descr=""/>
          <p:cNvSpPr/>
          <p:nvPr/>
        </p:nvSpPr>
        <p:spPr>
          <a:xfrm>
            <a:off x="514350" y="2209800"/>
            <a:ext cx="8115300" cy="24193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peticiones parecen de mostrador y son de diagnóstico. Esta lección trabaja qué preguntar, qué mirar, qué probar y qué no se debe prometer antes de vender el primer bote.]]></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l alumno sabrá organizar el mantenimiento de una embarcación por zonas y materiales, elegir el producto adecuado y descartar mezclas incompatibles; comprobar la adherencia y la compatibilidad de la capa anterior con una prueba de campo; explicar los límites del antifouling y de los biocidas; y decidir qué se resuelve en tienda y qué se deriva al varadero o al fabrica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y compatibilidad náutic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trabajo; no es, por sí solo, una política de Pinturas Especializa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umbrales, responsables, plazos y formatos que debe confirmar dirección técni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y compatibilidad náutic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Referencias exactas del catálogo: antifoulings, imprimaciones, pulimentos y protectores, con su matriz declar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y compatibilidad náutic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8]]></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cance del servicio de pulido: qué incluye, quién lo ejecuta, con qué equipo y hasta dónde responde. Gestión de residuos de lijado y limpieza en varadero: contenedores, documentación y responsable. Criterios de garantía de producto y de aplicación; quién asume el trabajo ejecutado en varadero. Quién valida una compatibilidad dudosa y con qué prueba documentada.]]></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enido y formato de la ficha de prueba de campo que se entrega al cliente. Protocolo de seguridad para lijado, disolventes y trabajo en alt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ntenimiento es conservar, no repa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náutico no empieza por elegir un producto: empieza por decidir qué se quiere conservar. ]]></a:t>
            </a:r>
            <a:r>
              <a:rPr lang="en-US" b="1" strike="noStrike" sz="2100" spc="0" u="none" cap="none">
                <a:solidFill>
                  <a:srgbClr val="1B2438">
                    <a:alpha val="100000"/>
                  </a:srgbClr>
                </a:solidFill>
                <a:latin typeface="Calibri"/>
              </a:rPr>
              <a:t><![CDATA[Limpiar]]></a:t>
            </a:r>
            <a:r>
              <a:rPr lang="en-US" strike="noStrike" sz="2100" spc="0" u="none" cap="none">
                <a:solidFill>
                  <a:srgbClr val="1B2438">
                    <a:alpha val="100000"/>
                  </a:srgbClr>
                </a:solidFill>
                <a:latin typeface="Calibri"/>
              </a:rPr>
              <a:t><![CDATA[ retira sal, suciedad y restos orgánicos; ]]></a:t>
            </a:r>
            <a:r>
              <a:rPr lang="en-US" b="1" strike="noStrike" sz="2100" spc="0" u="none" cap="none">
                <a:solidFill>
                  <a:srgbClr val="1B2438">
                    <a:alpha val="100000"/>
                  </a:srgbClr>
                </a:solidFill>
                <a:latin typeface="Calibri"/>
              </a:rPr>
              <a:t><![CDATA[pulir]]></a:t>
            </a:r>
            <a:r>
              <a:rPr lang="en-US" strike="noStrike" sz="2100" spc="0" u="none" cap="none">
                <a:solidFill>
                  <a:srgbClr val="1B2438">
                    <a:alpha val="100000"/>
                  </a:srgbClr>
                </a:solidFill>
                <a:latin typeface="Calibri"/>
              </a:rPr>
              <a:t><![CDATA[ corrige la superficie y devuelve brillo; ]]></a:t>
            </a:r>
            <a:r>
              <a:rPr lang="en-US" b="1" strike="noStrike" sz="2100" spc="0" u="none" cap="none">
                <a:solidFill>
                  <a:srgbClr val="1B2438">
                    <a:alpha val="100000"/>
                  </a:srgbClr>
                </a:solidFill>
                <a:latin typeface="Calibri"/>
              </a:rPr>
              <a:t><![CDATA[proteger]]></a:t>
            </a:r>
            <a:r>
              <a:rPr lang="en-US" strike="noStrike" sz="2100" spc="0" u="none" cap="none">
                <a:solidFill>
                  <a:srgbClr val="1B2438">
                    <a:alpha val="100000"/>
                  </a:srgbClr>
                </a:solidFill>
                <a:latin typeface="Calibri"/>
              </a:rPr>
              <a:t><![CDATA[ crea una película que retrasa el desgaste; ]]></a:t>
            </a:r>
            <a:r>
              <a:rPr lang="en-US" b="1" strike="noStrike" sz="2100" spc="0" u="none" cap="none">
                <a:solidFill>
                  <a:srgbClr val="1B2438">
                    <a:alpha val="100000"/>
                  </a:srgbClr>
                </a:solidFill>
                <a:latin typeface="Calibri"/>
              </a:rPr>
              <a:t><![CDATA[inspeccionar]]></a:t>
            </a:r>
            <a:r>
              <a:rPr lang="en-US" strike="noStrike" sz="2100" spc="0" u="none" cap="none">
                <a:solidFill>
                  <a:srgbClr val="1B2438">
                    <a:alpha val="100000"/>
                  </a:srgbClr>
                </a:solidFill>
                <a:latin typeface="Calibri"/>
              </a:rPr>
              <a:t><![CDATA[ detecta lo que ningún producto puede arreglar. El orden importa: limpiar antes de pulir evita arrastrar arena; pulir antes de proteger permite que la protección se ancle; proteger antes de inspeccionar puede tapar una gri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ntenimiento es conservar, no repa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mbarcación se trabaja por zonas porque cada una ve el mar de forma distinta. La ]]></a:t>
            </a:r>
            <a:r>
              <a:rPr lang="en-US" b="1" strike="noStrike" sz="2100" spc="0" u="none" cap="none">
                <a:solidFill>
                  <a:srgbClr val="1B2438">
                    <a:alpha val="100000"/>
                  </a:srgbClr>
                </a:solidFill>
                <a:latin typeface="Calibri"/>
              </a:rPr>
              <a:t><![CDATA[obra viva]]></a:t>
            </a:r>
            <a:r>
              <a:rPr lang="en-US" strike="noStrike" sz="2100" spc="0" u="none" cap="none">
                <a:solidFill>
                  <a:srgbClr val="1B2438">
                    <a:alpha val="100000"/>
                  </a:srgbClr>
                </a:solidFill>
                <a:latin typeface="Calibri"/>
              </a:rPr>
              <a:t><![CDATA[ está sumergida y soporta incrustación, presión y limpiezas; la ]]></a:t>
            </a:r>
            <a:r>
              <a:rPr lang="en-US" b="1" strike="noStrike" sz="2100" spc="0" u="none" cap="none">
                <a:solidFill>
                  <a:srgbClr val="1B2438">
                    <a:alpha val="100000"/>
                  </a:srgbClr>
                </a:solidFill>
                <a:latin typeface="Calibri"/>
              </a:rPr>
              <a:t><![CDATA[obra muerta]]></a:t>
            </a:r>
            <a:r>
              <a:rPr lang="en-US" strike="noStrike" sz="2100" spc="0" u="none" cap="none">
                <a:solidFill>
                  <a:srgbClr val="1B2438">
                    <a:alpha val="100000"/>
                  </a:srgbClr>
                </a:solidFill>
                <a:latin typeface="Calibri"/>
              </a:rPr>
              <a:t><![CDATA[ recibe sol, salitre y roces de atraque; la ]]></a:t>
            </a:r>
            <a:r>
              <a:rPr lang="en-US" b="1" strike="noStrike" sz="2100" spc="0" u="none" cap="none">
                <a:solidFill>
                  <a:srgbClr val="1B2438">
                    <a:alpha val="100000"/>
                  </a:srgbClr>
                </a:solidFill>
                <a:latin typeface="Calibri"/>
              </a:rPr>
              <a:t><![CDATA[cubierta]]></a:t>
            </a:r>
            <a:r>
              <a:rPr lang="en-US" strike="noStrike" sz="2100" spc="0" u="none" cap="none">
                <a:solidFill>
                  <a:srgbClr val="1B2438">
                    <a:alpha val="100000"/>
                  </a:srgbClr>
                </a:solidFill>
                <a:latin typeface="Calibri"/>
              </a:rPr>
              <a:t><![CDATA[ combina gelcoat antideslizante, juntas y desagües; la ]]></a:t>
            </a:r>
            <a:r>
              <a:rPr lang="en-US" b="1" strike="noStrike" sz="2100" spc="0" u="none" cap="none">
                <a:solidFill>
                  <a:srgbClr val="1B2438">
                    <a:alpha val="100000"/>
                  </a:srgbClr>
                </a:solidFill>
                <a:latin typeface="Calibri"/>
              </a:rPr>
              <a:t><![CDATA[teca]]></a:t>
            </a:r>
            <a:r>
              <a:rPr lang="en-US" strike="noStrike" sz="2100" spc="0" u="none" cap="none">
                <a:solidFill>
                  <a:srgbClr val="1B2438">
                    <a:alpha val="100000"/>
                  </a:srgbClr>
                </a:solidFill>
                <a:latin typeface="Calibri"/>
              </a:rPr>
              <a:t><![CDATA[ y los ]]></a:t>
            </a:r>
            <a:r>
              <a:rPr lang="en-US" b="1" strike="noStrike" sz="2100" spc="0" u="none" cap="none">
                <a:solidFill>
                  <a:srgbClr val="1B2438">
                    <a:alpha val="100000"/>
                  </a:srgbClr>
                </a:solidFill>
                <a:latin typeface="Calibri"/>
              </a:rPr>
              <a:t><![CDATA[metales]]></a:t>
            </a:r>
            <a:r>
              <a:rPr lang="en-US" strike="noStrike" sz="2100" spc="0" u="none" cap="none">
                <a:solidFill>
                  <a:srgbClr val="1B2438">
                    <a:alpha val="100000"/>
                  </a:srgbClr>
                </a:solidFill>
                <a:latin typeface="Calibri"/>
              </a:rPr>
              <a:t><![CDATA[ tienen su propia química; los ]]></a:t>
            </a:r>
            <a:r>
              <a:rPr lang="en-US" b="1" strike="noStrike" sz="2100" spc="0" u="none" cap="none">
                <a:solidFill>
                  <a:srgbClr val="1B2438">
                    <a:alpha val="100000"/>
                  </a:srgbClr>
                </a:solidFill>
                <a:latin typeface="Calibri"/>
              </a:rPr>
              <a:t><![CDATA[plásticos, vinilos y cristales]]></a:t>
            </a:r>
            <a:r>
              <a:rPr lang="en-US" strike="noStrike" sz="2100" spc="0" u="none" cap="none">
                <a:solidFill>
                  <a:srgbClr val="1B2438">
                    <a:alpha val="100000"/>
                  </a:srgbClr>
                </a:solidFill>
                <a:latin typeface="Calibri"/>
              </a:rPr>
              <a:t><![CDATA[ envejecen por radiación UV. Un limpiador que salva un casco puede opacar un policarbonato o corroer un alumin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ntenimiento es conservar, no repa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 verificado:]]></a:t>
            </a:r>
            <a:r>
              <a:rPr lang="en-US" strike="noStrike" sz="2100" spc="0" u="none" cap="none">
                <a:solidFill>
                  <a:srgbClr val="1B2438">
                    <a:alpha val="100000"/>
                  </a:srgbClr>
                </a:solidFill>
                <a:latin typeface="Calibri"/>
              </a:rPr>
              <a:t><![CDATA[ el comportamiento de un producto depende de la superficie y de su ficha técnica; la etiqueta fija dilución, tiempo de contacto y superficies admitidas. ]]></a:t>
            </a:r>
            <a:r>
              <a:rPr lang="en-US" b="1" strike="noStrike" sz="2100" spc="0" u="none" cap="none">
                <a:solidFill>
                  <a:srgbClr val="1B2438">
                    <a:alpha val="100000"/>
                  </a:srgbClr>
                </a:solidFill>
                <a:latin typeface="Calibri"/>
              </a:rPr>
              <a:t><![CDATA[Buena práctica:]]></a:t>
            </a:r>
            <a:r>
              <a:rPr lang="en-US" strike="noStrike" sz="2100" spc="0" u="none" cap="none">
                <a:solidFill>
                  <a:srgbClr val="1B2438">
                    <a:alpha val="100000"/>
                  </a:srgbClr>
                </a:solidFill>
                <a:latin typeface="Calibri"/>
              </a:rPr>
              <a:t><![CDATA[ trabajar de arriba abajo, a la sombra y por cuadros pequeños, aclarando antes de que el producto se seque. Lo que no se hace es ]]></a:t>
            </a:r>
            <a:r>
              <a:rPr lang="en-US" b="1" strike="noStrike" sz="2100" spc="0" u="none" cap="none">
                <a:solidFill>
                  <a:srgbClr val="1B2438">
                    <a:alpha val="100000"/>
                  </a:srgbClr>
                </a:solidFill>
                <a:latin typeface="Calibri"/>
              </a:rPr>
              <a:t><![CDATA[mezclar productos para «potenciar»]]></a:t>
            </a:r>
            <a:r>
              <a:rPr lang="en-US" strike="noStrike" sz="2100" spc="0" u="none" cap="none">
                <a:solidFill>
                  <a:srgbClr val="1B2438">
                    <a:alpha val="100000"/>
                  </a:srgbClr>
                </a:solidFill>
                <a:latin typeface="Calibri"/>
              </a:rPr>
              <a:t><![CDATA[ el resultado: una mezcla improvisada no tiene ficha, ni dosis, ni responsabilidad detrá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ntenimiento es conservar, no repa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pección forma parte del mantenimiento. Se anota lo que se ve —opacidad, rayas, grietas, ampollas, juntas abiertas, óxido— y se separa lo superficial de lo estructural. Esa distinción decide si la tienda recomienda un mantenimiento o si el caso se deriv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Mantenimiento es conservar, no reparar]]></a:t>
            </a:r>
          </a:p>
        </p:txBody>
      </p:sp>
      <p:pic>
        <p:nvPicPr>
          <p:cNvPr id="3" name="" descr="Matriz de cinco zonas de la embarcación con su material, el gesto principal de mantenimiento y el riesgo de omitirlo.">
            <a:hlinkClick r:id="rId3" tooltip="Matriz de cinco zonas de la embarcación con su material, el gesto principal de mantenimiento y el riesgo de omitirl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zona tiene su material, su gesto y su riesgo: el mantenimiento se organiza, no se improvi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y-compatibilidad-nautic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Mantenimiento es conservar, no repa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algo para dar brillo al casco». ¿Cuál es la primera pregunta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marca de pintura lleva el casc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qué zona está y cómo está el gelcoat: opaco, rayado, agrietado o con reparacion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quiere gast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va a hacer él o un varade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roducto para cada superfici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elcoat.]]></a:t>
            </a:r>
            <a:r>
              <a:rPr lang="en-US" strike="noStrike" sz="2100" spc="0" u="none" cap="none">
                <a:solidFill>
                  <a:srgbClr val="1B2438">
                    <a:alpha val="100000"/>
                  </a:srgbClr>
                </a:solidFill>
                <a:latin typeface="Calibri"/>
              </a:rPr>
              <a:t><![CDATA[ Es la capa de resina con pigmento que da color y brillo al casco. Se lava con champú o limpiador neutro y agua dulce; la sal se retira antes de que se seque. Si está opaco, se descontamina y se pule con un compuesto de abrasivo decreciente, probando primero en una zona oculta. Después se protege con cera o sellador con filtro UV. ]]></a:t>
            </a:r>
            <a:r>
              <a:rPr lang="en-US" b="1"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se encera la obra viva que va a recibir antifouling, ni se usa cera con silicona si más adelante se va a pintar: la silicona contamina y provoca ojos de pesc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roducto para cada superfici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ca.]]></a:t>
            </a:r>
            <a:r>
              <a:rPr lang="en-US" strike="noStrike" sz="2100" spc="0" u="none" cap="none">
                <a:solidFill>
                  <a:srgbClr val="1B2438">
                    <a:alpha val="100000"/>
                  </a:srgbClr>
                </a:solidFill>
                <a:latin typeface="Calibri"/>
              </a:rPr>
              <a:t><![CDATA[ La madera de teca se ensucia, se grisea y abre la fibra. Se limpia con cepillo suave y productos de dos aguas —una fase alcalina y otra ácida— solo cuando hace falta, siguiendo la ficha y aclarando mucho. La presión alta levanta la fibra y erosiona la madera blanda; el cepillo de alambre y los ácidos fuertes sobre aluminio o sellos son un error. Se lija a favor de veta cuando se prepara para aceite o barniz. Aceite y barniz no son intercambiables: el aceite se renueva con frecuencia y el barniz exige una película continua; ]]></a:t>
            </a:r>
            <a:r>
              <a:rPr lang="en-US" b="1"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se barniza sobre aceite, cera o silico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roducto para cada superfici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tales.]]></a:t>
            </a:r>
            <a:r>
              <a:rPr lang="en-US" strike="noStrike" sz="2100" spc="0" u="none" cap="none">
                <a:solidFill>
                  <a:srgbClr val="1B2438">
                    <a:alpha val="100000"/>
                  </a:srgbClr>
                </a:solidFill>
                <a:latin typeface="Calibri"/>
              </a:rPr>
              <a:t><![CDATA[ El acero inoxidable se lava con agua dulce y se seca; las manchas de óxido superficial se tratan con un limpiador específico y se aclaran. El aluminio es sensible a ácidos y álcalis fuertes: se usa limpiador declarado para aluminio y se evita el cepillo de acero, que deja partículas y favorece la corrosión galvánica. El bronce admite pátina; no toda pátina es sucie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roducto para cada superfici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ásticos y vinilos.]]></a:t>
            </a:r>
            <a:r>
              <a:rPr lang="en-US" strike="noStrike" sz="2100" spc="0" u="none" cap="none">
                <a:solidFill>
                  <a:srgbClr val="1B2438">
                    <a:alpha val="100000"/>
                  </a:srgbClr>
                </a:solidFill>
                <a:latin typeface="Calibri"/>
              </a:rPr>
              <a:t><![CDATA[ PVC, Hypalon, vinilos de nombre y cristales acrílicos se limpian con jabón neutro. ]]></a:t>
            </a:r>
            <a:r>
              <a:rPr lang="en-US" b="1"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cetona, diluyente, MEK ni limpiadores con amoniaco fuerte sobre plásticos y policarbonato: pueden craquelar o extraer plastificantes. El protector UV se aplica después de limpiar y secar, y se prueba en una zona poco visibl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gla:]]></a:t>
            </a:r>
            <a:r>
              <a:rPr lang="en-US" strike="noStrike" sz="2100" spc="0" u="none" cap="none">
                <a:solidFill>
                  <a:srgbClr val="1B2438">
                    <a:alpha val="100000"/>
                  </a:srgbClr>
                </a:solidFill>
                <a:latin typeface="Calibri"/>
              </a:rPr>
              <a:t><![CDATA[ un producto, una superficie, una ficha. Si la etiqueta no declara la superficie, no se recomienda «por parecido». Y si el cliente ya ha usado silicona, aceite o cera, se dice antes de vender el siguiente producto: esa capa hay que retirar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roducto para cada superficie]]></a:t>
            </a:r>
          </a:p>
        </p:txBody>
      </p:sp>
      <p:pic>
        <p:nvPicPr>
          <p:cNvPr id="3" name="" descr="Cuatro tarjetas con el producto y el gesto adecuado para gelcoat, teca, metales y plásticos o vinilos.">
            <a:hlinkClick r:id="rId3" tooltip="Cuatro tarjetas con el producto y el gesto adecuado para gelcoat, teca, metales y plásticos o vinilos."/>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gesto no sirve para todos los materiales: la etiqueta manda y la prueba con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y-compatibilidad-nautic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Un producto para cada superfici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uperficie con el producto o gest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elcoat opa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ca gri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ero inox con manch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umin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inilo de nombre]]></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ristal acríli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aguas y aceite o barniz]]></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ador de inox y aclar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piador específico de pH neutr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Jabón neutro y protector UV]]></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ua y jabón; nunca aceton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ulimento fino y cera U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tibilidad: la capa que ya está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co es una pila de capas, no una superficie única. Debajo del antifouling puede haber una imprimación epoxi, un sellador, una capa de gelcoat o varias manos de productos distintos. ]]></a:t>
            </a:r>
            <a:r>
              <a:rPr lang="en-US" b="1" strike="noStrike" sz="2100" spc="0" u="none" cap="none">
                <a:solidFill>
                  <a:srgbClr val="1B2438">
                    <a:alpha val="100000"/>
                  </a:srgbClr>
                </a:solidFill>
                <a:latin typeface="Calibri"/>
              </a:rPr>
              <a:t><![CDATA[Lo que decide la adherencia no es la marca del producto nuevo, sino la naturaleza y el estado de la capa que ya está.]]></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tibilidad: la capa que ya está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base anterior.]]></a:t>
            </a:r>
            <a:r>
              <a:rPr lang="en-US" strike="noStrike" sz="2100" spc="0" u="none" cap="none">
                <a:solidFill>
                  <a:srgbClr val="1B2438">
                    <a:alpha val="100000"/>
                  </a:srgbClr>
                </a:solidFill>
                <a:latin typeface="Calibri"/>
              </a:rPr>
              <a:t><![CDATA[ Un antifouling ]]></a:t>
            </a:r>
            <a:r>
              <a:rPr lang="en-US" b="1" strike="noStrike" sz="2100" spc="0" u="none" cap="none">
                <a:solidFill>
                  <a:srgbClr val="1B2438">
                    <a:alpha val="100000"/>
                  </a:srgbClr>
                </a:solidFill>
                <a:latin typeface="Calibri"/>
              </a:rPr>
              <a:t><![CDATA[duro]]></a:t>
            </a:r>
            <a:r>
              <a:rPr lang="en-US" strike="noStrike" sz="2100" spc="0" u="none" cap="none">
                <a:solidFill>
                  <a:srgbClr val="1B2438">
                    <a:alpha val="100000"/>
                  </a:srgbClr>
                </a:solidFill>
                <a:latin typeface="Calibri"/>
              </a:rPr>
              <a:t><![CDATA[ forma una película relativamente rígida y poco erosionable; uno ]]></a:t>
            </a:r>
            <a:r>
              <a:rPr lang="en-US" b="1" strike="noStrike" sz="2100" spc="0" u="none" cap="none">
                <a:solidFill>
                  <a:srgbClr val="1B2438">
                    <a:alpha val="100000"/>
                  </a:srgbClr>
                </a:solidFill>
                <a:latin typeface="Calibri"/>
              </a:rPr>
              <a:t><![CDATA[blando o autopulimentable]]></a:t>
            </a:r>
            <a:r>
              <a:rPr lang="en-US" strike="noStrike" sz="2100" spc="0" u="none" cap="none">
                <a:solidFill>
                  <a:srgbClr val="1B2438">
                    <a:alpha val="100000"/>
                  </a:srgbClr>
                </a:solidFill>
                <a:latin typeface="Calibri"/>
              </a:rPr>
              <a:t><![CDATA[ se desgasta con el movimiento del agua. Poner duro sobre blando puede agrietar o desprender la película nueva; poner blando sobre duro exige lijado y confirmación del fabricante. Una ]]></a:t>
            </a:r>
            <a:r>
              <a:rPr lang="en-US" b="1" strike="noStrike" sz="2100" spc="0" u="none" cap="none">
                <a:solidFill>
                  <a:srgbClr val="1B2438">
                    <a:alpha val="100000"/>
                  </a:srgbClr>
                </a:solidFill>
                <a:latin typeface="Calibri"/>
              </a:rPr>
              <a:t><![CDATA[imprimación epoxi]]></a:t>
            </a:r>
            <a:r>
              <a:rPr lang="en-US" strike="noStrike" sz="2100" spc="0" u="none" cap="none">
                <a:solidFill>
                  <a:srgbClr val="1B2438">
                    <a:alpha val="100000"/>
                  </a:srgbClr>
                </a:solidFill>
                <a:latin typeface="Calibri"/>
              </a:rPr>
              <a:t><![CDATA[ es una barrera; un ]]></a:t>
            </a:r>
            <a:r>
              <a:rPr lang="en-US" b="1" strike="noStrike" sz="2100" spc="0" u="none" cap="none">
                <a:solidFill>
                  <a:srgbClr val="1B2438">
                    <a:alpha val="100000"/>
                  </a:srgbClr>
                </a:solidFill>
                <a:latin typeface="Calibri"/>
              </a:rPr>
              <a:t><![CDATA[fondo de un componente]]></a:t>
            </a:r>
            <a:r>
              <a:rPr lang="en-US" strike="noStrike" sz="2100" spc="0" u="none" cap="none">
                <a:solidFill>
                  <a:srgbClr val="1B2438">
                    <a:alpha val="100000"/>
                  </a:srgbClr>
                </a:solidFill>
                <a:latin typeface="Calibri"/>
              </a:rPr>
              <a:t><![CDATA[ no se comporta igual. La ]]></a:t>
            </a:r>
            <a:r>
              <a:rPr lang="en-US" b="1" strike="noStrike" sz="2100" spc="0" u="none" cap="none">
                <a:solidFill>
                  <a:srgbClr val="1B2438">
                    <a:alpha val="100000"/>
                  </a:srgbClr>
                </a:solidFill>
                <a:latin typeface="Calibri"/>
              </a:rPr>
              <a:t><![CDATA[cera]]></a:t>
            </a:r>
            <a:r>
              <a:rPr lang="en-US" strike="noStrike" sz="2100" spc="0" u="none" cap="none">
                <a:solidFill>
                  <a:srgbClr val="1B2438">
                    <a:alpha val="100000"/>
                  </a:srgbClr>
                </a:solidFill>
                <a:latin typeface="Calibri"/>
              </a:rPr>
              <a:t><![CDATA[, la ]]></a:t>
            </a:r>
            <a:r>
              <a:rPr lang="en-US" b="1" strike="noStrike" sz="2100" spc="0" u="none" cap="none">
                <a:solidFill>
                  <a:srgbClr val="1B2438">
                    <a:alpha val="100000"/>
                  </a:srgbClr>
                </a:solidFill>
                <a:latin typeface="Calibri"/>
              </a:rPr>
              <a:t><![CDATA[silicona]]></a:t>
            </a:r>
            <a:r>
              <a:rPr lang="en-US" strike="noStrike" sz="2100" spc="0" u="none" cap="none">
                <a:solidFill>
                  <a:srgbClr val="1B2438">
                    <a:alpha val="100000"/>
                  </a:srgbClr>
                </a:solidFill>
                <a:latin typeface="Calibri"/>
              </a:rPr>
              <a:t><![CDATA[ y los aceites son contaminantes: no son «una capa más», son una barrera que impide que cualquier pintura se an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tibilidad: la capa que ya está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dherencia y tiempos.]]></a:t>
            </a:r>
            <a:r>
              <a:rPr lang="en-US" strike="noStrike" sz="2100" spc="0" u="none" cap="none">
                <a:solidFill>
                  <a:srgbClr val="1B2438">
                    <a:alpha val="100000"/>
                  </a:srgbClr>
                </a:solidFill>
                <a:latin typeface="Calibri"/>
              </a:rPr>
              <a:t><![CDATA[ Se limpia, se desengrasa, se lija para dar anclaje y se retira el polvo. Si la capa anterior está curada, hay que lijarla; si está dentro de la ventana de repintado, se puede aplicar la siguiente sin lijar, según ficha. En epoxi, el ]]></a:t>
            </a:r>
            <a:r>
              <a:rPr lang="en-US" b="1" strike="noStrike" sz="2100" spc="0" u="none" cap="none">
                <a:solidFill>
                  <a:srgbClr val="1B2438">
                    <a:alpha val="100000"/>
                  </a:srgbClr>
                </a:solidFill>
                <a:latin typeface="Calibri"/>
              </a:rPr>
              <a:t><![CDATA[amine blush]]></a:t>
            </a:r>
            <a:r>
              <a:rPr lang="en-US" strike="noStrike" sz="2100" spc="0" u="none" cap="none">
                <a:solidFill>
                  <a:srgbClr val="1B2438">
                    <a:alpha val="100000"/>
                  </a:srgbClr>
                </a:solidFill>
                <a:latin typeface="Calibri"/>
              </a:rPr>
              <a:t><![CDATA[ —una película superficial que aparece al curar— se lava con agua dulce antes de lijar o repintar. Saltarse la ventana de repintado es una causa frecuente de delamin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tibilidad: la capa que ya está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olventes.]]></a:t>
            </a:r>
            <a:r>
              <a:rPr lang="en-US" strike="noStrike" sz="2100" spc="0" u="none" cap="none">
                <a:solidFill>
                  <a:srgbClr val="1B2438">
                    <a:alpha val="100000"/>
                  </a:srgbClr>
                </a:solidFill>
                <a:latin typeface="Calibri"/>
              </a:rPr>
              <a:t><![CDATA[ Un producto con disolvente fuerte puede ]]></a:t>
            </a:r>
            <a:r>
              <a:rPr lang="en-US" b="1" strike="noStrike" sz="2100" spc="0" u="none" cap="none">
                <a:solidFill>
                  <a:srgbClr val="1B2438">
                    <a:alpha val="100000"/>
                  </a:srgbClr>
                </a:solidFill>
                <a:latin typeface="Calibri"/>
              </a:rPr>
              <a:t><![CDATA[levantar]]></a:t>
            </a:r>
            <a:r>
              <a:rPr lang="en-US" strike="noStrike" sz="2100" spc="0" u="none" cap="none">
                <a:solidFill>
                  <a:srgbClr val="1B2438">
                    <a:alpha val="100000"/>
                  </a:srgbClr>
                </a:solidFill>
                <a:latin typeface="Calibri"/>
              </a:rPr>
              <a:t><![CDATA[ un termoplástico o una pintura de un componente ya curada. El agua sobre disolvente no siempre es compatible, y el disolvente sobre agua tampoco. La ficha dice la base y el disolvente; la etiqueta añade las precauciones. Si no lo dice, no se sup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tibilidad: la capa que ya está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incipio:]]></a:t>
            </a:r>
            <a:r>
              <a:rPr lang="en-US" strike="noStrike" sz="2100" spc="0" u="none" cap="none">
                <a:solidFill>
                  <a:srgbClr val="1B2438">
                    <a:alpha val="100000"/>
                  </a:srgbClr>
                </a:solidFill>
                <a:latin typeface="Calibri"/>
              </a:rPr>
              <a:t><![CDATA[ probar antes de cubrir. Se elige una zona oculta de 30 × 30 cm, se limpia y se lija como indica la ficha, se aplican dos manos del producto nuevo y se deja curar. Después se comprueba la adherencia con cinta o con una uña, se mira si hay arrugas, ampollas o levantamiento y se anota. Una prueba pequeña no garantiza todo el casco, pero evita repetir un error gran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patibilidad: la capa que ya está]]></a:t>
            </a:r>
          </a:p>
        </p:txBody>
      </p:sp>
      <p:pic>
        <p:nvPicPr>
          <p:cNvPr id="3" name="" descr="Comparación entre cubrir sin comprobar la capa anterior y probar antes de cubrir, con el riesgo de cada opción.">
            <a:hlinkClick r:id="rId3" tooltip="Comparación entre cubrir sin comprobar la capa anterior y probar antes de cubrir, con el riesgo de cada opción."/>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mpatibilidad no se deduce del catálogo: se comprueba en el cas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y-compatibilidad-nautica"/>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ompatibilidad: la capa que ya está]]></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ntifouling nuevo es de la misma marca que el anterior, no hace falta comprobar la capa que ya está.]]></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ntifouling: matriz, capas y bioci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ifouling es una pintura biocida que se aplica en la obra viva para reducir la incrustación de algas, cirrípedos y otros organismos. No es un esmalte de acabado: su función depende de que la película llegue al espesor previsto, se adhiera y libere el biocida de forma control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ntifouling: matriz, capas y bioci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o, blando y matriz.]]></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duro]]></a:t>
            </a:r>
            <a:r>
              <a:rPr lang="en-US" strike="noStrike" sz="2100" spc="0" u="none" cap="none">
                <a:solidFill>
                  <a:srgbClr val="1B2438">
                    <a:alpha val="100000"/>
                  </a:srgbClr>
                </a:solidFill>
                <a:latin typeface="Calibri"/>
              </a:rPr>
              <a:t><![CDATA[ forma una película que no se erosiona con facilidad; acumula capas y se lija. El ]]></a:t>
            </a:r>
            <a:r>
              <a:rPr lang="en-US" b="1" strike="noStrike" sz="2100" spc="0" u="none" cap="none">
                <a:solidFill>
                  <a:srgbClr val="1B2438">
                    <a:alpha val="100000"/>
                  </a:srgbClr>
                </a:solidFill>
                <a:latin typeface="Calibri"/>
              </a:rPr>
              <a:t><![CDATA[blando o autopulimentable]]></a:t>
            </a:r>
            <a:r>
              <a:rPr lang="en-US" strike="noStrike" sz="2100" spc="0" u="none" cap="none">
                <a:solidFill>
                  <a:srgbClr val="1B2438">
                    <a:alpha val="100000"/>
                  </a:srgbClr>
                </a:solidFill>
                <a:latin typeface="Calibri"/>
              </a:rPr>
              <a:t><![CDATA[ se desgasta con el uso y arrastra la suciedad. Cambiar de matriz no es una decisión estética: cambia la elasticidad, la forma de liberar el biocida y la adherencia. Un duro sobre un blando puede agrietarse; un blando sobre un duro exige lijado y confirmación. ]]></a:t>
            </a:r>
            <a:r>
              <a:rPr lang="en-US" b="1"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se cambia de matriz «porque el cliente lo pide» sin comprobar la capa anterior y la fic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ntifouling: matriz, capas y bioci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umulación de capas.]]></a:t>
            </a:r>
            <a:r>
              <a:rPr lang="en-US" strike="noStrike" sz="2100" spc="0" u="none" cap="none">
                <a:solidFill>
                  <a:srgbClr val="1B2438">
                    <a:alpha val="100000"/>
                  </a:srgbClr>
                </a:solidFill>
                <a:latin typeface="Calibri"/>
              </a:rPr>
              <a:t><![CDATA[ Cada temporada añade espesor. Con los años aparecen grietas, desprendimientos, peso y una superficie irregular que ya no se puede repintar con garantías. La ficha fija un máximo; cuando se supera, o cuando no se sabe cuántas capas hay y el espesor es dudoso, la salida es ]]></a:t>
            </a:r>
            <a:r>
              <a:rPr lang="en-US" b="1" strike="noStrike" sz="2100" spc="0" u="none" cap="none">
                <a:solidFill>
                  <a:srgbClr val="1B2438">
                    <a:alpha val="100000"/>
                  </a:srgbClr>
                </a:solidFill>
                <a:latin typeface="Calibri"/>
              </a:rPr>
              <a:t><![CDATA[eliminar]]></a:t>
            </a:r>
            <a:r>
              <a:rPr lang="en-US" strike="noStrike" sz="2100" spc="0" u="none" cap="none">
                <a:solidFill>
                  <a:srgbClr val="1B2438">
                    <a:alpha val="100000"/>
                  </a:srgbClr>
                </a:solidFill>
                <a:latin typeface="Calibri"/>
              </a:rPr>
              <a:t><![CDATA[ el sistema en el varadero, no añadir una mano más. «Una mano» no es una especificación: el fabricante pide un número de manos y un espes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ntifouling: matriz, capas y bioci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 legales.]]></a:t>
            </a:r>
            <a:r>
              <a:rPr lang="en-US" strike="noStrike" sz="2100" spc="0" u="none" cap="none">
                <a:solidFill>
                  <a:srgbClr val="1B2438">
                    <a:alpha val="100000"/>
                  </a:srgbClr>
                </a:solidFill>
                <a:latin typeface="Calibri"/>
              </a:rPr>
              <a:t><![CDATA[ El Reglamento (CE) 528/2012 regula los biocidas; los antifoulings son productos del tipo 21 y solo se comercializan y usan si están autorizados. La etiqueta debe indicar el número de autorización, las sustancias activas y las instrucciones. No se mezclan antifoulings, no se añaden biocidas por cuenta propia y no se usa un producto caducado o sin etiqueta. Las restricciones concretas —por sustancia, país o uso— se consultan en la autorización vigente y en el registro ofici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ntifouling: matriz, capas y bioci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El polvo de lijado de antifouling contiene biocidas y metales; es un residuo peligroso. No se barre al desagüe, no se lava al mar y no se deja en el suelo del varadero. Se trabaja con contención, aspiración o lijado húmedo, equipo de protección y el contenedor que indique el varadero. La Ley 7/2022 y la autorización del centro fijan la gestión; quién la ejecuta y la documenta es un procedimiento pend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ntifouling: matriz, capas y biocidas]]></a:t>
            </a:r>
          </a:p>
        </p:txBody>
      </p:sp>
      <p:pic>
        <p:nvPicPr>
          <p:cNvPr id="3" name="" descr="Flujo de cinco etapas para decidir sobre un antifouling desconocido: datos, inspección, prueba, decisión y registro.">
            <a:hlinkClick r:id="rId3" tooltip="Flujo de cinco etapas para decidir sobre un antifouling desconocido: datos, inspección, prueba, decisión y registr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 un antifouling desconocido, la decisión se construye: datos, inspección, prueba y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y-compatibilidad-nautic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Antifouling: matriz, capas y bioci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cambiar de matriz hay que comprobar la ___ anterior y la ficha. Si hay demasiadas capas o no se sabe cuántas hay, se ___ el sistema en el varadero. El polvo de lijado es un residuo ___ y se recoge con contención, nunca por el desagü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plicar al aire libre: humedad, sol, viento y salitr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ar al aire libre es aceptar que el clima forma parte del producto. La ficha fija temperatura, humedad y tiempos; la obra añade sol, viento, salitre y rocío. ]]></a:t>
            </a:r>
            <a:r>
              <a:rPr lang="en-US" b="1" strike="noStrike" sz="2100" spc="0" u="none" cap="none">
                <a:solidFill>
                  <a:srgbClr val="1B2438">
                    <a:alpha val="100000"/>
                  </a:srgbClr>
                </a:solidFill>
                <a:latin typeface="Calibri"/>
              </a:rPr>
              <a:t><![CDATA[La ventana de aplicación]]></a:t>
            </a:r>
            <a:r>
              <a:rPr lang="en-US" strike="noStrike" sz="2100" spc="0" u="none" cap="none">
                <a:solidFill>
                  <a:srgbClr val="1B2438">
                    <a:alpha val="100000"/>
                  </a:srgbClr>
                </a:solidFill>
                <a:latin typeface="Calibri"/>
              </a:rPr>
              <a:t><![CDATA[ es el conjunto de condiciones en las que se puede aplicar y curar sin sorpres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plicar al aire libre: humedad, sol, viento y salitr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 y rocío.]]></a:t>
            </a:r>
            <a:r>
              <a:rPr lang="en-US" strike="noStrike" sz="2100" spc="0" u="none" cap="none">
                <a:solidFill>
                  <a:srgbClr val="1B2438">
                    <a:alpha val="100000"/>
                  </a:srgbClr>
                </a:solidFill>
                <a:latin typeface="Calibri"/>
              </a:rPr>
              <a:t><![CDATA[ El soporte debe estar seco y por encima del punto de rocío. ]]></a:t>
            </a:r>
            <a:r>
              <a:rPr lang="en-US" b="1" strike="noStrike" sz="2100" spc="0" u="none" cap="none">
                <a:solidFill>
                  <a:srgbClr val="1B2438">
                    <a:alpha val="100000"/>
                  </a:srgbClr>
                </a:solidFill>
                <a:latin typeface="Calibri"/>
              </a:rPr>
              <a:t><![CDATA[Buena práctica:]]></a:t>
            </a:r>
            <a:r>
              <a:rPr lang="en-US" strike="noStrike" sz="2100" spc="0" u="none" cap="none">
                <a:solidFill>
                  <a:srgbClr val="1B2438">
                    <a:alpha val="100000"/>
                  </a:srgbClr>
                </a:solidFill>
                <a:latin typeface="Calibri"/>
              </a:rPr>
              <a:t><![CDATA[ dejar un margen de unos 3 °C entre la temperatura del soporte y el punto de rocío; si el margen es menor, la condensación puede arruinar la adherencia. El rocío de la mañana sobre un casco frío es una película de agua invisible: se seca con paño y se espera a que el soporte suba de temperatura. La humedad relativa se mide, no se esti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plicar al aire libre: humedad, sol, viento y salitr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mperatura y sol.]]></a:t>
            </a:r>
            <a:r>
              <a:rPr lang="en-US" strike="noStrike" sz="2100" spc="0" u="none" cap="none">
                <a:solidFill>
                  <a:srgbClr val="1B2438">
                    <a:alpha val="100000"/>
                  </a:srgbClr>
                </a:solidFill>
                <a:latin typeface="Calibri"/>
              </a:rPr>
              <a:t><![CDATA[ Con sol directo, un casco oscuro puede estar mucho más caliente que el aire. El disolvente se evapora demasiado rápido, la película no nivela y quedan marcas de rodillo o piel de naranja. Se trabaja en la cara a la sombra, siguiendo la sombra, o a primera hora. Si el soporte quema al tacto, no es el momen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plicar al aire libre: humedad, sol, viento y salitr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iento y salitre.]]></a:t>
            </a:r>
            <a:r>
              <a:rPr lang="en-US" strike="noStrike" sz="2100" spc="0" u="none" cap="none">
                <a:solidFill>
                  <a:srgbClr val="1B2438">
                    <a:alpha val="100000"/>
                  </a:srgbClr>
                </a:solidFill>
                <a:latin typeface="Calibri"/>
              </a:rPr>
              <a:t><![CDATA[ El viento trae polvo, arena y pulverización de productos vecinos. También seca la película por fuera antes de que cure por dentro. Se protege la zona, se humedece el suelo si hace falta y se evita aplicar con rachas fuertes. El salitre se retira con agua dulce antes de cualquier trabajo; una película de sal impide la adherencia y contamina el lij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plicar al aire libre: humedad, sol, viento y salitr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ventana completa.]]></a:t>
            </a:r>
            <a:r>
              <a:rPr lang="en-US" strike="noStrike" sz="2100" spc="0" u="none" cap="none">
                <a:solidFill>
                  <a:srgbClr val="1B2438">
                    <a:alpha val="100000"/>
                  </a:srgbClr>
                </a:solidFill>
                <a:latin typeface="Calibri"/>
              </a:rPr>
              <a:t><![CDATA[ No basta con que haga buen tiempo al empezar: hay que prever el tiempo durante el secado y el repintado, y el plazo hasta la botadura. Si la lluvia llega antes de que la película cure, el trabajo se pierde. Si se retrasa la botadura más allá del máximo de la ficha, el antifouling puede perder eficacia. Se anotan hora, temperatura, humedad y producto; si una condición cambia, se p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plicar al aire libre: humedad, sol, viento y salitre]]></a:t>
            </a:r>
          </a:p>
        </p:txBody>
      </p:sp>
      <p:pic>
        <p:nvPicPr>
          <p:cNvPr id="3" name="" descr="Secuencia de cinco comprobaciones para fijar la ventana de aplicación en exterior.">
            <a:hlinkClick r:id="rId3" tooltip="Secuencia de cinco comprobaciones para fijar la ventana de aplicación en exterior."/>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ventana no es «buen día»: es ficha, rocío, sombra, secado y botad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ntenimiento-y-compatibilidad-nautica"/>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Aplicar al aire libre: humedad, sol, viento y salitr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ventana de aplic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tana váli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ras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ar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porte por encima del punto de rocío y humedad dentro de fich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mbra estable y viento en calm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mperatura dentro de ficha y pronóstico seco durante el sec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cío de la mañana sobre el casc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l directo y soporte ca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luvia prevista dentro del tiempo de sec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olvo en suspensión y un vecino aplican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Humedad por encima del máximo de la fich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iagnóstico en tienda: preguntar, probar, deriv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ienda no se puede diagnosticar un casco por una foto, pero sí se puede decidir qué preguntar, qué probar y qué no prometer. El objetivo es reducir la incertidumbre antes de vender el producto, no sustituir al varade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iagnóstico en tienda: preguntar, probar, deriv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atos pedir.]]></a:t>
            </a:r>
            <a:r>
              <a:rPr lang="en-US" strike="noStrike" sz="2100" spc="0" u="none" cap="none">
                <a:solidFill>
                  <a:srgbClr val="1B2438">
                    <a:alpha val="100000"/>
                  </a:srgbClr>
                </a:solidFill>
                <a:latin typeface="Calibri"/>
              </a:rPr>
              <a:t><![CDATA[ Producto y etiqueta del antifouling anterior; año de la última aplicación; número de manos; quién lo aplicó; superficie —fibra, madera, acero, aluminio—; si hay imprimación; si se ha usado cera, silicona o aceite; uso —vela, motor, remolque, varada—; fecha prevista de botadura; y fotos del casco, la obra viva y las zonas dañadas. Si no hay etiqueta, se pide una foto del bote o del albarán; el nombre comercial sin tipo no ba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iagnóstico en tienda: preguntar, probar, deriv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obar.]]></a:t>
            </a:r>
            <a:r>
              <a:rPr lang="en-US" strike="noStrike" sz="2100" spc="0" u="none" cap="none">
                <a:solidFill>
                  <a:srgbClr val="1B2438">
                    <a:alpha val="100000"/>
                  </a:srgbClr>
                </a:solidFill>
                <a:latin typeface="Calibri"/>
              </a:rPr>
              <a:t><![CDATA[ Una prueba de campo en una zona oculta: limpiar, desengrasar, lijar, enmascarar, aplicar dos manos del producto previsto según ficha, dejar curar y comprobar con cinta o con una uña. Si la película se levanta, se arruga o se ampolla, se para. En una superficie desconocida se puede hacer una prueba de disolvente en una zona pequeña y ventilada, con protección, para ver si la capa se ablanda; no es una prueba de laboratorio. Si hay ampollas, humedad o grietas, no se prueba: se deriv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iagnóstico en tienda: preguntar, probar, deriv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La prueba no cubre todo el casco ni detecta capas ocultas, ósmosis o defectos estructurales. Tampoco certifica el cumplimiento legal del producto ni garantiza color, brillo o duración. Un resultado favorable en 30 × 30 cm es una evidencia, no una garantía. ]]></a:t>
            </a:r>
            <a:r>
              <a:rPr lang="en-US" b="1" strike="noStrike" sz="2100" spc="0" u="none" cap="none">
                <a:solidFill>
                  <a:srgbClr val="1B2438">
                    <a:alpha val="100000"/>
                  </a:srgbClr>
                </a:solidFill>
                <a:latin typeface="Calibri"/>
              </a:rPr>
              <a:t><![CDATA[Buena práctica:]]></a:t>
            </a:r>
            <a:r>
              <a:rPr lang="en-US" strike="noStrike" sz="2100" spc="0" u="none" cap="none">
                <a:solidFill>
                  <a:srgbClr val="1B2438">
                    <a:alpha val="100000"/>
                  </a:srgbClr>
                </a:solidFill>
                <a:latin typeface="Calibri"/>
              </a:rPr>
              <a:t><![CDATA[ registrar fecha, producto, lote, condiciones, resultado y quién la hizo; si el cliente insiste en no probar, se anota tambié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iagnóstico en tienda: preguntar, probar, derivar · La prueba de campo,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etiqueta, año, manos y superficie; sin datos no hay prueb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iagnóstico en tienda: preguntar, probar, derivar · La prueba de campo,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zona oculta y representativa; evita cantos y zonas vist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iagnóstico en tienda: preguntar, probar, derivar · La prueba de campo,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con agua dulce, desengrasa y lija según la fich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iagnóstico en tienda: preguntar, probar, derivar · La prueba de campo,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mascara y aplica dos manos del producto previ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iagnóstico en tienda: preguntar, probar, derivar · La prueba de campo,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curar el tiempo de ficha; no acelere con cal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iagnóstico en tienda: preguntar, probar, derivar · La prueba de campo,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con cinta o uña y anota el result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iagnóstico en tienda: preguntar, probar, deriv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prueba de campo en la tien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zona oculta y representativ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ar, desengrasar y lijar según fi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mascarar y aplicar dos man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curar el tiempo indic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bar la adherencia y anotar el resultado.]]></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edir etiqueta, año, manos y superfic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y límites del mantenimi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mantenimiento náutico se pagan caros porque el mar no perdona una película mal anclada. Estos son los más frecuentes y su consecuencia.]]></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icar sobre cera o silicona.]]></a:t>
            </a:r>
            <a:r>
              <a:rPr lang="en-US" strike="noStrike" sz="2100" spc="0" u="none" cap="none">
                <a:solidFill>
                  <a:srgbClr val="1B2438">
                    <a:alpha val="100000"/>
                  </a:srgbClr>
                </a:solidFill>
                <a:latin typeface="Calibri"/>
              </a:rPr>
              <a:t><![CDATA[ La pintura no moja la superficie, aparecen ojos de pescado y se desprende. Corrección: retirar la cera con desengrasante y la silicona con removedor específico; lijar y prob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y límites del mantenimi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sistemas.]]></a:t>
            </a:r>
            <a:r>
              <a:rPr lang="en-US" strike="noStrike" sz="2100" spc="0" u="none" cap="none">
                <a:solidFill>
                  <a:srgbClr val="1B2438">
                    <a:alpha val="100000"/>
                  </a:srgbClr>
                </a:solidFill>
                <a:latin typeface="Calibri"/>
              </a:rPr>
              <a:t><![CDATA[ Un disolvente fuerte sobre un termoplástico lo arruga; un duro sobre un blando se agrieta; una imprimación sobre una capa mal curada se levanta. Corrección: identificar la capa anterior y seguir la fich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jar en seco sin protección.]]></a:t>
            </a:r>
            <a:r>
              <a:rPr lang="en-US" strike="noStrike" sz="2100" spc="0" u="none" cap="none">
                <a:solidFill>
                  <a:srgbClr val="1B2438">
                    <a:alpha val="100000"/>
                  </a:srgbClr>
                </a:solidFill>
                <a:latin typeface="Calibri"/>
              </a:rPr>
              <a:t><![CDATA[ El polvo de antifouling se inhala y contamina el entorno. Corrección: aspiración, lijado húmedo si se puede, mascarilla, gafas y guantes; residuo al contenedor del varade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y límites del mantenimi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lir un gelcoat gastado.]]></a:t>
            </a:r>
            <a:r>
              <a:rPr lang="en-US" strike="noStrike" sz="2100" spc="0" u="none" cap="none">
                <a:solidFill>
                  <a:srgbClr val="1B2438">
                    <a:alpha val="100000"/>
                  </a:srgbClr>
                </a:solidFill>
                <a:latin typeface="Calibri"/>
              </a:rPr>
              <a:t><![CDATA[ El pulimento abrasivo puede atravesar la capa, dejar manchas y revelar la fibra. Corrección: medir el espesor si se puede, probar en zona oculta y no prometer recuperación si hay grietas o reparaciones.]]></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resultado estético.]]></a:t>
            </a:r>
            <a:r>
              <a:rPr lang="en-US" strike="noStrike" sz="2100" spc="0" u="none" cap="none">
                <a:solidFill>
                  <a:srgbClr val="1B2438">
                    <a:alpha val="100000"/>
                  </a:srgbClr>
                </a:solidFill>
                <a:latin typeface="Calibri"/>
              </a:rPr>
              <a:t><![CDATA[ El gelcoat tiene historia: sol, reparaciones, color y desgaste. Se puede mejorar, no siempre igualar. Corrección: explicar el alcance antes de cobrar.]]></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der «una mano».]]></a:t>
            </a:r>
            <a:r>
              <a:rPr lang="en-US" strike="noStrike" sz="2100" spc="0" u="none" cap="none">
                <a:solidFill>
                  <a:srgbClr val="1B2438">
                    <a:alpha val="100000"/>
                  </a:srgbClr>
                </a:solidFill>
                <a:latin typeface="Calibri"/>
              </a:rPr>
              <a:t><![CDATA[ El espesor depende de manos y producto; una sola capa puede no cubrir ni proteger. Corrección: calcular según fic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y límites del mantenimi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icar al sol o con viento.]]></a:t>
            </a:r>
            <a:r>
              <a:rPr lang="en-US" strike="noStrike" sz="2100" spc="0" u="none" cap="none">
                <a:solidFill>
                  <a:srgbClr val="1B2438">
                    <a:alpha val="100000"/>
                  </a:srgbClr>
                </a:solidFill>
                <a:latin typeface="Calibri"/>
              </a:rPr>
              <a:t><![CDATA[ La película seca antes de curar y quedan marcas o polvo. Corrección: sombra, ventana y protección.]]></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r de matriz sin comprobar.]]></a:t>
            </a:r>
            <a:r>
              <a:rPr lang="en-US" strike="noStrike" sz="2100" spc="0" u="none" cap="none">
                <a:solidFill>
                  <a:srgbClr val="1B2438">
                    <a:alpha val="100000"/>
                  </a:srgbClr>
                </a:solidFill>
                <a:latin typeface="Calibri"/>
              </a:rPr>
              <a:t><![CDATA[ El antifouling nuevo no se adhiere o se desprende en el agua. Corrección: prueba y ficha.]]></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otar fuera de plazo.]]></a:t>
            </a:r>
            <a:r>
              <a:rPr lang="en-US" strike="noStrike" sz="2100" spc="0" u="none" cap="none">
                <a:solidFill>
                  <a:srgbClr val="1B2438">
                    <a:alpha val="100000"/>
                  </a:srgbClr>
                </a:solidFill>
                <a:latin typeface="Calibri"/>
              </a:rPr>
              <a:t><![CDATA[ El antifouling pierde eficacia si se seca demasiado o se moja antes de tiempo. Corrección: respetar el intervalo de la fich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y límites del mantenimi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 y escalado.]]></a:t>
            </a:r>
            <a:r>
              <a:rPr lang="en-US" strike="noStrike" sz="2100" spc="0" u="none" cap="none">
                <a:solidFill>
                  <a:srgbClr val="1B2438">
                    <a:alpha val="100000"/>
                  </a:srgbClr>
                </a:solidFill>
                <a:latin typeface="Calibri"/>
              </a:rPr>
              <a:t><![CDATA[ No son mantenimiento: las grietas estructurales, la delaminación, la unión quilla-casco, el timón, los pasacascos, las ampollas de ósmosis y cualquier daño por impacto. La ósmosis exige varada, medición de humedad, eliminación, secado y sistema epoxi; no se resuelve con una mano de pintura. Las garantías de producto y de aplicación son distintas; quién asume el trabajo en varadero, quién valida una compatibilidad dudosa y con qué documento se hace son procedimientos pendien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frecuentes y límites del manteni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de mostrador.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mano basta; el antifouling viejo hace de imprima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oy a limpiar y desengrasar antes de puli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sé qué producto lleva, pruebo en un parche y lo ano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ulo el casco y le garantizo que queda como nuev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ijo el antifouling en seco sin mascarilla, que es po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una mano y un puli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Un cliente de un velero de 9 m, casco de fibra, atracado en la Tienda Centro, pide «una mano de antifouling y que me pulan el casco». Trae una foto y un bote sin etiqueta. Quiere botar en dos semanas y dice que «el año pasado ya lo hizo un amig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Producto y etiqueta; año y número de manos; si se lijó o se limpió entre capas; si hay imprimación; si el casco tiene reparaciones, grietas o ampollas; si se ha usado cera o silicona; uso y fecha de botadura. Sin estos datos, «una mano» es una apues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una mano y un puli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rar y probar.]]></a:t>
            </a:r>
            <a:r>
              <a:rPr lang="en-US" strike="noStrike" sz="2100" spc="0" u="none" cap="none">
                <a:solidFill>
                  <a:srgbClr val="1B2438">
                    <a:alpha val="100000"/>
                  </a:srgbClr>
                </a:solidFill>
                <a:latin typeface="Calibri"/>
              </a:rPr>
              <a:t><![CDATA[ En la obra viva: espesor, grietas, desprendimientos, ampollas, zonas sin antifouling y estado del gelcoat. En la obra muerta: opacidad, rayas, reparaciones y espesor del gelcoat. Se hace una prueba de 30 × 30 cm en una zona oculta: limpiar, lijar, dos manos y cinta. Si la capa anterior está gruesa, se desprende o la prueba falla, no se repinta: se propone eliminar en varadero. Si es desconocida pero está sana, la prueba decide; no se vende a cieg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una mano y un puli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la prueba pasa y la capa es compatible, se recomienda el número de manos de la ficha, refuerzo en línea de flotación y bordes, y se fija la ventana de botadura. El pulido se hace solo en la obra muerta y solo si el gelcoat tiene espesor y no hay grietas; se prueba primero y se explica que el brillo puede mejorar sin quedar uniforme. El antifouling se aplica después, con la obra muerta protegida y sin cera en la obra viv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una mano y un puli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rivar.]]></a:t>
            </a:r>
            <a:r>
              <a:rPr lang="en-US" strike="noStrike" sz="2100" spc="0" u="none" cap="none">
                <a:solidFill>
                  <a:srgbClr val="1B2438">
                    <a:alpha val="100000"/>
                  </a:srgbClr>
                </a:solidFill>
                <a:latin typeface="Calibri"/>
              </a:rPr>
              <a:t><![CDATA[ Ampollas de ósmosis, grietas estructurales, unión quilla-casco, timón o pasacascos: al varadero o al técnico. Si el cliente no acepta la prueba o exige garantía de brillo, se documenta el límite y no se promete. El caso se cierra con una recomendación escrita: qué se ha comprobado, qué se recomienda, qué no se ha podido comprobar y qué debe decidir el varader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una mano y un pulido · El caso, en cinco decision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etiqueta, año, manos, soporte y botadu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una mano y un pulido · El caso, en cinco decision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espesor, grietas, ampollas y reparac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una mano y un pulido · El caso, en cinco decision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r: parche de 30 × 30 cm y cin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una mano y un pulido · El caso, en cinco decision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repintar si es compatible; eliminar si n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una mano y un pulido · El caso, en cinco decision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r: ósmosis, estructura o garantía estét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jemplo resuelto: una mano y un puli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ueba de 30 × 30 cm pasa, pero el casco tiene ampollas junto al timón y el gelcoat de la obra muerta está muy fino. ¿Qué correspond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der el antifouling y pulir todo: la prueba ya ha pasad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mendar antifouling en la obra viva, limitar el pulido a las zonas sanas y derivar las ampollas y el timón al varader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lir primero las ampollas para igualar y luego aplicar antifouling.]]></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a antifouling blando para tapar las ampoll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producto × superficie × compat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 en el mostrador antes de recomendar. Cada fila relaciona un producto con las superficies admitidas, lo que no debe cubrir y la comprobación mínima que hay que hacer. No sustituye la ficha ni la prueba de camp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producto × superficie × compat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a ficha vigente y la etiqueta del producto prevalecen; las referencias del catálogo están pendient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8]]></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743075"/>
                <a:gridCol w="1323975"/>
                <a:gridCol w="1743075"/>
                <a:gridCol w="1743075"/>
                <a:gridCol w="1562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 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atibl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usar so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neu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 vinilo y 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ulce y j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cidos y disolv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larar y se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de teca dos agu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era sin ace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 y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en zona oc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imento de gelco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 bril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 o sellador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deslizante y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brillo y espe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8]]></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743075"/>
                <a:gridCol w="1323975"/>
                <a:gridCol w="1743075"/>
                <a:gridCol w="1743075"/>
                <a:gridCol w="1562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 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atibl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usar so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 o sellador U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 e ino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 antes de antifoul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ar y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de ino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inoxid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 y bro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larar y se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de alu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H neu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cidos y álcalis fue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en zona oc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8]]></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743075"/>
                <a:gridCol w="1323975"/>
                <a:gridCol w="1743075"/>
                <a:gridCol w="1743075"/>
                <a:gridCol w="1562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 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atibl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usar so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tor UV de vini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VC, Hypalon y vini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neutr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nilo húmedo o silic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flexibilidad y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epox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P, acero y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 lij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icona, cera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humedad y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o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do sin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c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8]]></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743075"/>
                <a:gridCol w="1323975"/>
                <a:gridCol w="1743075"/>
                <a:gridCol w="1743075"/>
                <a:gridCol w="1562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 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erfic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atible c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usar so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bl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do compatible o duro lij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s gruesas y gelcoat sin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c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ador MS o poliure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icona y teca ace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producto × superficie × compat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coincide con la etiqueta, gana la etiqueta. Si la compatibilidad no está declarada, se prueba en 30 × 30 cm o se deriva; no se vende «a ver si funcion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 producto y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y comprobación de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ir y proteger con cera U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aguas y aceite o barn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rosiona; acumula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ic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mina cualquier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par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 30 cm antes de cu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 producto y lími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mantenimiento-y-compatibilidad-nautica"/>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orden sigue el mantenimien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ar, pulir, proteger e inspeccionar. Primero se retira la suciedad; la protección va al fina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encera la obra viv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era impide la adherencia del antifouling. Se retira antes de lijar y repinta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ntifouling duro y bland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uro no se erosiona y acumula capas; el blando se desgasta con el agua. Cambiar de matriz exige comprob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ventana de repinta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tervalo de la ficha en el que se puede aplicar la siguiente capa sin lijar. Si se pasa, hay que lija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antes de cubrir una capa desconocid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ficarla, limpiar, lijar y probar en 30 × 30 cm con dos manos y prueba de cin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riva al varader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ósmosis, grietas estructurales, delaminación, timón, quilla o pasacasc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mantener y comprobar compat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mantener y comprobar compat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ordenar el mantenimiento por zonas y materiales, detectar mezclas incompatibles, probar antes de cubrir y decidir qué se deriv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4. El error más frecuente es confundir «mismo color» o «misma marca» con compatibilidad demostrad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náutico se resume en una secuencia y una pregunta. La secuencia es ]]></a:t>
            </a:r>
            <a:r>
              <a:rPr lang="en-US" b="1" strike="noStrike" sz="2100" spc="0" u="none" cap="none">
                <a:solidFill>
                  <a:srgbClr val="1B2438">
                    <a:alpha val="100000"/>
                  </a:srgbClr>
                </a:solidFill>
                <a:latin typeface="Calibri"/>
              </a:rPr>
              <a:t><![CDATA[limpiar, pulir, proteger e inspeccionar]]></a:t>
            </a:r>
            <a:r>
              <a:rPr lang="en-US" strike="noStrike" sz="2100" spc="0" u="none" cap="none">
                <a:solidFill>
                  <a:srgbClr val="1B2438">
                    <a:alpha val="100000"/>
                  </a:srgbClr>
                </a:solidFill>
                <a:latin typeface="Calibri"/>
              </a:rPr>
              <a:t><![CDATA[, por zonas y por materiales, con el producto que declara la ficha para esa superficie. La pregunta es ]]></a:t>
            </a:r>
            <a:r>
              <a:rPr lang="en-US" b="1" strike="noStrike" sz="2100" spc="0" u="none" cap="none">
                <a:solidFill>
                  <a:srgbClr val="1B2438">
                    <a:alpha val="100000"/>
                  </a:srgbClr>
                </a:solidFill>
                <a:latin typeface="Calibri"/>
              </a:rPr>
              <a:t><![CDATA[qué capa hay debajo]]></a:t>
            </a:r>
            <a:r>
              <a:rPr lang="en-US" strike="noStrike" sz="2100" spc="0" u="none" cap="none">
                <a:solidFill>
                  <a:srgbClr val="1B2438">
                    <a:alpha val="100000"/>
                  </a:srgbClr>
                </a:solidFill>
                <a:latin typeface="Calibri"/>
              </a:rPr>
              <a:t><![CDATA[: porque la compatibilidad no depende de la marca nueva, sino de la naturaleza y el estado de lo que ya está.]]></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lcoat, la teca, los metales y los plásticos no comparten producto ni gesto. La cera y la silicona contaminan; el ácido fuerte ataca el aluminio; el disolvente craquela el policarbonato; el barniz no se ancla sobre aceite. Y en la obra viva, el antifouling es un biocida regulado: matriz, espesor, capas y residuos tienen consecuencias legales y ambientale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ubrir, se identifica, se limpia, se lija y se prueba en 30 × 30 cm. La prueba no garantiza todo el casco, pero convierte una suposición en una evidencia. En exterior, la ventana de aplicación combina ficha, punto de rocío, sombra, viento, lluvia y plazo de botadur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resuelve con mantenimiento se deriva: ósmosis, grietas estructurales, delaminación, timón, quilla o pasacascos. ]]></a:t>
            </a:r>
            <a:r>
              <a:rPr lang="en-US" b="1" strike="noStrike" sz="2100" spc="0" u="none" cap="none">
                <a:solidFill>
                  <a:srgbClr val="1B2438">
                    <a:alpha val="100000"/>
                  </a:srgbClr>
                </a:solidFill>
                <a:latin typeface="Calibri"/>
              </a:rPr>
              <a:t><![CDATA[Conservar es cuidar lo que está sano; derivar es no tapar lo que ya no lo está.]]></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etiquetas de los fabricantes del catálogo de Pinturas Especializadas: matriz, capas, dilución, tiempos de repintado, ventana de botadura y compatibilidades; la ficha vigente prevalece sobre cualquier resumen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528/2012 del Parlamento Europeo y del Consejo, sobre la comercialización y el uso de biocidas, incluido el tipo de producto 21 (antifouling): autorización, etiqueta y uso conforme (EUR-Lex, consulta 2026-1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ntenimiento-y-compatibilidad-nautica"/>
              </a:rPr>
              <a:t><![CDATA[Mantenimiento y compatibilidad náu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7/2022, de 8 de abril, de residuos y suelos contaminados para una economía circular (BOE): residuos peligrosos, contención y gestión en varadero (consulta 2026-10).]]></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2409, pinturas y barnices: ensayo de cuadriculado para evaluar la adherencia; su alcance se limita a espesores de película y no sustituye la prueba de campo del fabricante (ISO,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2026-10-31T05:01:16Z</dcterms:created>
  <dcterms:modified xsi:type="dcterms:W3CDTF">2026-10-31T05:01:16Z</dcterms:modified>
  <dc:title>Mantenimiento y compatibilidad náutica</dc:title>
  <dc:description>Presentación editable del OA «Mantenimiento y compatibilidad náutica». Enlace: https://pinturasespecializadas.lumbre.lat/object/mantenimiento-y-compatibilidad-nautica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