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presProps" Target="presProps.xml"/>
  <Relationship Id="rId116" Type="http://schemas.openxmlformats.org/officeDocument/2006/relationships/viewProps" Target="viewProps.xml"/>
  <Relationship Id="rId11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de-hoteles-viviendas-y-comunidad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de hoteles, viviendas y comunidade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de hoteles, viviendas y comunidade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de hoteles, viviendas y comunidade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de hoteles, viviendas y comunidade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de hoteles, viviendas y comunidade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cliente de mantenimiento no es un cliente de bote»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cliente de mantenimiento no es un cliente de bote»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cliente de mantenimiento no es un cliente de bot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ipos-de-clien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tipos de cliente de mantenimiento: hotel, empresa de mantenimiento, comunidad de propietarios y vivienda particular, con quién decide, qué compra y qué exige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ismo producto, cuatro clientes distintos: lo que cambia es el documento que hay que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el hotel que no puede cerrar los pas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 que dic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ecesito pintar los pasillos del hotel, pero no puedo cerrarlos much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el hotel que no puede cerrar los pas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pasillos, qué uso tienen a qué horas, cuántas plantas se pueden cerrar a la vez, qué habitaciones están libres y qué color hay hoy en cad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el hotel que no puede cerrar los pas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s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lan por fases: pasillos y escaleras primero y por tramos de dos plantas, con la familia lavable y resistente al desgaste, con acabado de bajo olor y secado rápido según ficha, con la referencia de color por zona y con la lista de las habitaciones que van en la fase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el hotel que no puede cerrar los pas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hotel renueva los pasillos sin cerrar el edificio entero, cada fase queda documentada y el color de la fase siguiente tiene dónde mi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eguntar por las zonas, por el calendario de ocupación y por qué partes del encargo se harán en cada fase, y entregar después un plan por zonas con su referencia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zonas, sin calendario y sin reparto por fases no hay plan: solo hay una estimación. El descuento por volumen, la elección del producto más barato y el traspaso de la decisión son atajos que convierten una recomendación técnica en una discusión de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qué compra un cliente de mantenimiento y qué tres datos hay que pedir antes 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de-hoteles-viviendas-y-comunidad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zonas del edificio y la exigencia que domina cada una» (2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zonas del edificio y la exigencia que domina cada una» (3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zonas del edificio y la exigencia que domina cada una» (4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zonas-del-edifici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as zonas de un edificio de mantenimiento y la exigencia dominante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zona pide algo distinto. La columna de la derecha es la que decide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asillos y escaleras: mucho tránsito, roce de las maletas y limpieza diaria. → Tráfico y desg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uelos de los locales comerciales con rotación alta de clientes. → Tráfico y desg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Baños y vestuarios: humedad constante, moho y limpieza frecuente. → Agua y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iscina y borde de vaso: agua tratada y tránsito con el suelo mojado. → Agua y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achadas y balcones: sol, lluvia y cambios de temperatura. → Intemperie y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Jardines y patios: humedad del terreno y de la vegetación. → Intemperie y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ormitorios y habitaciones: se pintan y la habitación se ocupa el mismo día. → Olor y secado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scensores: la cabina no puede quedar fuera de servicio mucho tiempo. → Olor y secado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s zonas del edificio y la exigencia dominante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de-hoteles-viviendas-y-comunidad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s familias de producto y su encaje con la zona» (2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s familias de producto y su encaje con la zona» (3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s familias de producto y su encaje con la zona» (4 de 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famil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tarjetas con las familias de producto del mantenimiento y la propiedad que resuelv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familias y una propiedad cada una. La familia no es el producto: el producto es una referencia d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chadas y balcones → Pintura elástica que cubre microfisuras y aguanta la intemper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años y vestuarios → Acabado con acción antimoho, lavable y resistente a la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scina y borde de vaso → Acabado resistente al agua tratada y sistema antidesliz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illos y escaleras → Acabado lavable y resistente al desg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bitaciones de huéspedes → Acabado de bajo olor y secado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a familia que corresponde a cada zona y la regla de no llevar un acabado de interior a una fa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de-hoteles-viviendas-y-comunidad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programa de mantenimiento por fases» (2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programa de mantenimiento por fases» (3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programa de mantenimiento por fases» (4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fas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encadenados que representan las fases de un programa de mantenimiento, con lo que cada fase necesita y lo que pro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fases. Cada una recibe un documento de la anterior y deja uno para l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agnóstico: inventariar zonas, anotar su estado y separar lo que no entra en el plan. → Preparación: decidir qué zonas van en cada fase y abrir la referencia escrita de color. → Ejecución por zonas y por tramos, con protección y parte de trabajo. → Verificación: comparar con la referencia, anotar desviaciones y cerrar la fase por escrito. → Mantenimiento: programar retoques y renovaciones por zona conservando la referencia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formalidad: la referencia de color se escribe en la fase 1, se usa en la 2 y se verifica en la 3. Ejecutar sin referencia significa dar el color por visto, y cerrar sin verificación significa que nadie puede decir si la fase se hizo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as cinco fases y el documento que cada una pro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de-hoteles-viviendas-y-comunidad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rdenar la secuencia»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color entre fases: la referencia escrita» (2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color entre fases: la referencia escrita» (3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color entre fases: la referencia escrita» (4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referencia-de-colo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os campos de la referencia escrita de color por zona: zona, nombre y código, acabado, colorante, muestra física y f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ampos. El color y el acabado van juntos, y la muestra física es lo que permite igualar la fase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zona · código · acabado · colorante ·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ferencia escrita de color es lo que permite que la fase 2 se parezca a la fase 1. El acabado forma parte del color percibido y la muestra física es el único elemento que permite comparar dos lote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los campos de la referencia escrita de color y el papel de la muestra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de-hoteles-viviendas-y-comunidad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s unidades que quedan fuera del plan» (2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s unidades que quedan fuera del plan» (3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s unidades que quedan fuera del plan» (4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fuera-de-pla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para tratar una unidad que queda fuera del plan de mantenimiento, desde que se anota hasta que se comunic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El último, comunicar por escrito, es el que protege al cliente y a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la comunidad con humedad en el 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 que dic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nemos fisuras grandes en la fachada y en un bajo del portal entra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la comunidad con humedad en el 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nder pintura elástica para tapar fisuras de obra y prometer que con eso se arregla la humedad. Si el problema es de origen estructural o de impermeabilización, la pintura solo retrasa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la comunidad con humedad en el 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sí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humedades de origen estructural y la apertura de las fisuras necesitan a un profesional; eso lo decide la comunidad. Lo que sí puedo preparar es el acabado de fachada cuando la reparación esté hecha, con su referencia de color y su f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la comunidad con humedad en el 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unidad de humedad y la de reparación quedan anotadas en la lista de fuera de plan, con su motivo, y la fachada se renueva dentro del plan, sin mezclar los dos proble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cliente pide una unidad fuera del plan en el mostrador, se le da precio y plazo de entrega, aunque no esté en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ter una unidad fuera del plan dentro de una fase rompe el plan: cambia el alcance, el color y la responsabilidad. Lo que corresponde es documentarla, comunicarla por escrito y dejar que quien decide de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os cuatro pasos con las unidades fuera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de-hoteles-viviendas-y-comunidad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rucero: lo que hay que acordar por escrito» (2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rucero: lo que hay que acordar por escrito» (3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7-crucer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os cinco puntos que hay que acordar por escrito sobre Crucero: alcance, zonas y fases, quién lo ejecuta, material y referencia, y documento que se gen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untos. Mientras no estén escritos, Crucero no entra en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arte de trabajo anota lo que ya está definido. Si el alcance de Crucero no está escrito y firmado, no hay zonas, ni material, ni referencia de color, ni documento: ejecutarlo sería trabajar sin plan. Lo que sí se puede hacer es tomar nota de lo que pide el cliente y dejar constancia de que el alcance está pendiente de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os cinco puntos que hay que acordar por escrito sobre Crucero y la regla de que sin acuerdo escrito no entra en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de-hoteles-viviendas-y-comunidad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a documentación que sostiene el plan» (2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a documentación que sostiene el plan» (3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a documentación que sostiene el plan» (4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8-document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os documentos que sostienen un plan de mantenimiento y las afirmaciones que no se sostienen sin e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 la izquierda, lo que se puede defender. A la derecha, lo que no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999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38/1999, de 5 de noviembre, de Ordenación de la Edificación (BOE núm. 279, de 6 de diciembre de 1999) es la que regula, en su artículo 12, el libro de órdenes y asistencias. El Real Decreto 314/2006, de 17 de marzo, aprueba el Código Técnico de la Ed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a Ley 38/1999 y el Real Decreto 314/2006 como soportes documentales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de-hoteles-viviendas-y-comunidad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dos encargos, dos planes»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dos encargos, dos planes»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dos encargos, dos planes» (4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9-cas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pasos que resume el método aplicado al hotel y a la comunidad: zonificar, acordar por escrito, referenciar el color, ejecutar por fases y cerrar con 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Los dos casos del supuesto siguen exactamente este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arar con la muestra física guardada en la fase 1 y, si la diferencia es visible, no continuar y documentar la incidencia antes de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muestra física guardada en la fase 1 es el documento que permite demostrar la diferencia. Si el tono se ve distinto, lo que corresponde es parar esa zona, documentar la incidencia con la comparación y decidir con la ficha y con dirección técnica, no ajustar el color a ojo ni repintar la fase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5 y 9: la referencia escrita de color, la muestra física y el ejemplo del hotel por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de-hoteles-viviendas-y-comunidad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Predicción»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límites del mostrador» (2 de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límites del mostrador» (3 de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explico qué garantiza y qué no la referencia escrita de color y la muestra física, que permiten igualar dentro de la misma referencia, y que la garantía y el alcance de Crucero los confirma y los firma direcc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ferencia escrita de color y la muestra física permiten igualar el material dentro de la misma referencia, y eso es lo que se puede sostener. Los plazos y las garantías son decisiones de la empresa, y el alcance de Crucero tiene que estar escrito antes de entrar en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5, 7 y 10: la referencia de color, los acuerdos escritos sobre Crucero y los límites de lo que se com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de-hoteles-viviendas-y-comunidad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spuesta con confianza»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zonas y exi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zonas y exi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zonas y exi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mpra un cliente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rograma: un plan por fases con su alcance, su referencia de color y sus documentos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inco fases d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agnóstico y zonificación, preparación del alcance, ejecución por zonas, verificación y cierre, mantenimiento y reno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referencia escrita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ocumento por zona con el nombre y el código del color, el acabado, el colorante, la muestra física y la f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unidad fuera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otarla en una lista aparte con su motivo, comunicarla por escrito y no dar precio ni plazo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y que acordar por escrito sobre Cru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incluye y qué excluye, qué zonas y fases cubre, quién lo ejecuta, con qué material y qué documento gen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guarda la muestra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ódigo sirve para pedir material y la muestra es lo único que permite igualar o demostrar una diferencia entre l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uedes estructurar un plan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de-hoteles-viviendas-y-comunidades]]></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uedes estructurar un plan de mantenimiento?» (2 de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uedes estructurar un plan de mantenimiento?» (3 de 3).]]></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22" r:id="rId1"/>
    <p:sldLayoutId id="2482435623" r:id="rId2"/>
    <p:sldLayoutId id="2482435624" r:id="rId3"/>
    <p:sldLayoutId id="24824356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49a3d469482e39382c5a5b727001bb89a2a769da24e5eed1.jpg"/>
  <Relationship Id="rId3" Type="http://schemas.openxmlformats.org/officeDocument/2006/relationships/hyperlink" Target="https://pinturasespecializadas.lumbre.lat/object/mantenimiento-de-hoteles-viviendas-y-comunidad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ipos-de-cliente2.jpg"/>
  <Relationship Id="rId3" Type="http://schemas.openxmlformats.org/officeDocument/2006/relationships/hyperlink" Target="https://pinturasespecializadas.lumbre.lat/object/mantenimiento-de-hoteles-viviendas-y-comunidades" TargetMode="External"/>
  <Relationship Id="rId4" Type="http://schemas.openxmlformats.org/officeDocument/2006/relationships/hyperlink" Target="https://pinturasespecializadas.lumbre.lat/object/mantenimiento-de-hoteles-viviendas-y-comunidad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zonas-del-edificio3.jpg"/>
  <Relationship Id="rId3" Type="http://schemas.openxmlformats.org/officeDocument/2006/relationships/hyperlink" Target="https://pinturasespecializadas.lumbre.lat/object/mantenimiento-de-hoteles-viviendas-y-comunidades" TargetMode="External"/>
  <Relationship Id="rId4" Type="http://schemas.openxmlformats.org/officeDocument/2006/relationships/hyperlink" Target="https://pinturasespecializadas.lumbre.lat/object/mantenimiento-de-hoteles-viviendas-y-comunidade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familias4.jpg"/>
  <Relationship Id="rId3" Type="http://schemas.openxmlformats.org/officeDocument/2006/relationships/hyperlink" Target="https://pinturasespecializadas.lumbre.lat/object/mantenimiento-de-hoteles-viviendas-y-comunidades" TargetMode="External"/>
  <Relationship Id="rId4" Type="http://schemas.openxmlformats.org/officeDocument/2006/relationships/hyperlink" Target="https://pinturasespecializadas.lumbre.lat/object/mantenimiento-de-hoteles-viviendas-y-comunidades"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fases5.jpg"/>
  <Relationship Id="rId3" Type="http://schemas.openxmlformats.org/officeDocument/2006/relationships/hyperlink" Target="https://pinturasespecializadas.lumbre.lat/object/mantenimiento-de-hoteles-viviendas-y-comunidades" TargetMode="External"/>
  <Relationship Id="rId4" Type="http://schemas.openxmlformats.org/officeDocument/2006/relationships/hyperlink" Target="https://pinturasespecializadas.lumbre.lat/object/mantenimiento-de-hoteles-viviendas-y-comunidades"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referencia-de-color6.jpg"/>
  <Relationship Id="rId3" Type="http://schemas.openxmlformats.org/officeDocument/2006/relationships/hyperlink" Target="https://pinturasespecializadas.lumbre.lat/object/mantenimiento-de-hoteles-viviendas-y-comunidades" TargetMode="External"/>
  <Relationship Id="rId4" Type="http://schemas.openxmlformats.org/officeDocument/2006/relationships/hyperlink" Target="https://pinturasespecializadas.lumbre.lat/object/mantenimiento-de-hoteles-viviendas-y-comunidades"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fuera-de-plan7.jpg"/>
  <Relationship Id="rId3" Type="http://schemas.openxmlformats.org/officeDocument/2006/relationships/hyperlink" Target="https://pinturasespecializadas.lumbre.lat/object/mantenimiento-de-hoteles-viviendas-y-comunidades" TargetMode="External"/>
  <Relationship Id="rId4" Type="http://schemas.openxmlformats.org/officeDocument/2006/relationships/hyperlink" Target="https://pinturasespecializadas.lumbre.lat/object/mantenimiento-de-hoteles-viviendas-y-comunidades" TargetMode="External"/>
  <Relationship Id="rId5"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7-crucero8.jpg"/>
  <Relationship Id="rId3" Type="http://schemas.openxmlformats.org/officeDocument/2006/relationships/hyperlink" Target="https://pinturasespecializadas.lumbre.lat/object/mantenimiento-de-hoteles-viviendas-y-comunidades" TargetMode="External"/>
  <Relationship Id="rId4" Type="http://schemas.openxmlformats.org/officeDocument/2006/relationships/hyperlink" Target="https://pinturasespecializadas.lumbre.lat/object/mantenimiento-de-hoteles-viviendas-y-comunidades" TargetMode="External"/>
  <Relationship Id="rId5"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8-documentacion9.jpg"/>
  <Relationship Id="rId3" Type="http://schemas.openxmlformats.org/officeDocument/2006/relationships/hyperlink" Target="https://pinturasespecializadas.lumbre.lat/object/mantenimiento-de-hoteles-viviendas-y-comunidades" TargetMode="External"/>
  <Relationship Id="rId4" Type="http://schemas.openxmlformats.org/officeDocument/2006/relationships/hyperlink" Target="https://pinturasespecializadas.lumbre.lat/object/mantenimiento-de-hoteles-viviendas-y-comunidades" TargetMode="External"/>
  <Relationship Id="rId5"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9-caso10.jpg"/>
  <Relationship Id="rId3" Type="http://schemas.openxmlformats.org/officeDocument/2006/relationships/hyperlink" Target="https://pinturasespecializadas.lumbre.lat/object/mantenimiento-de-hoteles-viviendas-y-comunidades" TargetMode="External"/>
  <Relationship Id="rId4" Type="http://schemas.openxmlformats.org/officeDocument/2006/relationships/hyperlink" Target="https://pinturasespecializadas.lumbre.lat/object/mantenimiento-de-hoteles-viviendas-y-comunidades" TargetMode="External"/>
  <Relationship Id="rId5"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hyperlink" Target="https://pinturasespecializadas.lumbre.lat/object/mantenimiento-de-hoteles-viviendas-y-comunidades" TargetMode="External"/>
  <Relationship Id="rId4"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de-hoteles-viviendas-y-comunidades" TargetMode="External"/>
  <Relationship Id="rId3" Type="http://schemas.openxmlformats.org/officeDocument/2006/relationships/notesSlide" Target="../notesSlides/notesSlide11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ten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ote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vien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unidad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mantenimiento-de-hoteles-viviendas-y-comunidad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al cliente de mantenimiento del cliente de una venta puntual, ordenar un programa de mantenimiento en fases con su condición de entrada y su documento de cierre, mantener el color entre fases con una referencia escrita, documentar las unidades que quedan fuera del plan y acordar por escrito el alcance de lo que el cliente llama Crucero, separando lo que se responde en el mostrador de lo que decide dirección téc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ruta náutica. Enseña a tratar al hotel, la empresa de mantenimiento y la comunidad de propietarios como lo que son: un cliente que compra un programa por fases, no un bote. Trabaja con fases, con una referencia escrita de color y con una lista de lo que queda fuera del plan.]]></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ntenimiento · hoteles · comunidades de propietarios · plan por fases · referencia de color · asesoría técnic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de hoteles, viviendas y comunidade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ficticio). Un martes por la mañana, en el mostrador del centro, entra el jefe de mantenimiento de un hotel de noventa habitaciones de la playa del centro. Trae un plano de plantas y una lista de catorce habitaciones «para antes de la temporada». Pide un presupuesto único y un plazo cerrad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rás, un administrador de fincas de una comunidad de veintidós viviendas de Cala Blana pregunta por la fachada y por la humedad de un bajo. Y al final de la mañana, un encargado de una empresa de mantenimiento quiere resolver un garaj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de hoteles, viviendas y comunidade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dicen «pintar» y los tres necesitan cosas distintas: un plan por fases, una referencia de color que aguante dos años y una lista de lo que no entra. Todo lo que sigue es un caso inventado para practicar el método; los nombres, las cifras y las referencias son de prác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de hoteles, viviendas y comunidade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2]]></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al cliente de mantenimiento del cliente de una venta puntual, ordenar un programa de mantenimiento en fases con su condición de entrada y su documento de cierre, mantener el color entre fases con una referencia escrita, documentar las unidades que quedan fuera del plan y acordar por escrito el alcance de lo que el cliente llama Crucero, separando lo que se responde en el mostrador de lo que decide dirección técnica.]]></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citada o en la ficha técnica y de seguridad del produc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de hoteles, viviendas y comunidade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mostrador; no es, por sí solo, una política de Pinturas Especializada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de confirmar: lo que la empresa todavía no ha documentado y que aparece en el apartado de pendiente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las cifras y los nombres marcados como ficticios sirven para practicar; no son datos de la empresa ni de un cliente re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de hoteles, viviendas y comunidade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2]]></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alcance exacto de «Crucero»: qué incluye, qué zonas y qué fases cubre, qué excluye, quién lo ejecuta y con qué material. El formato de la referencia escrita de color por zona que se usa en la empresa: qué campos tiene, quién la firma y dónde se archiv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de hoteles, viviendas y comunidade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ondiciones de garantía y los plazos de entrega y ejecución que se pueden comprometer en un plan de mantenimiento por fases, y quién los autoriza. El procedimiento con las unidades que quedan fuera del plan: quién las autoriza, cómo se presupuestan y con qué documento se comunican al cliente. La documentación que aporta el cliente y la que aporta la empresa en cada fase, y qué se exige para dar por cerrada una fa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cliente de mantenimiento no es un cliente de bo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otel, la empresa de mantenimiento y la comunidad de propietarios no compran pintura: compratan un ]]></a:t>
            </a:r>
            <a:r>
              <a:rPr lang="en-US" b="1"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La diferencia se ve en la pregunta que hacen. Un cliente particular pregunta «¿qué me llevo?»; un cliente de mantenimiento pregunta «¿cada cuánto vuelvo, en qué orden y con qué garantía de que el color no cambia?». Quien compra no es quien mira: es el jefe de mantenimiento del hotel, el encargado de la empresa de servicios o el administrador de fincas de la comunidad, y cada uno de ellos tiene su propia forma de explicar lo que qui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cliente de mantenimiento no es un cliente de bo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cambia en el mostrador es el entregable. A un particular se le entrega un producto y unas condiciones. A un cliente de mantenimiento se le entrega un ]]></a:t>
            </a:r>
            <a:r>
              <a:rPr lang="en-US" b="1" strike="noStrike" sz="2100" spc="0" u="none" cap="none">
                <a:solidFill>
                  <a:srgbClr val="1B2438">
                    <a:alpha val="100000"/>
                  </a:srgbClr>
                </a:solidFill>
                <a:latin typeface="Calibri"/>
              </a:rPr>
              <a:t><![CDATA[documento de trabajo por fases]]></a:t>
            </a:r>
            <a:r>
              <a:rPr lang="en-US" strike="noStrike" sz="2100" spc="0" u="none" cap="none">
                <a:solidFill>
                  <a:srgbClr val="1B2438">
                    <a:alpha val="100000"/>
                  </a:srgbClr>
                </a:solidFill>
                <a:latin typeface="Calibri"/>
              </a:rPr>
              <a:t><![CDATA[, con el alcance de cada fase, las zonas, la referencia de color y lo que queda fuera. Ese documento es lo que la empresa de mantenimiento arches, lo que la comunidad aprueba en junta y lo que permite que dentro de dos años la fase siguiente se parezca a la anteri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cliente de mantenimiento no es un cliente de bo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detalle que en el mostrador se olvida a menudo: en estos edificios hay gente dentro mientras se trabaja. Un huésped, un vecino, un compañero de otra empresa. De ahí salen tres requisitos que en una venta particular no se miran: ]]></a:t>
            </a:r>
            <a:r>
              <a:rPr lang="en-US" b="1" strike="noStrike" sz="2100" spc="0" u="none" cap="none">
                <a:solidFill>
                  <a:srgbClr val="1B2438">
                    <a:alpha val="100000"/>
                  </a:srgbClr>
                </a:solidFill>
                <a:latin typeface="Calibri"/>
              </a:rPr>
              <a:t><![CDATA[bajo olor, secado rápido y ejecución por tramos]]></a:t>
            </a:r>
            <a:r>
              <a:rPr lang="en-US" strike="noStrike" sz="2100" spc="0" u="none" cap="none">
                <a:solidFill>
                  <a:srgbClr val="1B2438">
                    <a:alpha val="100000"/>
                  </a:srgbClr>
                </a:solidFill>
                <a:latin typeface="Calibri"/>
              </a:rPr>
              <a:t><![CDATA[, para poder trabajar sin cerrar el edificio enter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cliente de mantenimiento no es un cliente de bo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es una regla de trabajo: antes de dar cualquier dato de este cliente hay que preguntar por las ]]></a:t>
            </a:r>
            <a:r>
              <a:rPr lang="en-US" b="1"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por el ]]></a:t>
            </a:r>
            <a:r>
              <a:rPr lang="en-US" b="1" strike="noStrike" sz="2100" spc="0" u="none" cap="none">
                <a:solidFill>
                  <a:srgbClr val="1B2438">
                    <a:alpha val="100000"/>
                  </a:srgbClr>
                </a:solidFill>
                <a:latin typeface="Calibri"/>
              </a:rPr>
              <a:t><![CDATA[calendario de uso del edificio]]></a:t>
            </a:r>
            <a:r>
              <a:rPr lang="en-US" strike="noStrike" sz="2100" spc="0" u="none" cap="none">
                <a:solidFill>
                  <a:srgbClr val="1B2438">
                    <a:alpha val="100000"/>
                  </a:srgbClr>
                </a:solidFill>
                <a:latin typeface="Calibri"/>
              </a:rPr>
              <a:t><![CDATA[ y por ]]></a:t>
            </a:r>
            <a:r>
              <a:rPr lang="en-US" b="1" strike="noStrike" sz="2100" spc="0" u="none" cap="none">
                <a:solidFill>
                  <a:srgbClr val="1B2438">
                    <a:alpha val="100000"/>
                  </a:srgbClr>
                </a:solidFill>
                <a:latin typeface="Calibri"/>
              </a:rPr>
              <a:t><![CDATA[qué partes del encargo se hará cada fase]]></a:t>
            </a:r>
            <a:r>
              <a:rPr lang="en-US" strike="noStrike" sz="2100" spc="0" u="none" cap="none">
                <a:solidFill>
                  <a:srgbClr val="1B2438">
                    <a:alpha val="100000"/>
                  </a:srgbClr>
                </a:solidFill>
                <a:latin typeface="Calibri"/>
              </a:rPr>
              <a:t><![CDATA[. Sin esos tres datos, la respuesta del mostrador será una estimación sin ba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cliente de mantenimiento no es un cliente de bote]]></a:t>
            </a:r>
          </a:p>
        </p:txBody>
      </p:sp>
      <p:pic>
        <p:nvPicPr>
          <p:cNvPr id="3" name="" descr="Matriz con cuatro tipos de cliente de mantenimiento: hotel, empresa de mantenimiento, comunidad de propietarios y vivienda particular, con quién decide, qué compra y qué exige por escrito.">
            <a:hlinkClick r:id="rId3" tooltip="Matriz con cuatro tipos de cliente de mantenimiento: hotel, empresa de mantenimiento, comunidad de propietarios y vivienda particular, con quién decide, qué compra y qué exige por escrit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ismo producto, cuatro clientes distintos: lo que cambia es el documento que hay que entreg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de-hoteles-viviendas-y-comunidad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cliente de mantenimiento no es un cliente de bote · Ejemplo: el hotel que no puede cerrar los pasill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ice el clien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cesito pintar los pasillos del hotel, pero no puedo cerrarlos mucho tiemp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cliente de mantenimiento no es un cliente de bote · Ejemplo: el hotel que no puede cerrar los pasill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illos, qué uso tienen a qué horas, cuántas plantas se pueden cerrar a la vez, qué habitaciones están libres y qué color hay hoy en cada zo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cliente de mantenimiento no es un cliente de bote · Ejemplo: el hotel que no puede cerrar los pasill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entreg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por fases: pasillos y escaleras primero y por tramos de dos plantas, con la familia lavable y resistente al desgaste, con acabado de bajo olor y secado rápido según ficha, con la referencia de color por zona y con la lista de las habitaciones que van en la fase siguie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cliente de mantenimiento no es un cliente de bote · Ejemplo: el hotel que no puede cerrar los pasill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sult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otel renueva los pasillos sin cerrar el edificio entero, cada fase queda documentada y el color de la fase siguiente tiene dónde mirar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cliente de mantenimiento no es un cliente de bo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jefe de mantenimiento de un hotel pide «un presupuesto cerrado para pintar las catorce habitaciones antes de la temporada». ¿Qué es lo primero que hace el mostrado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cular los metros cuadrados y dar el precio del producto más barato que aguante en zonas con humedad.]]></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por las zonas, por el calendario de ocupación y por qué partes del encargo se harán en cada fase, y entregar después un plan por zonas con su referencia de col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un descuento por el volumen para no perder el encargo y resolver las dudas despué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al pintor de mantenimiento que pase por el hotel y que sea él quien decida el siste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zonas del edificio y la exigencia que domina cada u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dificio se divide en zonas y cada zona tiene una exigencia que la domina. Es el mismo principio que se aplica a un barco, y aquí importa todavía más porque hay zonas de uso muy distinto conviviendo bajo el mismo techo.]]></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illos y escaleras]]></a:t>
            </a:r>
            <a:r>
              <a:rPr lang="en-US" strike="noStrike" sz="2100" spc="0" u="none" cap="none">
                <a:solidFill>
                  <a:srgbClr val="1B2438">
                    <a:alpha val="100000"/>
                  </a:srgbClr>
                </a:solidFill>
                <a:latin typeface="Calibri"/>
              </a:rPr>
              <a:t><![CDATA[: alto tráfico, desgaste por roce y una limpieza diaria que no puede esperar.]]></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scensores]]></a:t>
            </a:r>
            <a:r>
              <a:rPr lang="en-US" strike="noStrike" sz="2100" spc="0" u="none" cap="none">
                <a:solidFill>
                  <a:srgbClr val="1B2438">
                    <a:alpha val="100000"/>
                  </a:srgbClr>
                </a:solidFill>
                <a:latin typeface="Calibri"/>
              </a:rPr>
              <a:t><![CDATA[: superficie pequeña, con exigencia de aplicación rápida y secado rápido porque la cabina no puede quedar fuera de servicio mucho tiemp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zonas del edificio y la exigencia que domina cada u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chadas]]></a:t>
            </a:r>
            <a:r>
              <a:rPr lang="en-US" strike="noStrike" sz="2100" spc="0" u="none" cap="none">
                <a:solidFill>
                  <a:srgbClr val="1B2438">
                    <a:alpha val="100000"/>
                  </a:srgbClr>
                </a:solidFill>
                <a:latin typeface="Calibri"/>
              </a:rPr>
              <a:t><![CDATA[: exposición a la intemperie, sol y lluvia, y la necesidad de cubrir microfisuras de la imagen.]]></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scinas]]></a:t>
            </a:r>
            <a:r>
              <a:rPr lang="en-US" strike="noStrike" sz="2100" spc="0" u="none" cap="none">
                <a:solidFill>
                  <a:srgbClr val="1B2438">
                    <a:alpha val="100000"/>
                  </a:srgbClr>
                </a:solidFill>
                <a:latin typeface="Calibri"/>
              </a:rPr>
              <a:t><![CDATA[: resistencia a los productos de tratamiento del agua y protección antideslizante en bordes y zonas de paso.]]></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Jardines y patios]]></a:t>
            </a:r>
            <a:r>
              <a:rPr lang="en-US" strike="noStrike" sz="2100" spc="0" u="none" cap="none">
                <a:solidFill>
                  <a:srgbClr val="1B2438">
                    <a:alpha val="100000"/>
                  </a:srgbClr>
                </a:solidFill>
                <a:latin typeface="Calibri"/>
              </a:rPr>
              <a:t><![CDATA[: humedad del terreno y de la vegetación, con exigencia de transpirabilidad.]]></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ños de habitaciones y vestuarios]]></a:t>
            </a:r>
            <a:r>
              <a:rPr lang="en-US" strike="noStrike" sz="2100" spc="0" u="none" cap="none">
                <a:solidFill>
                  <a:srgbClr val="1B2438">
                    <a:alpha val="100000"/>
                  </a:srgbClr>
                </a:solidFill>
                <a:latin typeface="Calibri"/>
              </a:rPr>
              <a:t><![CDATA[: humedad constante, riesgo de moho y limpieza frecu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zonas del edificio y la exigencia que domina cada u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rmitorios]]></a:t>
            </a:r>
            <a:r>
              <a:rPr lang="en-US" strike="noStrike" sz="2100" spc="0" u="none" cap="none">
                <a:solidFill>
                  <a:srgbClr val="1B2438">
                    <a:alpha val="100000"/>
                  </a:srgbClr>
                </a:solidFill>
                <a:latin typeface="Calibri"/>
              </a:rPr>
              <a:t><![CDATA[: bajo olor, secado rápido y acabado estético, porque la habitación se ocupa el mismo día.]]></a:t>
            </a:r>
          </a:p>
        </p:txBody>
      </p:sp>
      <p:sp>
        <p:nvSpPr>
          <p:cNvPr id="9" name=""/>
          <p:cNvSpPr txBox="1"/>
          <p:nvPr/>
        </p:nvSpPr>
        <p:spPr>
          <a:xfrm>
            <a:off x="514350" y="1924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lones y zonas de estar]]></a:t>
            </a:r>
            <a:r>
              <a:rPr lang="en-US" strike="noStrike" sz="2100" spc="0" u="none" cap="none">
                <a:solidFill>
                  <a:srgbClr val="1B2438">
                    <a:alpha val="100000"/>
                  </a:srgbClr>
                </a:solidFill>
                <a:latin typeface="Calibri"/>
              </a:rPr>
              <a:t><![CDATA[: desgaste y lavabilidad.]]></a:t>
            </a:r>
          </a:p>
        </p:txBody>
      </p:sp>
      <p:sp>
        <p:nvSpPr>
          <p:cNvPr id="11" name=""/>
          <p:cNvSpPr txBox="1"/>
          <p:nvPr/>
        </p:nvSpPr>
        <p:spPr>
          <a:xfrm>
            <a:off x="514350" y="2305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n los cuatro requisitos generales que se repiten en todos los encargo de mantenimiento: ]]></a:t>
            </a:r>
            <a:r>
              <a:rPr lang="en-US" b="1" strike="noStrike" sz="2100" spc="0" u="none" cap="none">
                <a:solidFill>
                  <a:srgbClr val="1B2438">
                    <a:alpha val="100000"/>
                  </a:srgbClr>
                </a:solidFill>
                <a:latin typeface="Calibri"/>
              </a:rPr>
              <a:t><![CDATA[resistencia al desgas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ácil limpiez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jo olor]]></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secado rápido]]></a:t>
            </a:r>
            <a:r>
              <a:rPr lang="en-US" strike="noStrike" sz="2100" spc="0" u="none" cap="none">
                <a:solidFill>
                  <a:srgbClr val="1B2438">
                    <a:alpha val="100000"/>
                  </a:srgbClr>
                </a:solidFill>
                <a:latin typeface="Calibri"/>
              </a:rPr>
              <a:t><![CDA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zonas del edificio y la exigencia que domina cada u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la de siempre: cada zona tiene requisitos distintos y no se usa el mismo producto en todas. Un plano del edificio con las zonas dibujadas vale más que cualquier lista de precios, porque es lo que permite ordenar el trabajo y explicar por qué dos partes del mismo encargo no llevan lo mism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zonas del edificio y la exigencia que domina cada una]]></a:t>
            </a:r>
          </a:p>
        </p:txBody>
      </p:sp>
      <p:pic>
        <p:nvPicPr>
          <p:cNvPr id="3" name="" descr="Matriz con las zonas de un edificio de mantenimiento y la exigencia dominante de cada una.">
            <a:hlinkClick r:id="rId3" tooltip="Matriz con las zonas de un edificio de mantenimiento y la exigencia dominante de cada una."/>
          </p:cNvPr>
          <p:cNvPicPr>
            <a:picLocks noChangeAspect="1"/>
          </p:cNvPicPr>
          <p:nvPr>
            <p:ph type="pic" idx="1"/>
          </p:nvPr>
        </p:nvPicPr>
        <p:blipFill>
          <a:blip r:embed="rId2"/>
          <a:stretch>
            <a:fillRect/>
          </a:stretch>
        </p:blipFill>
        <p:spPr>
          <a:xfrm>
            <a:off x="2819400" y="1257300"/>
            <a:ext cx="34956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zona pide algo distinto. La columna de la derecha es la que decide el produ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de-hoteles-viviendas-y-comunidade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s zonas del edificio y la exigencia que domina cada u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zona del edificio según la exigencia que la domi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áfico y desgast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gua y humedad]]></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mperie y luz]]></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lor y secado rápido]]></a:t>
            </a:r>
          </a:p>
        </p:txBody>
      </p:sp>
      <p:sp>
        <p:nvSpPr>
          <p:cNvPr id="14" name=""/>
          <p:cNvSpPr txBox="1"/>
          <p:nvPr/>
        </p:nvSpPr>
        <p:spPr>
          <a:xfrm>
            <a:off x="514350" y="3676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sillos y escaleras: mucho tránsito, roce de las maletas y limpieza dia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elos de los locales comerciales con rotación alta de clientes.]]></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años y vestuarios: humedad constante, moho y limpieza frecuente.]]></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iscina y borde de vaso: agua tratada y tránsito con el suelo mojado.]]></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achadas y balcones: sol, lluvia y cambios de temperatura.]]></a:t>
            </a:r>
          </a:p>
        </p:txBody>
      </p:sp>
      <p:sp>
        <p:nvSpPr>
          <p:cNvPr id="11" name=""/>
          <p:cNvSpPr txBox="1"/>
          <p:nvPr/>
        </p:nvSpPr>
        <p:spPr>
          <a:xfrm>
            <a:off x="514350" y="3295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Jardines y patios: humedad del terreno y de la vegetación.]]></a:t>
            </a:r>
          </a:p>
        </p:txBody>
      </p:sp>
      <p:sp>
        <p:nvSpPr>
          <p:cNvPr id="12"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ormitorios y habitaciones: se pintan y la habitación se ocupa el mismo dí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scensores: la cabina no puede quedar fuera de servicio mucho tiempo.]]></a:t>
            </a:r>
          </a:p>
        </p:txBody>
      </p:sp>
      <p:sp>
        <p:nvSpPr>
          <p:cNvPr id="8" name=""/>
          <p:cNvSpPr txBox="1"/>
          <p:nvPr/>
        </p:nvSpPr>
        <p:spPr>
          <a:xfrm>
            <a:off x="514350" y="1895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familias de producto y su encaje con la zo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exigencia se resuelve con familias de producto distintas, y cada familia tiene un encaje que conviene decir con claridad en el mostrador.]]></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chadas]]></a:t>
            </a:r>
            <a:r>
              <a:rPr lang="en-US" strike="noStrike" sz="2100" spc="0" u="none" cap="none">
                <a:solidFill>
                  <a:srgbClr val="1B2438">
                    <a:alpha val="100000"/>
                  </a:srgbClr>
                </a:solidFill>
                <a:latin typeface="Calibri"/>
              </a:rPr>
              <a:t><![CDATA[: pintura elástica para cubrir microfisuras y resistir la intemperie; acabado transpirable cuando hay humedad en el muro; familia con acción biocida cuando el riesgo de moho o de algas está localiz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familias de producto y su encaje con la zo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scinas]]></a:t>
            </a:r>
            <a:r>
              <a:rPr lang="en-US" strike="noStrike" sz="2100" spc="0" u="none" cap="none">
                <a:solidFill>
                  <a:srgbClr val="1B2438">
                    <a:alpha val="100000"/>
                  </a:srgbClr>
                </a:solidFill>
                <a:latin typeface="Calibri"/>
              </a:rPr>
              <a:t><![CDATA[: acabado resistente a los productos de tratamiento del agua (cloro), y sistema antideslizante en bordes, rampas y zonas de paso.]]></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teriores]]></a:t>
            </a:r>
            <a:r>
              <a:rPr lang="en-US" strike="noStrike" sz="2100" spc="0" u="none" cap="none">
                <a:solidFill>
                  <a:srgbClr val="1B2438">
                    <a:alpha val="100000"/>
                  </a:srgbClr>
                </a:solidFill>
                <a:latin typeface="Calibri"/>
              </a:rPr>
              <a:t><![CDATA[: acabado lavable y resistente al desgaste para pasillos, escaleras y ascensores; familia con acción antimoho para baños y cocinas; acabado de bajo olor para habitaciones.]]></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elos]]></a:t>
            </a:r>
            <a:r>
              <a:rPr lang="en-US" strike="noStrike" sz="2100" spc="0" u="none" cap="none">
                <a:solidFill>
                  <a:srgbClr val="1B2438">
                    <a:alpha val="100000"/>
                  </a:srgbClr>
                </a:solidFill>
                <a:latin typeface="Calibri"/>
              </a:rPr>
              <a:t><![CDATA[: esmalte resistente al desgaste en zonas de alto tráfico, y sistema antideslizante en escaleras, rampas y bordes de pisci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familias de producto y su encaje con la zo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más veces se incumple en obra es la de no usar un acabado de interior en una fachada: una película formulada para un interior no tiene ni el mismo comportamiento ni la misma duración frente al sol y la lluvia, y cuando falla, la reparación cuesta mucho más que la pintura inicial.]]></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matiz de venta que conviene dominar: ]]></a:t>
            </a:r>
            <a:r>
              <a:rPr lang="en-US" b="1" strike="noStrike" sz="2100" spc="0" u="none" cap="none">
                <a:solidFill>
                  <a:srgbClr val="1B2438">
                    <a:alpha val="100000"/>
                  </a:srgbClr>
                </a:solidFill>
                <a:latin typeface="Calibri"/>
              </a:rPr>
              <a:t><![CDATA[el acabado también es color]]></a:t>
            </a:r>
            <a:r>
              <a:rPr lang="en-US" strike="noStrike" sz="2100" spc="0" u="none" cap="none">
                <a:solidFill>
                  <a:srgbClr val="1B2438">
                    <a:alpha val="100000"/>
                  </a:srgbClr>
                </a:solidFill>
                <a:latin typeface="Calibri"/>
              </a:rPr>
              <a:t><![CDATA[. El mismo tono en mate y en satinado se ve distinto, y esa diferencia es la que hace que dos fases del mismo encargo parezcan dos colores distintos cuando en realidad lo que cambió fue el acab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familias de producto y su encaje con la zo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apítulo se queda en la familia y en su función. Las referencias concretas, sus rendimientos y sus precios los confirma el catálogo de la empresa, y lo que no consta se escribe como pendiente en el pl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familias de producto y su encaje con la zona]]></a:t>
            </a:r>
          </a:p>
        </p:txBody>
      </p:sp>
      <p:pic>
        <p:nvPicPr>
          <p:cNvPr id="3" name="" descr="Seis tarjetas con las familias de producto del mantenimiento y la propiedad que resuelve cada una.">
            <a:hlinkClick r:id="rId3" tooltip="Seis tarjetas con las familias de producto del mantenimiento y la propiedad que resuelve cada una."/>
          </p:cNvPr>
          <p:cNvPicPr>
            <a:picLocks noChangeAspect="1"/>
          </p:cNvPicPr>
          <p:nvPr>
            <p:ph type="pic" idx="1"/>
          </p:nvPr>
        </p:nvPicPr>
        <p:blipFill>
          <a:blip r:embed="rId2"/>
          <a:stretch>
            <a:fillRect/>
          </a:stretch>
        </p:blipFill>
        <p:spPr>
          <a:xfrm>
            <a:off x="2219325" y="1257300"/>
            <a:ext cx="4695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familias y una propiedad cada una. La familia no es el producto: el producto es una referencia del catálo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de-hoteles-viviendas-y-comunidades"/>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as familias de producto y su encaje con la zo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zona del edificio con la familia de producto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achadas y balcone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ños y vestuarios]]></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scina y borde de vas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sillos y escalera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abitaciones de huésped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abado con acción antimoho, lavable y resistente a la humedad]]></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abado resistente al agua tratada y sistema antideslizante]]></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abado lavable y resistente al desgaste]]></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abado de bajo olor y secado rápid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intura elástica que cubre microfisuras y aguanta la intemperi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ograma de mantenimiento por fas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mantenimiento no es un trabajo grande: es una secuencia de trabajos pequeños con orden. Cada fase tiene tres cosas: ]]></a:t>
            </a:r>
            <a:r>
              <a:rPr lang="en-US" b="1" strike="noStrike" sz="2100" spc="0" u="none" cap="none">
                <a:solidFill>
                  <a:srgbClr val="1B2438">
                    <a:alpha val="100000"/>
                  </a:srgbClr>
                </a:solidFill>
                <a:latin typeface="Calibri"/>
              </a:rPr>
              <a:t><![CDATA[qué necesita para empez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produce al terminar]]></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ién la cierra]]></a:t>
            </a:r>
            <a:r>
              <a:rPr lang="en-US" strike="noStrike" sz="2100" spc="0" u="none" cap="none">
                <a:solidFill>
                  <a:srgbClr val="1B2438">
                    <a:alpha val="100000"/>
                  </a:srgbClr>
                </a:solidFill>
                <a:latin typeface="Calibri"/>
              </a:rPr>
              <a:t><![CDATA[. Sin esas tres cosas, un plan es una lista de intenciones.]]></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se 0 · Diagnóstico y zonificación.]]></a:t>
            </a:r>
            <a:r>
              <a:rPr lang="en-US" strike="noStrike" sz="2100" spc="0" u="none" cap="none">
                <a:solidFill>
                  <a:srgbClr val="1B2438">
                    <a:alpha val="100000"/>
                  </a:srgbClr>
                </a:solidFill>
                <a:latin typeface="Calibri"/>
              </a:rPr>
              <a:t><![CDATA[ Se inventarían las zonas, se anota el estado de cada una y se separan las partes que no entran en el plan. Produce el inventario de zon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ograma de mantenimiento por fas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se 1 · Preparación del alcance.]]></a:t>
            </a:r>
            <a:r>
              <a:rPr lang="en-US" strike="noStrike" sz="2100" spc="0" u="none" cap="none">
                <a:solidFill>
                  <a:srgbClr val="1B2438">
                    <a:alpha val="100000"/>
                  </a:srgbClr>
                </a:solidFill>
                <a:latin typeface="Calibri"/>
              </a:rPr>
              <a:t><![CDATA[ Se decide qué zonas van en cada fase, qué familia corresponde a cada una y se abre la referencia escrita de color por zona. Se cierra con la lista de unidades fuera de plan.]]></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se 2 · Ejecución por zonas.]]></a:t>
            </a:r>
            <a:r>
              <a:rPr lang="en-US" strike="noStrike" sz="2100" spc="0" u="none" cap="none">
                <a:solidFill>
                  <a:srgbClr val="1B2438">
                    <a:alpha val="100000"/>
                  </a:srgbClr>
                </a:solidFill>
                <a:latin typeface="Calibri"/>
              </a:rPr>
              <a:t><![CDATA[ Se trabaja por zonas en el orden en que el edificio lo permite: primero las de menos uso, después las de mayor tránsito, y siempre por tramos para no cerrar el edificio. De cada fase se guarda el parte de trabajo con lo aplic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ograma de mantenimiento por fas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se 3 · Verificación y cierre.]]></a:t>
            </a:r>
            <a:r>
              <a:rPr lang="en-US" strike="noStrike" sz="2100" spc="0" u="none" cap="none">
                <a:solidFill>
                  <a:srgbClr val="1B2438">
                    <a:alpha val="100000"/>
                  </a:srgbClr>
                </a:solidFill>
                <a:latin typeface="Calibri"/>
              </a:rPr>
              <a:t><![CDATA[ Se compara el resultado con la referencia de color, se anotan las desviaciones y se entrega la documentación de la fase. Es la fase que convierte un trabajo en un plan.]]></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se 4 · Mantenimiento y renovación.]]></a:t>
            </a:r>
            <a:r>
              <a:rPr lang="en-US" strike="noStrike" sz="2100" spc="0" u="none" cap="none">
                <a:solidFill>
                  <a:srgbClr val="1B2438">
                    <a:alpha val="100000"/>
                  </a:srgbClr>
                </a:solidFill>
                <a:latin typeface="Calibri"/>
              </a:rPr>
              <a:t><![CDATA[ Se programan las retoques y las renovaciones periódicas por zona, y se conserva la referencia de color para que la siguiente fase case con la anteri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ograma de mantenimiento por fas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no es un capricho: la fase 1 escribe la referencia de color que la fase 2 usa y que la fase 3 verifica. Si se ejecuta al revés, el color deja de ser un dato y pasa a ser una impres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ograma de mantenimiento por fases]]></a:t>
            </a:r>
          </a:p>
        </p:txBody>
      </p:sp>
      <p:pic>
        <p:nvPicPr>
          <p:cNvPr id="3" name="" descr="Cinco pasos encadenados que representan las fases de un programa de mantenimiento, con lo que cada fase necesita y lo que produce.">
            <a:hlinkClick r:id="rId3" tooltip="Cinco pasos encadenados que representan las fases de un programa de mantenimiento, con lo que cada fase necesita y lo que produce."/>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fases. Cada una recibe un documento de la anterior y deja uno para la sigu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de-hoteles-viviendas-y-comunidades"/>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programa de mantenimiento por fas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fases del programa de mantenimiento desde el diagnóstico hasta la renovación programad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agnóstico: inventariar zonas, anotar su estado y separar lo que no entra en el pla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ntenimiento: programar retoques y renovaciones por zona conservando la referencia de color.]]></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paración: decidir qué zonas van en cada fase y abrir la referencia escrita de col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rificación: comparar con la referencia, anotar desviaciones y cerrar la fase por escri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jecución por zonas y por tramos, con protección y parte de trabaj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color entre fases: la referencia escri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or de un plan de mantenimiento no se sostiene con la memoria de nadie. Se sostiene con un ]]></a:t>
            </a:r>
            <a:r>
              <a:rPr lang="en-US" b="1"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la referencia escrita de color por zona. Entre la fase 1 y la fase 2 puede pasar un año, pueden cambiar los lotes, puede que ni sea la misma persona la que cierra el encargo. Lo único que sobrevive es lo escri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color entre fases: la referencia escri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referencia tiene que recoger, como mínimo, lo siguiente: la ]]></a:t>
            </a:r>
            <a:r>
              <a:rPr lang="en-US" b="1"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 la que se aplica; el ]]></a:t>
            </a:r>
            <a:r>
              <a:rPr lang="en-US" b="1" strike="noStrike" sz="2100" spc="0" u="none" cap="none">
                <a:solidFill>
                  <a:srgbClr val="1B2438">
                    <a:alpha val="100000"/>
                  </a:srgbClr>
                </a:solidFill>
                <a:latin typeface="Calibri"/>
              </a:rPr>
              <a:t><![CDATA[nombre y el código del color]]></a:t>
            </a:r>
            <a:r>
              <a:rPr lang="en-US" strike="noStrike" sz="2100" spc="0" u="none" cap="none">
                <a:solidFill>
                  <a:srgbClr val="1B2438">
                    <a:alpha val="100000"/>
                  </a:srgbClr>
                </a:solidFill>
                <a:latin typeface="Calibri"/>
              </a:rPr>
              <a:t><![CDATA[; el ]]></a:t>
            </a: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mate, satinado o brillo), porque el acabado forma parte del color a efectos de percepción; el ]]></a:t>
            </a:r>
            <a:r>
              <a:rPr lang="en-US" b="1" strike="noStrike" sz="2100" spc="0" u="none" cap="none">
                <a:solidFill>
                  <a:srgbClr val="1B2438">
                    <a:alpha val="100000"/>
                  </a:srgbClr>
                </a:solidFill>
                <a:latin typeface="Calibri"/>
              </a:rPr>
              <a:t><![CDATA[colorante]]></a:t>
            </a:r>
            <a:r>
              <a:rPr lang="en-US" strike="noStrike" sz="2100" spc="0" u="none" cap="none">
                <a:solidFill>
                  <a:srgbClr val="1B2438">
                    <a:alpha val="100000"/>
                  </a:srgbClr>
                </a:solidFill>
                <a:latin typeface="Calibri"/>
              </a:rPr>
              <a:t><![CDATA[ usado, que es lo que de verdad determina el tono; la ]]></a:t>
            </a:r>
            <a:r>
              <a:rPr lang="en-US" b="1" strike="noStrike" sz="2100" spc="0" u="none" cap="none">
                <a:solidFill>
                  <a:srgbClr val="1B2438">
                    <a:alpha val="100000"/>
                  </a:srgbClr>
                </a:solidFill>
                <a:latin typeface="Calibri"/>
              </a:rPr>
              <a:t><![CDATA[muestra física]]></a:t>
            </a:r>
            <a:r>
              <a:rPr lang="en-US" strike="noStrike" sz="2100" spc="0" u="none" cap="none">
                <a:solidFill>
                  <a:srgbClr val="1B2438">
                    <a:alpha val="100000"/>
                  </a:srgbClr>
                </a:solidFill>
                <a:latin typeface="Calibri"/>
              </a:rPr>
              <a:t><![CDATA[ aplicada, con la fecha y el lugar donde se guarda; y la ]]></a:t>
            </a:r>
            <a:r>
              <a:rPr lang="en-US" b="1"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 la que pertene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color entre fases: la referencia escri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uestra física es el detalle que más se olvida y el que más vale. Un código de color escrito sirve para pedir material; una muestra guardada sirve para igualar. Cuando llega un lote nuevo de la misma referencia y el tono se ve distinto, la muestra es lo que permite demostrar la diferencia y decidir con criteri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color entre fases: la referencia escri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onsecuencia incómoda que conviene decir de frente: ]]></a:t>
            </a:r>
            <a:r>
              <a:rPr lang="en-US" b="1" strike="noStrike" sz="2100" spc="0" u="none" cap="none">
                <a:solidFill>
                  <a:srgbClr val="1B2438">
                    <a:alpha val="100000"/>
                  </a:srgbClr>
                </a:solidFill>
                <a:latin typeface="Calibri"/>
              </a:rPr>
              <a:t><![CDATA[un acabado distinto con el mismo color es un color distinto]]></a:t>
            </a:r>
            <a:r>
              <a:rPr lang="en-US" strike="noStrike" sz="2100" spc="0" u="none" cap="none">
                <a:solidFill>
                  <a:srgbClr val="1B2438">
                    <a:alpha val="100000"/>
                  </a:srgbClr>
                </a:solidFill>
                <a:latin typeface="Calibri"/>
              </a:rPr>
              <a:t><![CDATA[. Si la fase 1 se hizo en satinado y la fase 2 en mate, el resultado no es un error de pintura, es una decisión que hay que documentar antes de empezar. Cambiar de acabado a mitad de un plan, sin avisar, es una de las causas más habituales de reclamación en este tipo de encargos.]]></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puede hacer este documento es inventar lo que no está en el catálogo: los códigos de color que la empresa puede dar son los que hay, y los que no constan se escriben como pendie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color entre fases: la referencia escrita]]></a:t>
            </a:r>
          </a:p>
        </p:txBody>
      </p:sp>
      <p:pic>
        <p:nvPicPr>
          <p:cNvPr id="3" name="" descr="Matriz con los campos de la referencia escrita de color por zona: zona, nombre y código, acabado, colorante, muestra física y fase.">
            <a:hlinkClick r:id="rId3" tooltip="Matriz con los campos de la referencia escrita de color por zona: zona, nombre y código, acabado, colorante, muestra física y fase."/>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ampos. El color y el acabado van juntos, y la muestra física es lo que permite igualar la fase sigu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de-hoteles-viviendas-y-comunidades"/>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l color entre fases: la referencia escrit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ferencia escrita de color se abre por ___ del edificio y en cada línea se anota el nombre y el ___ del color, el ___ (mate, satinado o brillo) y el ___ con el que se formuló. Además se guarda una ___ física del color aplicado, con su fecha, para poder igualar la fase siguiente. Lo que no está escrito no se puede defend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s unidades que quedan fuera del pla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encargo de mantenimiento hay siempre partes del trabajo que no entran en el plan. La humedad de un bajo que necesita impermeabilización, la reparación de una fachada agrietada, un portal que hay que rehacer: son unidades reales, las ve el cliente y las pide. Lo que no puede hacerse es meterlas en el plan sobre la march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s unidades que quedan fuera del pla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a unidad dentro del plan y una unidad fuera del plan no es de tamaño, es de ]]></a:t>
            </a:r>
            <a:r>
              <a:rPr lang="en-US" b="1"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Dentro del plan, el trabajo tiene familia, color, fase, referencia y documento de cierre. Fuera del plan, eso no existe todavía, y por eso no se puede cotizar ni fech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s unidades que quedan fuera del pla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cedimiento en el mostrador tiene cuatro pasos: ]]></a:t>
            </a:r>
            <a:r>
              <a:rPr lang="en-US" b="1" strike="noStrike" sz="2100" spc="0" u="none" cap="none">
                <a:solidFill>
                  <a:srgbClr val="1B2438">
                    <a:alpha val="100000"/>
                  </a:srgbClr>
                </a:solidFill>
                <a:latin typeface="Calibri"/>
              </a:rPr>
              <a:t><![CDATA[anotar]]></a:t>
            </a:r>
            <a:r>
              <a:rPr lang="en-US" strike="noStrike" sz="2100" spc="0" u="none" cap="none">
                <a:solidFill>
                  <a:srgbClr val="1B2438">
                    <a:alpha val="100000"/>
                  </a:srgbClr>
                </a:solidFill>
                <a:latin typeface="Calibri"/>
              </a:rPr>
              <a:t><![CDATA[ la unidad en una lista aparte, la de fuera de plan, con la zona y el motivo por el que queda fuera; ]]></a:t>
            </a:r>
            <a:r>
              <a:rPr lang="en-US" b="1" strike="noStrike" sz="2100" spc="0" u="none" cap="none">
                <a:solidFill>
                  <a:srgbClr val="1B2438">
                    <a:alpha val="100000"/>
                  </a:srgbClr>
                </a:solidFill>
                <a:latin typeface="Calibri"/>
              </a:rPr>
              <a:t><![CDATA[clasificar]]></a:t>
            </a:r>
            <a:r>
              <a:rPr lang="en-US" strike="noStrike" sz="2100" spc="0" u="none" cap="none">
                <a:solidFill>
                  <a:srgbClr val="1B2438">
                    <a:alpha val="100000"/>
                  </a:srgbClr>
                </a:solidFill>
                <a:latin typeface="Calibri"/>
              </a:rPr>
              <a:t><![CDATA[ el motivo, que normalmente será que necesita otro profesional, que no estaba acordada, o que el cliente la pide ahora; ]]></a:t>
            </a:r>
            <a:r>
              <a:rPr lang="en-US" b="1" strike="noStrike" sz="2100" spc="0" u="none" cap="none">
                <a:solidFill>
                  <a:srgbClr val="1B2438">
                    <a:alpha val="100000"/>
                  </a:srgbClr>
                </a:solidFill>
                <a:latin typeface="Calibri"/>
              </a:rPr>
              <a:t><![CDATA[comunicarlo por escrito]]></a:t>
            </a:r>
            <a:r>
              <a:rPr lang="en-US" strike="noStrike" sz="2100" spc="0" u="none" cap="none">
                <a:solidFill>
                  <a:srgbClr val="1B2438">
                    <a:alpha val="100000"/>
                  </a:srgbClr>
                </a:solidFill>
                <a:latin typeface="Calibri"/>
              </a:rPr>
              <a:t><![CDATA[ al cliente con ese motivo, para que la decisión de incluirla o no sea de quien corresponde; y ]]></a:t>
            </a:r>
            <a:r>
              <a:rPr lang="en-US" b="1" strike="noStrike" sz="2100" spc="0" u="none" cap="none">
                <a:solidFill>
                  <a:srgbClr val="1B2438">
                    <a:alpha val="100000"/>
                  </a:srgbClr>
                </a:solidFill>
                <a:latin typeface="Calibri"/>
              </a:rPr>
              <a:t><![CDATA[no dar precio ni plazo]]></a:t>
            </a:r>
            <a:r>
              <a:rPr lang="en-US" strike="noStrike" sz="2100" spc="0" u="none" cap="none">
                <a:solidFill>
                  <a:srgbClr val="1B2438">
                    <a:alpha val="100000"/>
                  </a:srgbClr>
                </a:solidFill>
                <a:latin typeface="Calibri"/>
              </a:rPr>
              <a:t><![CDATA[ de una unidad que no está en el plan, aunque el cliente lo pida en el momen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s unidades que quedan fuera del pla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tivo importa más de lo que parece. Una unidad fuera del plan no es una unidad rechazada: es una unidad que necesita otro camino. Y el mejor servicio en esos casos es exactamente el mismo que en el resto del plan: dejar constancia de lo que se ha pedido, de lo que se ha recomendado y de quién tiene que decid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s unidades que quedan fuera del plan]]></a:t>
            </a:r>
          </a:p>
        </p:txBody>
      </p:sp>
      <p:pic>
        <p:nvPicPr>
          <p:cNvPr id="3" name="" descr="Cinco pasos para tratar una unidad que queda fuera del plan de mantenimiento, desde que se anota hasta que se comunica por escrito.">
            <a:hlinkClick r:id="rId3" tooltip="Cinco pasos para tratar una unidad que queda fuera del plan de mantenimiento, desde que se anota hasta que se comunica por escrito."/>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El último, comunicar por escrito, es el que protege al cliente y a la empr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de-hoteles-viviendas-y-comunidades"/>
              </a:rPr>
              <a:t><![CDATA[Ver imagen original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Las unidades que quedan fuera del plan · Ejemplo: la comunidad con humedad en el baj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ice el clien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emos fisuras grandes en la fachada y en un bajo del portal entra humed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Las unidades que quedan fuera del plan · Ejemplo: la comunidad con humedad en el baj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hac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pintura elástica para tapar fisuras de obra y prometer que con eso se arregla la humedad. Si el problema es de origen estructural o de impermeabilización, la pintura solo retrasa el diagnóstic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Las unidades que quedan fuera del plan · Ejemplo: la comunidad con humedad en el baj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í se hac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umedades de origen estructural y la apertura de las fisuras necesitan a un profesional; eso lo decide la comunidad. Lo que sí puedo preparar es el acabado de fachada cuando la reparación esté hecha, con su referencia de color y su fa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Las unidades que quedan fuera del plan · Ejemplo: la comunidad con humedad en el baj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sult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nidad de humedad y la de reparación quedan anotadas en la lista de fuera de plan, con su motivo, y la fachada se renueva dentro del plan, sin mezclar los dos problem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as unidades que quedan fuera del pla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sobre una unidad que queda fuera del plan de mantenimient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unidad que necesita otro profesional se anota en la lista de fuera de plan, con su zona y su motiv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cliente pide una unidad fuera del plan en el mostrador, se le da precio y plazo de entrega, aunque no esté en el pla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queda fuera del plan se comunica por escrito al cliente con el motivo, para que la decisión de incluirla sea de quien correspond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una fase en curso, la unidad fuera de plan se incorpora al presupuesto de esa fase para no perder el encarg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idad fuera de plan no significa unidad rechazada: significa que necesita otro camino y otra documen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rucero: lo que hay que acordar por escri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encargos de mantenimiento que llegan al mostrador aparece un elemento con el nombre ]]></a:t>
            </a:r>
            <a:r>
              <a:rPr lang="en-US" b="1" strike="noStrike" sz="2100" spc="0" u="none" cap="none">
                <a:solidFill>
                  <a:srgbClr val="1B2438">
                    <a:alpha val="100000"/>
                  </a:srgbClr>
                </a:solidFill>
                <a:latin typeface="Calibri"/>
              </a:rPr>
              <a:t><![CDATA[Crucero]]></a:t>
            </a:r>
            <a:r>
              <a:rPr lang="en-US" strike="noStrike" sz="2100" spc="0" u="none" cap="none">
                <a:solidFill>
                  <a:srgbClr val="1B2438">
                    <a:alpha val="100000"/>
                  </a:srgbClr>
                </a:solidFill>
                <a:latin typeface="Calibri"/>
              </a:rPr>
              <a:t><![CDATA[. Lo que hay que decir aquí es algo incómodo pero exacto: ]]></a:t>
            </a:r>
            <a:r>
              <a:rPr lang="en-US" b="1" strike="noStrike" sz="2100" spc="0" u="none" cap="none">
                <a:solidFill>
                  <a:srgbClr val="1B2438">
                    <a:alpha val="100000"/>
                  </a:srgbClr>
                </a:solidFill>
                <a:latin typeface="Calibri"/>
              </a:rPr>
              <a:t><![CDATA[el alcance de Crucero no consta en el material disponible]]></a:t>
            </a:r>
            <a:r>
              <a:rPr lang="en-US" strike="noStrike" sz="2100" spc="0" u="none" cap="none">
                <a:solidFill>
                  <a:srgbClr val="1B2438">
                    <a:alpha val="100000"/>
                  </a:srgbClr>
                </a:solidFill>
                <a:latin typeface="Calibri"/>
              </a:rPr>
              <a:t><![CDATA[, así que esta lección no describe lo que cubre ni lo que deja fuera. Inventarlo sería el error más grave que se puede cometer en este ofic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rucero: lo que hay que acordar por escri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es enseñable, y es la parte útil, es ]]></a:t>
            </a:r>
            <a:r>
              <a:rPr lang="en-US" b="1" strike="noStrike" sz="2100" spc="0" u="none" cap="none">
                <a:solidFill>
                  <a:srgbClr val="1B2438">
                    <a:alpha val="100000"/>
                  </a:srgbClr>
                </a:solidFill>
                <a:latin typeface="Calibri"/>
              </a:rPr>
              <a:t><![CDATA[cómo se acuerda por escrito]]></a:t>
            </a:r>
            <a:r>
              <a:rPr lang="en-US" strike="noStrike" sz="2100" spc="0" u="none" cap="none">
                <a:solidFill>
                  <a:srgbClr val="1B2438">
                    <a:alpha val="100000"/>
                  </a:srgbClr>
                </a:solidFill>
                <a:latin typeface="Calibri"/>
              </a:rPr>
              <a:t><![CDATA[ antes de que Crucero aparezca en un plan, en un presupuesto o en un parte de trabajo. Los puntos que hay que cerrar son cinco: ]]></a:t>
            </a:r>
            <a:r>
              <a:rPr lang="en-US" b="1" strike="noStrike" sz="2100" spc="0" u="none" cap="none">
                <a:solidFill>
                  <a:srgbClr val="1B2438">
                    <a:alpha val="100000"/>
                  </a:srgbClr>
                </a:solidFill>
                <a:latin typeface="Calibri"/>
              </a:rPr>
              <a:t><![CDATA[qué incluye y qué excluy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zonas y qué fases cubr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 lo ejecuta]]></a:t>
            </a:r>
            <a:r>
              <a:rPr lang="en-US" strike="noStrike" sz="2100" spc="0" u="none" cap="none">
                <a:solidFill>
                  <a:srgbClr val="1B2438">
                    <a:alpha val="100000"/>
                  </a:srgbClr>
                </a:solidFill>
                <a:latin typeface="Calibri"/>
              </a:rPr>
              <a:t><![CDATA[ (el personal de la empresa, el mantenimiento del cliente o un tercero) y quién lo aprueba; ]]></a:t>
            </a:r>
            <a:r>
              <a:rPr lang="en-US" b="1" strike="noStrike" sz="2100" spc="0" u="none" cap="none">
                <a:solidFill>
                  <a:srgbClr val="1B2438">
                    <a:alpha val="100000"/>
                  </a:srgbClr>
                </a:solidFill>
                <a:latin typeface="Calibri"/>
              </a:rPr>
              <a:t><![CDATA[con qué material y con qué referencia de color]]></a:t>
            </a:r>
            <a:r>
              <a:rPr lang="en-US" strike="noStrike" sz="2100" spc="0" u="none" cap="none">
                <a:solidFill>
                  <a:srgbClr val="1B2438">
                    <a:alpha val="100000"/>
                  </a:srgbClr>
                </a:solidFill>
                <a:latin typeface="Calibri"/>
              </a:rPr>
              <a:t><![CDATA[ se ejecuta; y ]]></a:t>
            </a:r>
            <a:r>
              <a:rPr lang="en-US" b="1" strike="noStrike" sz="2100" spc="0" u="none" cap="none">
                <a:solidFill>
                  <a:srgbClr val="1B2438">
                    <a:alpha val="100000"/>
                  </a:srgbClr>
                </a:solidFill>
                <a:latin typeface="Calibri"/>
              </a:rPr>
              <a:t><![CDATA[qué documento se genera]]></a:t>
            </a:r>
            <a:r>
              <a:rPr lang="en-US" strike="noStrike" sz="2100" spc="0" u="none" cap="none">
                <a:solidFill>
                  <a:srgbClr val="1B2438">
                    <a:alpha val="100000"/>
                  </a:srgbClr>
                </a:solidFill>
                <a:latin typeface="Calibri"/>
              </a:rPr>
              <a:t><![CDATA[ cuando se ejecuta, para que quede dentro del mismo sistema de fases que el resto del pl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rucero: lo que hay que acordar por escri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que lo ordena todo: si el alcance no está escrito y firmado, Crucero no entra en el plan. Se puede hablar con el cliente de lo que pide, se puede tomar nota de su descripción y se puede dejar constancia de que el alcance está pendiente de confirmar por parte de la empresa, pero no se puede cotizar ni ejecutar una partida cuyo alcance nadie ha definido.]]></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talle de las unidades que Crucero no cubre tampoco se inventa: se anotan en la lista de fuera de plan, igual que las demás, y se comunican por escri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rucero: lo que hay que acordar por escrito]]></a:t>
            </a:r>
          </a:p>
        </p:txBody>
      </p:sp>
      <p:pic>
        <p:nvPicPr>
          <p:cNvPr id="3" name="" descr="Matriz con los cinco puntos que hay que acordar por escrito sobre Crucero: alcance, zonas y fases, quién lo ejecuta, material y referencia, y documento que se genera.">
            <a:hlinkClick r:id="rId3" tooltip="Matriz con los cinco puntos que hay que acordar por escrito sobre Crucero: alcance, zonas y fases, quién lo ejecuta, material y referencia, y documento que se genera."/>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untos. Mientras no estén escritos, Crucero no entra en el pla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de-hoteles-viviendas-y-comunidades"/>
              </a:rPr>
              <a:t><![CDATA[Ver imagen original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rucero: lo que hay que acordar por escri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rucero puede empezar a ejecutarse en una fase mientras se confirma su alcance, siempre que quede anotado en el parte de trabajo de esa fas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documentación que sostiene el pla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mantenimiento se apoya en documentos, y conviene saber cuáles son y de dónde salen.]]></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cance por fases]]></a:t>
            </a:r>
            <a:r>
              <a:rPr lang="en-US" strike="noStrike" sz="2100" spc="0" u="none" cap="none">
                <a:solidFill>
                  <a:srgbClr val="1B2438">
                    <a:alpha val="100000"/>
                  </a:srgbClr>
                </a:solidFill>
                <a:latin typeface="Calibri"/>
              </a:rPr>
              <a:t><![CDATA[, con lo que entra y lo que no entra en cada una.]]></a:t>
            </a:r>
          </a:p>
        </p:txBody>
      </p:sp>
      <p:sp>
        <p:nvSpPr>
          <p:cNvPr id="10" name=""/>
          <p:cNvSpPr txBox="1"/>
          <p:nvPr/>
        </p:nvSpPr>
        <p:spPr>
          <a:xfrm>
            <a:off x="514350" y="26574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ferencia escrita de color por zona]]></a:t>
            </a:r>
            <a:r>
              <a:rPr lang="en-US" strike="noStrike" sz="2100" spc="0" u="none" cap="none">
                <a:solidFill>
                  <a:srgbClr val="1B2438">
                    <a:alpha val="100000"/>
                  </a:srgbClr>
                </a:solidFill>
                <a:latin typeface="Calibri"/>
              </a:rPr>
              <a:t><![CDATA[, con su muestra física.]]></a:t>
            </a:r>
          </a:p>
        </p:txBody>
      </p:sp>
      <p:sp>
        <p:nvSpPr>
          <p:cNvPr id="12" name=""/>
          <p:cNvSpPr txBox="1"/>
          <p:nvPr/>
        </p:nvSpPr>
        <p:spPr>
          <a:xfrm>
            <a:off x="514350" y="30384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0384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ón de unidades fuera del plan]]></a:t>
            </a:r>
            <a:r>
              <a:rPr lang="en-US" strike="noStrike" sz="2100" spc="0" u="none" cap="none">
                <a:solidFill>
                  <a:srgbClr val="1B2438">
                    <a:alpha val="100000"/>
                  </a:srgbClr>
                </a:solidFill>
                <a:latin typeface="Calibri"/>
              </a:rPr>
              <a:t><![CDATA[, con su motivo.]]></a:t>
            </a:r>
          </a:p>
        </p:txBody>
      </p:sp>
      <p:sp>
        <p:nvSpPr>
          <p:cNvPr id="14" name=""/>
          <p:cNvSpPr txBox="1"/>
          <p:nvPr/>
        </p:nvSpPr>
        <p:spPr>
          <a:xfrm>
            <a:off x="514350" y="34099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5" name=""/>
          <p:cNvSpPr txBox="1"/>
          <p:nvPr/>
        </p:nvSpPr>
        <p:spPr>
          <a:xfrm>
            <a:off x="762000" y="34099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uerdos sobre Crucero]]></a:t>
            </a:r>
            <a:r>
              <a:rPr lang="en-US" strike="noStrike" sz="2100" spc="0" u="none" cap="none">
                <a:solidFill>
                  <a:srgbClr val="1B2438">
                    <a:alpha val="100000"/>
                  </a:srgbClr>
                </a:solidFill>
                <a:latin typeface="Calibri"/>
              </a:rPr>
              <a:t><![CDATA[, si el encargo lo incluy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documentación que sostiene el pla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diciones de ejecución]]></a:t>
            </a:r>
            <a:r>
              <a:rPr lang="en-US" strike="noStrike" sz="2100" spc="0" u="none" cap="none">
                <a:solidFill>
                  <a:srgbClr val="1B2438">
                    <a:alpha val="100000"/>
                  </a:srgbClr>
                </a:solidFill>
                <a:latin typeface="Calibri"/>
              </a:rPr>
              <a:t><![CDATA[: accesos, horarios de uso del edificio, protección del mobiliario, limpieza de la zona de trabajo y qué aporta el cliente.]]></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cumentación de obra]]></a:t>
            </a:r>
            <a:r>
              <a:rPr lang="en-US" strike="noStrike" sz="2100" spc="0" u="none" cap="none">
                <a:solidFill>
                  <a:srgbClr val="1B2438">
                    <a:alpha val="100000"/>
                  </a:srgbClr>
                </a:solidFill>
                <a:latin typeface="Calibri"/>
              </a:rPr>
              <a:t><![CDATA[, que es la que da el soporte legal al conju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documentación que sostiene el pla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esa última hay dos normas que conviene tener presentes. La ]]></a:t>
            </a:r>
            <a:r>
              <a:rPr lang="en-US" b="1" strike="noStrike" sz="2100" spc="0" u="none" cap="none">
                <a:solidFill>
                  <a:srgbClr val="1B2438">
                    <a:alpha val="100000"/>
                  </a:srgbClr>
                </a:solidFill>
                <a:latin typeface="Calibri"/>
              </a:rPr>
              <a:t><![CDATA[Ley 38/1999, de 5 de noviembre, de Ordenación de la Edificación]]></a:t>
            </a:r>
            <a:r>
              <a:rPr lang="en-US" strike="noStrike" sz="2100" spc="0" u="none" cap="none">
                <a:solidFill>
                  <a:srgbClr val="1B2438">
                    <a:alpha val="100000"/>
                  </a:srgbClr>
                </a:solidFill>
                <a:latin typeface="Calibri"/>
              </a:rPr>
              <a:t><![CDATA[, regula el libro de órdenes y asistencias en su artículo 12, que es donde se registra lo que ocurre en la obra y quién lo ordena. Y el ]]></a:t>
            </a:r>
            <a:r>
              <a:rPr lang="en-US" b="1" strike="noStrike" sz="2100" spc="0" u="none" cap="none">
                <a:solidFill>
                  <a:srgbClr val="1B2438">
                    <a:alpha val="100000"/>
                  </a:srgbClr>
                </a:solidFill>
                <a:latin typeface="Calibri"/>
              </a:rPr>
              <a:t><![CDATA[Real Decreto 314/2006, de 17 de marzo]]></a:t>
            </a:r>
            <a:r>
              <a:rPr lang="en-US" strike="noStrike" sz="2100" spc="0" u="none" cap="none">
                <a:solidFill>
                  <a:srgbClr val="1B2438">
                    <a:alpha val="100000"/>
                  </a:srgbClr>
                </a:solidFill>
                <a:latin typeface="Calibri"/>
              </a:rPr>
              <a:t><![CDATA[, por el que se aprueba el Código Técnico de la Edificación, fija las exigencias básicas de calidad y seguridad de los edificios, incluida la durabilidad de los elementos que se van a renov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documentación que sostiene el pla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aparece en ninguno de esos documentos son los plazos, los precios y las garantías de este tipo de encargo: son decisiones de la empresa que hay que confirmar y que se escriben en el plan cuando están confirmadas. La lección enseña la estructura; los compromisos los pone quien los puede pone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documentación que sostiene el plan]]></a:t>
            </a:r>
          </a:p>
        </p:txBody>
      </p:sp>
      <p:pic>
        <p:nvPicPr>
          <p:cNvPr id="3" name="" descr="Comparación entre los documentos que sostienen un plan de mantenimiento y las afirmaciones que no se sostienen sin ellos.">
            <a:hlinkClick r:id="rId3" tooltip="Comparación entre los documentos que sostienen un plan de mantenimiento y las afirmaciones que no se sostienen sin ellos."/>
          </p:cNvPr>
          <p:cNvPicPr>
            <a:picLocks noChangeAspect="1"/>
          </p:cNvPicPr>
          <p:nvPr>
            <p:ph type="pic" idx="1"/>
          </p:nvPr>
        </p:nvPicPr>
        <p:blipFill>
          <a:blip r:embed="rId2"/>
          <a:stretch>
            <a:fillRect/>
          </a:stretch>
        </p:blipFill>
        <p:spPr>
          <a:xfrm>
            <a:off x="1247775" y="1257300"/>
            <a:ext cx="66389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 la izquierda, lo que se puede defender. A la derecha, lo que no se puede sosten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de-hoteles-viviendas-y-comunidades"/>
              </a:rPr>
              <a:t><![CDATA[Ver imagen original en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a documentación que sostiene el pla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rtículo 12 de la Ley de Ordenación de la Edificación, que regula el libro de órdenes y asistencias, pertenece a la Ley 38/1999, de 5 de noviembre, de Ordenación de la Edificación. ¿En qué año se publicó esa ley?]]></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________________]]></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dos encargos, dos plan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uelven los tres clientes del supuesto con los datos que faltaban.]]></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t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f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stíb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or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stíb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i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dos encargos, dos plan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tor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h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e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ten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d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dos encargos, dos plan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omunidad.]]></a:t>
            </a:r>
            <a:r>
              <a:rPr lang="en-US" strike="noStrike" sz="2100" spc="0" u="none" cap="none">
                <a:solidFill>
                  <a:srgbClr val="1B2438">
                    <a:alpha val="100000"/>
                  </a:srgbClr>
                </a:solidFill>
                <a:latin typeface="Calibri"/>
              </a:rPr>
              <a:t><![CDATA[ El administrador de fincas trae la lista de zonas acordadas: escalera, rellanos y fachada. En la visita a un bajo se ve una mancha de humedad en la pared del fondo. La humedad es de origen estructural y necesita un profesional: la unidad se anota en la lista de fuera de plan, con su zona y su motivo, y se comunica por escrito al presidente de la comunidad. No entra en la fase de fachada ni se le da precio en el mostrador. La fachada, en cambio, tiene fisuras superficiales de superficie y se renueva con la familia elástica, con su referencia de color y su fase de verific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dos encargos, dos plan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mpresa de mantenimiento.]]></a:t>
            </a:r>
            <a:r>
              <a:rPr lang="en-US" strike="noStrike" sz="2100" spc="0" u="none" cap="none">
                <a:solidFill>
                  <a:srgbClr val="1B2438">
                    <a:alpha val="100000"/>
                  </a:srgbClr>
                </a:solidFill>
                <a:latin typeface="Calibri"/>
              </a:rPr>
              <a:t><![CDATA[ Pide lo mismo para tres contratos: fase, familia, referencia de color por zona y parte de trabajo. Lo que cambia entre un contrato y otro no es el sistema, es el calendari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dos encargos, dos planes]]></a:t>
            </a:r>
          </a:p>
        </p:txBody>
      </p:sp>
      <p:pic>
        <p:nvPicPr>
          <p:cNvPr id="3" name="" descr="Flujo de cinco pasos que resume el método aplicado al hotel y a la comunidad: zonificar, acordar por escrito, referenciar el color, ejecutar por fases y cerrar con el documento.">
            <a:hlinkClick r:id="rId3" tooltip="Flujo de cinco pasos que resume el método aplicado al hotel y a la comunidad: zonificar, acordar por escrito, referenciar el color, ejecutar por fases y cerrar con el documento."/>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Los dos casos del supuesto siguen exactamente este recorr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de-hoteles-viviendas-y-comunidades"/>
              </a:rPr>
              <a:t><![CDATA[Ver imagen original en el O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Ejemplo resuelto: dos encargos, dos plane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fase 2 del hotel, el aplicador abre un lote nuevo de la misma referencia de color y al aplicarlo en una habitación de prueba se ve más claro que en los pasillos de la fase 1. ¿Qué debería hacer el responsable de la fase?]]></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inuar: es el mismo código de color, así que el tono tiene que ser el mismo.]]></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con la muestra física guardada en la fase 1 y, si la diferencia es visible, no continuar y documentar la incidencia antes de segui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justar el tono mezclando un poco de blanco en el bote para igualarlo a oj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intar también los pasillos de la fase 1 con el lote nuevo para que todo el hotel tenga el mismo ton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límites del mostrado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de mantenimiento es un cliente que vuelve, y por eso el mostrador tiene que ser especialmente cuidadoso con lo que promete.]]></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decir: qué familia corresponde a cada zona, qué condiciones de uso tiene el producto, cómo se estructura el plan en fases, cómo se escribe la referencia de color, qué unidades quedan fuera del plan y por qué, qué puntos hay que acordar por escrito sobre Crucero y qué parte del encargo necesita otro profesional.]]></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límites del mostrado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dice: cuánto durará cada fase, qué garantía se da sobre la obra, cuánto cuesta cada fase, qué incluye exactamente Crucero mientras no esté escrito, ni qué resultado tendrá el color dentro de dos años. Eso depende de decisiones de la empresa y de las fichas de los fabricantes, y le corresponde a dirección técnica confirmarlo y ponerlo por escrit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límites del mostrado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última frontera que conviene tener presente. Esta lección enseña un ]]></a:t>
            </a:r>
            <a:r>
              <a:rPr lang="en-US" b="1"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zonificar, ordenar en fases, referenciar el color por escrito, documentar lo que queda fuera y escalar con una pregunta concreta. La prueba en línea acredita que se conoce ese método. No acredita la competencia para aplicar un sistema en un hotel en uso, ni para firmar el libro de órdenes y asistencias, ni para decidir sobre un soporte. Eso se verifica con supervisión en el puesto, con la ficha delante y con el producto en la man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spuesta con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Los límites del mostrado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jefe de mantenimiento te pide por escrito que le garantices que el color de la fase 2 será idéntico al de la fase 1 durante los dos años del contrato, y que Crucero cubre también la fachada. ¿Qué le respond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lo firmo: con la misma referencia de color y un buen aplicador el resultado es idéntico, y Crucero ya lo dijimos por teléfon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spuesta con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2]]></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explico qué garantiza y qué no la referencia escrita de color y la muestra física, que permiten igualar dentro de la misma referencia, y que la garantía y el alcance de Crucero los confirma y los firma dirección técnic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igo que la garantía la da el fabricante del producto, así que no es problema mío.]]></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go que lo decida su jefe de obra y le entrego el material que me pid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ferencia escrita de color por z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en la fase 1 de cada programa de mantenimiento, antes de comprar material y antes de empezar a pintar. La columna de ejemplo es ficticia y sirve para ver el nivel de detalle; los códigos de color y las referencias los confirma el catálogo de la empresa, y lo que no consta se escribe como pendiente, con su motiv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ferencia escrita de color por z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referencia de color. Los valores de ejemplo son inventados para practicar y no son datos de la empres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543050"/>
                <a:gridCol w="1733550"/>
                <a:gridCol w="1095375"/>
                <a:gridCol w="1209675"/>
                <a:gridCol w="1733550"/>
                <a:gridCol w="800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mbre y código del co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ab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or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uestra fís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stíbulo y conserje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rón perla 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 de óxidos y bla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A-01, guardada con la fase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illos de plantas 0 a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rón perla 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 de óxidos y bla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A-02, guardada con la fase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543050"/>
                <a:gridCol w="1733550"/>
                <a:gridCol w="1095375"/>
                <a:gridCol w="1209675"/>
                <a:gridCol w="1733550"/>
                <a:gridCol w="800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mbre y código del co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ab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or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uestra fís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itaciones 101 a 1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ena 0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 de blanco y t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B-01, guardada con la fase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eras y rell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rón perla 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 de óxidos y bla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A-03, guardada con la fase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543050"/>
                <a:gridCol w="1733550"/>
                <a:gridCol w="1095375"/>
                <a:gridCol w="1209675"/>
                <a:gridCol w="1733550"/>
                <a:gridCol w="800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mbre y código del co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ab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or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uestra fís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hada prin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 0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co y pigmento mi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C-01, guardada con la fase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rto de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is 0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co y ne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D-01, guardada con la fase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ferencia escrita de color por z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2]]></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campo no está confirmado se escribe «pendiente» con el motivo, y nunca se rellena con suposiciones. El acabado forma parte del color: dos filas con el mismo código y distinto acabado no son el mismo color, y esa diferencia se acuerda antes de empezar la fas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zonas y exig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illos y escale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áfico, desgaste y limpieza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cens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ción y secado ráp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hadas y balc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mperie y cobertura de microfis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sc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tratada y superficie antidesliz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ños y vestu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moho y lav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it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o olor, secado rápido y acabado esté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zonas y exig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2]]></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rdines y pat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del terreno y transpir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ones y zonas de 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gaste y lav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zonas y exigenci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mantenimiento-de-hoteles-viviendas-y-comunidades"/>
              </a:rPr>
              <a:t><![CDATA[Abrir el juego en el O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mpra un cliente de mantenimient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ograma: un plan por fases con su alcance, su referencia de color y sus documentos de cierr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inco fases del program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agnóstico y zonificación, preparación del alcance, ejecución por zonas, verificación y cierre, mantenimiento y renovació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referencia escrita de color?]]></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ocumento por zona con el nombre y el código del color, el acabado, el colorante, la muestra física y la fas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unidad fuera del pla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rla en una lista aparte con su motivo, comunicarla por escrito y no dar precio ni plazo de ell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y que acordar por escrito sobre Crucer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incluye y qué excluye, qué zonas y fases cubre, quién lo ejecuta, con qué material y qué documento gener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guarda la muestra físic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mantenimiento por fases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ódigo sirve para pedir material y la muestra es lo único que permite igualar o demostrar una diferencia entre lot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estructurar un plan de mantenimi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5]]></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estructurar un plan de mantenimi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dicción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0]]></a:t>
            </a:r>
          </a:p>
        </p:txBody>
      </p:sp>
      <p:sp>
        <p:nvSpPr>
          <p:cNvPr id="12" name=""/>
          <p:cNvSpPr txBox="1"/>
          <p:nvPr/>
        </p:nvSpPr>
        <p:spPr>
          <a:xfrm>
            <a:off x="514350" y="29813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distinguir a un cliente de programa de un cliente de venta, ordenar el trabajo en fases con su documento de cierre, escribir la referencia de color por zona con su muestra, documentar las unidades que quedan fuera y plantear los acuerdos que necesitan una firm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estructurar un plan de mantenimi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4, 5 y 6. Los errores más frecuentes son dar un precio y un plazo a una unidad fuera del plan, tratar el color de memoria y meter en la fase en curso lo que no estaba acordada.]]></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de mantenimiento no compra pintura: compra un ]]></a:t>
            </a:r>
            <a:r>
              <a:rPr lang="en-US" b="1"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Por eso la respuesta del mostrador no es un producto, es un plan por zonas y por fases, con el alcance de cada fase, con la lista de lo que queda fuera y con los acuerdos escritos que lo sostiene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zona tiene su exigencia.]]></a:t>
            </a:r>
            <a:r>
              <a:rPr lang="en-US" strike="noStrike" sz="2100" spc="0" u="none" cap="none">
                <a:solidFill>
                  <a:srgbClr val="1B2438">
                    <a:alpha val="100000"/>
                  </a:srgbClr>
                </a:solidFill>
                <a:latin typeface="Calibri"/>
              </a:rPr>
              <a:t><![CDATA[ Pasillos y escaleras: tráfico y desgaste. Fachadas: intemperie y microfisuras. Piscinas: agua tratada y antideslizante. Baños: humedad y moho. Habitaciones: bajo olor y secado rápido. La familia se elige por esa exigencia y por el acabado, y un acabado de interior no se lleva a una fachad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lor no se sostiene con la memoria.]]></a:t>
            </a:r>
            <a:r>
              <a:rPr lang="en-US" strike="noStrike" sz="2100" spc="0" u="none" cap="none">
                <a:solidFill>
                  <a:srgbClr val="1B2438">
                    <a:alpha val="100000"/>
                  </a:srgbClr>
                </a:solidFill>
                <a:latin typeface="Calibri"/>
              </a:rPr>
              <a:t><![CDATA[ Se sostiene con la referencia escrita por zona: el nombre y el código, el acabado, el colorante, la muestra física y la fase. La muestra es lo que permite igualar un lote nuevo con una fase anterior, y por eso se guard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no entra en el plan se documenta aparte.]]></a:t>
            </a:r>
            <a:r>
              <a:rPr lang="en-US" strike="noStrike" sz="2100" spc="0" u="none" cap="none">
                <a:solidFill>
                  <a:srgbClr val="1B2438">
                    <a:alpha val="100000"/>
                  </a:srgbClr>
                </a:solidFill>
                <a:latin typeface="Calibri"/>
              </a:rPr>
              <a:t><![CDATA[ Las unidades fuera del plan se anotan con su zona y su motivo, se comunican por escrito y no reciben precio ni plazo en el mostrador. Y ]]></a:t>
            </a:r>
            <a:r>
              <a:rPr lang="en-US" b="1" strike="noStrike" sz="2100" spc="0" u="none" cap="none">
                <a:solidFill>
                  <a:srgbClr val="1B2438">
                    <a:alpha val="100000"/>
                  </a:srgbClr>
                </a:solidFill>
                <a:latin typeface="Calibri"/>
              </a:rPr>
              <a:t><![CDATA[Crucero se acuerda por escrito antes de entrar en el plan]]></a:t>
            </a:r>
            <a:r>
              <a:rPr lang="en-US" strike="noStrike" sz="2100" spc="0" u="none" cap="none">
                <a:solidFill>
                  <a:srgbClr val="1B2438">
                    <a:alpha val="100000"/>
                  </a:srgbClr>
                </a:solidFill>
                <a:latin typeface="Calibri"/>
              </a:rPr>
              <a:t><![CDATA[: sin alcance, sin exclusiones, sin responsable y sin documento, no hay partida que cotizar ni que ejecutar.]]></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límites son parte del oficio.]]></a:t>
            </a:r>
            <a:r>
              <a:rPr lang="en-US" strike="noStrike" sz="2100" spc="0" u="none" cap="none">
                <a:solidFill>
                  <a:srgbClr val="1B2438">
                    <a:alpha val="100000"/>
                  </a:srgbClr>
                </a:solidFill>
                <a:latin typeface="Calibri"/>
              </a:rPr>
              <a:t><![CDATA[ Los plazos, los precios, las garantías y el alcance pendiente de Crucero los confirma dirección técnica. Y esta evaluación acredita el conocimiento del método: la competencia para aplicar un sistema en un edificio en uso, decidir sobre el soporte y firmar la documentación de la obra se verifica con supervisión en el puesto.]]></a:t>
            </a:r>
          </a:p>
        </p:txBody>
      </p:sp>
      <p:sp>
        <p:nvSpPr>
          <p:cNvPr id="8" name=""/>
          <p:cNvSpPr txBox="1"/>
          <p:nvPr/>
        </p:nvSpPr>
        <p:spPr>
          <a:xfrm>
            <a:off x="514350" y="32670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38/1999, de 5 de noviembre, de Ordenación de la Edificación; en particular, su artículo 12 sobre el libro de órdenes y asistencias (Boletín Oficial del Estado, consulta 2026-10); esta lección no reproduce su articulado.]]></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314/2006, de 17 de marzo, por el que se aprueba el Código Técnico de la Edificación (Boletín Oficial del Estado, consulta 2026-10); las referencias concretas a sus instrucciones se consultan en la versión consolidad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Legislativo 7/2015, de 30 de octubre, por el que se aprueba el texto refundido de la Ley de Suelo y Rehabilitación Urbana (Boletín Oficial del Estado, consulta 2026-10).]]></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de-hoteles-viviendas-y-comunidades"/>
              </a:rPr>
              <a:t><![CDATA[Mantenimiento de hoteles, viviendas y com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nisterio para la Transición Ecológica, guía para la gestión de ayudas a la rehabilitación energética de edificios (consulta 2026-10); el alcance concreto de cada ayuda y su plazo de solicitud no se citan en esta lección.]]></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fichas de datos de seguridad de los fabricantes del catálogo de la empresa: fuente operativa para familias, condiciones de aplicación, rendimientos y seguridad; la ficha vigente prevalece sobre cualquier resumen interno (consulta 2026-10).]]></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2026-10-31T04:02:29Z</dcterms:created>
  <dcterms:modified xsi:type="dcterms:W3CDTF">2026-10-31T04:02:29Z</dcterms:modified>
  <dc:title>Mantenimiento de hoteles, viviendas y comunidades</dc:title>
  <dc:description>Presentación editable del OA «Mantenimiento de hoteles, viviendas y comunidades». Enlace: https://pinturasespecializadas.lumbre.lat/object/mantenimiento-de-hoteles-viviendas-y-comunidades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