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presProps" Target="presProps.xml"/>
  <Relationship Id="rId115" Type="http://schemas.openxmlformats.org/officeDocument/2006/relationships/viewProps" Target="viewProps.xml"/>
  <Relationship Id="rId11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3-O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eferencia mal leída no es una errata: es otro bote, otro presupuesto y otra pared pintada.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alizar la referencia correcta»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alizar la referencia correcta»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alizar la referencia correcta»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alizar la referencia correcta»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a referencia y qué no es»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a referencia y qué no es»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es una referencia y qué no es»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seis frases que convierten un pedido en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seis frases que convierten un pedido en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seis frases que convierten un pedido en otr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eer el código por part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anatom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cinco recuadros de colores que corresponden a los tramos del código ficticio PLA-INT-MT-04-BLN: familia, gama de uso, acabado, formato y color, más dos códigos que difieren en un t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atomía de un código, con un esquema ficticio. Cada tramo responde una pregunta: qué producto es, dónde se usa, cómo queda, cuánto trae y de qué color. Cambiar un tramo cambia el producto, aunque el resto sea idén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eer el código por partes»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eer el código por partes»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Buscar por catálogo, no por memoria»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isponibilidad: qué significa «está»»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isponibilidad: qué significa «está»»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isponibilidad: qué significa «está»»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el código no existe»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el código no existe»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el código no existe»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ces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flujo en serpentina con seis pasos: anotar literal, pedir pruebas, buscar en catálogo, leer por partes, confirmar en voz alta y escalar si no cuadra, con una caja final de regla crítica sobre las sustit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oceso general de localización de una referencia. El paso 6 es la puerta de seguridad: si el código no existe o la duda persiste, se registra y se escala; nunca se sustituye por parecido. El catálogo, las pantallas y el circuito de autorización concretos de la empresa están pendientes de validació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omparativ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dro comparativo con tres columnas de códigos ficticios y siete filas de campos: código, familia, gama de uso, acabado, formato, color y consecuencia de la conf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tres productos del supuesto: comparten familia, gama y color y son tres referencias distintas. B cambia el acabado; C cambia el tamaño del envase. Todos los datos del cuadro son ficticios y está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calización resuelta: tres referencias parecida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Partir el códig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trae anotado PLA-INT-MT-04-BLN. Lo leo por partes: familia PLA, gama INT, acabado MT, formato 04, color BLN. Todavía no sé si existe; ya sé qué cinco cosas tengo qu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calización resuelta: tres referencias parecida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Buscar en el catálogo, no en la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o la familia PLA y ordeno sus variantes. Aparecen tres códigos que encajan con la descripción oral: PLA-INT-MT-04-BLN, PLA-INT-SAT-04-BLN y PLA-INT-MT-12-BLN. Los tres son «plástica de interior blanca»: la frase del cliente no los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calización resuelta: tres referencias parecida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Comparar campo a campo, no de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go la comparación del cuadro: A y B difieren en el acabado (MT frente a SAT); A y C difieren en el formato (4 litros frente a 12). Ninguno es «una versión» del otro: son tres referencias y tres decision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calización resuelta: tres referencias parecida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Confirmar en voz alta los cinc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o: «plástica de gama interior, mate, blanco, bote de cuatro litros». El cliente corrige: quería satinado, se le había ido la boca con el mate. Sin esta lectura habría salido con el mate y la reclamación habría llegado con la primera freg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calización resuelta: tres referencias parecida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Comprobar el estado de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ferencia ya confirmada (PLA-INT-SAT-04-BLN) aparece como registrada, pero no la tengo vista. No la ofrezco como inmediata: la busco o dejo constancia de que falta la comprobación física. El modo de consultarla lo fija el sistema de la cas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calización resuelta: tres referencias parecida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Anotar el resultado de la loc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pedido queda la referencia exacta, los cinco campos confirmados, el estado de disponibilidad y lo que sigue pendiente. Si mañana lo prepara otro compañero, no tiene que adivin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calización resuelta: tres referencias parecidas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NO he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e dado por bueno el mate porque el cliente lo dijo una vez; no he ofrecido el de 12 litros «porque cunde más»; no he sustituido nada por parecido; y no he prometido una fecha de llegada que nadie me ha con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Sustituciones: validación técnica y aceptación escrit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ustitución resuelta: de la falta al conforme del cliente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Confirmar que no está y decirlo con pr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LA-INT-MT-04-BLN figura como agotada, sin fecha de reposición confirmada. Informo de las dos cosas: que hoy no lo tengo y que no le puedo prometer el día que llega. No mezclo la falta con el sustituto en la mism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ustitución resuelta: de la falta al conforme del cliente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Volver al catálogo, no a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ntro de la familia PLA busco las variantes con acabado mate y formato de cuatro litros. Salen dos candidatas y una de ellas es de otra gama de uso (exterior): el parecido de nombre no ha decidido nada, han decidido lo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ustitución resuelta: de la falta al conforme del cliente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edir validación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ofrecer, quien corresponde confirma que la candidata sirve para ese soporte y ese uso y que no rompe la compatibilidad con lo ya pintado. Ese paso es el que separa una sustitución de una venta improvisada. En la empresa, quién lo hace está pendiente de validación (§5.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ustitución resuelta: de la falta al conforme del cliente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xplicar qué cambi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o digo en campos, no en adjetivos: «mismo color y mismo acabado, otra base: no es la misma lavabilidad y el precio varía». Y le digo también lo que no sé, que es la fecha de llegada del producto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ustitución resuelta: de la falta al conforme del cliente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Recoger la aceptación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acepta el cambio: queda anotado el código propuesto, el motivo, la validación técnica con fecha y su conforme expreso. Si prefiere esperar al original, se registra esa decisión y su plazo: no se le deja un sustituto por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ustitución resuelta: de la falta al conforme del cliente (supuest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Dejar trazable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queda con dos referencias escritas —la pedida y la entregada— y el motivo que las une. Cuando otro compañero lo reponga o atienda una reclamación, no tiene que reconstruir la conversación: la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envase vacío con la etiqueta medio borrada → Familia, gama, acabado y formato; el código puede quedar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albarán del pedido anterior → La referencia exacta con la que se le sirvió la últ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foto del muro hecha con el móvil → Nada con certeza: ni el tono, ni el brillo, ni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nme el blanco mate de siempre» → Que existe un historial que consultar, no qué referencia llev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código a mano donde un 4 parece un 1 → Que hay una cifra dudosa y hay que confirmarla con otr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muestra física de color en la mano → El tono buscado, comparado en buenas condiciones de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4 (buscar por catálogo) y su tabla «Qué confirma y qué no confirma cad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petir y anotar literalmente lo que dice el cliente → Pedir la señal dura: envase, etiqueta, pedido o albarán anterior → Buscar en el catálogo por familia y variantes, no de memoria → Leer el código tramo a tramo: familia, gama, acabado, color y formato → Confirmar en voz alta los cinco campos y el número de envases → Si algo no cuadra o no está: anotar la duda y escalar, sin improvisar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aptura la petición literal y la prueba documental; después se busca en el catálogo y se lee el código por partes; luego se confirman los campos con el cliente; y solo al final se resuelve la disponibilidad o se escala la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gue los seis pasos de la figura «Proceso para localizar la referencia correcta»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4 del código estaba mal escrito: lo he confirmado con el albarán anterior antes de ano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decide por memoria y no por catálogo. La 3 cambia el formato sin validación ni aceptación: otro producto, no «el mismo en grande». La 4 promete un color a partir de una foto, algo prohibido por el plan §7. La 2 confirma una cifra dudosa con una segunda fuente y la 6 documenta una sustitución con sus dos condiciones: son las dos prácticas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2, 4, 7 y 8 y la lista de errores frecuente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sultar su historial y el catálogo para fijar la referencia exacta, comprobar su disponibilidad y confirmarle en voz alta los cinco campos antes de cerra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scripción oral no identifica una referencia: es una pista para buscar. El historial y el catálogo fijan el código, la consulta de existencias dice qué se puede entregar y la lectura de los cinco campos cierra la comprobación con el cliente. Servir de memoria, sustituir por parecido o dejar que alguien adivine en el almacén son los tres errores típ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4 (buscar por catálogo), sección 5 (disponibilidad) y el ejemplo de los tres pa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gama de uso es un campo que define el producto: interior y exterior no son equivalentes aunque compartan color y acabado. Cualquier sustitución exige validación técnica y aceptación escrita del cliente; sin esas dos condiciones es un pedido servido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3 (variantes) y sección 8 (sustituciones) d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nominación o familia · gama de uso · acabado ·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inco campos de una referencia son denominación/familia, gama de uso, acabado, color y formato. Se comprueban uno a uno en el catálogo y se confirman en voz alta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2 (leer el código por partes) y su lista de los cinc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4 × 2,5 = 10 litros. 10 ÷ 0,75 = 13,33, así que hacen falta 14 envases: con 13 solo hay 9,75 litros y faltaría producto. Cambiar de formato no es un detalle: altera el número de envases, el precio y la cuenta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3 (variante de formato) y el registro de sustitución de la sección 8; litros y precios son un supuesto didáctic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i es de gama interior o de gama exterior → Familia y gama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te, satinado o brillo → Acabado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uatro litros o doce litros por envase → Formato y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denominación exacta del color pedido → Acabado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i lo que hay en tienda está reservado a otro pedido → Formato y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 es una plástica, un esmalte o un barniz → Familia y gama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de la sección 1, tabla de variantes de la sección 3 y estados de disponibilidad de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localizar-la-referencia-correcta]]></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localización · Memoria: campo de la referencia y pregunta que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localización · Memoria: campo de la referencia y pregunta que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dar una referencia por el color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parecido de nombre, de foto o de envase no identifica: se confirma el código campo a campo (plan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un dígito dud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dudoso hasta que lo confirmas con otra fuente: etiqueta, albarán anterior o catálogo. No se elige a 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ampos cierran una loc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nominación/familia, gama de uso, acabado, color y formato. Los cinco, en voz alta y con el cliente asintiendo 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sistema dice que hay, pero no lo ves. ¿Qué dices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stá registrado y lo estás localizando, no que se lo das ahora. Existencia y disponibilidad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No está. ¿Se le ofrece el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iniciativa propia. Sustitución = validación técnica + aceptación escrita + registro. Si no, se informa del estado y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 si el código no existe en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 improvisas: señal dura (envase, pedido anterior), búsqueda por familia, duda anotada por escrito y escalada al técnico o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 el catálogo ficticio de este objeto hay tres referencias: PLA-INT-MT-04-BLN, PLA-INT-SAT-04-BLN y PLA-INT-MT-12-BLN. El cliente dice «el blanco satinado de cuatro litros». Escribe qué referencia es la pedida, en qué campo se distingue de cada una de las otras dos, qué le leerías en voz alta para confirmarlo y qué NO harías si esa referencia resultara no disponible. Tres o cuatro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ocalizar sin asumir equival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localizar-la-referencia-correcta]]></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localizar sin asumir equivalencias» (2 de 3).]]></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localizar sin asumir equivalencias»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91" r:id="rId1"/>
    <p:sldLayoutId id="2482439292" r:id="rId2"/>
    <p:sldLayoutId id="2482439293" r:id="rId3"/>
    <p:sldLayoutId id="24824392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1a22a2b9fe29e55275aaa1cdc369cd7d81e780f30ca0add1.jpg"/>
  <Relationship Id="rId3" Type="http://schemas.openxmlformats.org/officeDocument/2006/relationships/hyperlink" Target="https://pinturasespecializadas.lumbre.lat/object/localizar-la-referencia-correct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localizar-la-referencia-correcta" TargetMode="External"/>
  <Relationship Id="rId4" Type="http://schemas.openxmlformats.org/officeDocument/2006/relationships/hyperlink" Target="https://pinturasespecializadas.lumbre.lat/object/localizar-la-referencia-correcta"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anatomia6.jpg"/>
  <Relationship Id="rId3" Type="http://schemas.openxmlformats.org/officeDocument/2006/relationships/hyperlink" Target="https://pinturasespecializadas.lumbre.lat/object/localizar-la-referencia-correcta" TargetMode="External"/>
  <Relationship Id="rId4" Type="http://schemas.openxmlformats.org/officeDocument/2006/relationships/hyperlink" Target="https://pinturasespecializadas.lumbre.lat/object/localizar-la-referencia-correcta"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ceso12.jpg"/>
  <Relationship Id="rId3" Type="http://schemas.openxmlformats.org/officeDocument/2006/relationships/hyperlink" Target="https://pinturasespecializadas.lumbre.lat/object/localizar-la-referencia-correcta" TargetMode="External"/>
  <Relationship Id="rId4" Type="http://schemas.openxmlformats.org/officeDocument/2006/relationships/hyperlink" Target="https://pinturasespecializadas.lumbre.lat/object/localizar-la-referencia-correcta"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omparativa13.jpg"/>
  <Relationship Id="rId3" Type="http://schemas.openxmlformats.org/officeDocument/2006/relationships/hyperlink" Target="https://pinturasespecializadas.lumbre.lat/object/localizar-la-referencia-correcta" TargetMode="External"/>
  <Relationship Id="rId4" Type="http://schemas.openxmlformats.org/officeDocument/2006/relationships/hyperlink" Target="https://pinturasespecializadas.lumbre.lat/object/localizar-la-referencia-correcta"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hyperlink" Target="https://pinturasespecializadas.lumbre.lat/object/localizar-la-referencia-correcta" TargetMode="External"/>
  <Relationship Id="rId4"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localizar-la-referencia-correct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cal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fer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rrec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localizar-la-referencia-correct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sin ambigüedad la referencia que pide el cliente: leer el código tramo a tramo, confirmar denominación, gama de uso, acabado, color y formato, buscar en el catálogo y no en la memoria, distinguir lo que está de lo reservado o pendiente y tratar toda sustitución con validación técnica y aceptación escrita, sin asumir equivalencias por pareci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la localización de referencias en mostrador: qué es una referencia y qué es una variante, cómo se lee un código por partes, qué confirma cada documento del cliente, qué significa que algo esté disponible y qué exige una sustitución. Incluye el caso de tres productos parecidos, un caso de sustitución validada y una ayuda de una pantalla. Los códigos son ficticios: el catálogo real y los criterios internos quedan pendientes de validación de la empres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ferencias · catálogo · variantes · códigos · disponibilidad · sustituciones · mostrador · pedid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alizar la referencia correcta]]></a:t>
            </a:r>
          </a:p>
        </p:txBody>
      </p:sp>
      <p:pic>
        <p:nvPicPr>
          <p:cNvPr id="3" name="" descr="Portada de la Academia de Pinturas Especializadas con el título del objeto sobre fondo azul y franja ocre, y el código JUL-C03-O02">
            <a:hlinkClick r:id="rId3" tooltip="Portada de la Academia de Pinturas Especializadas con el título del objeto sobre fondo azul y franja ocre, y el código JUL-C03-O02"/>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eferencia mal leída no es una errata: es otro bote, otro presupuesto y otra pared pintada.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ocalizar-la-referencia-correcta"/>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alizar la referencia correc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un cliente y dice «el de siempre, blanco, mate, cuatro litros». En el papel garabateado que trae se lee un código que puede terminar en 04 u 08. Dos minutos después estás vendiendo un producto que no es el que pidió: misma familia, mismo color, otro acabado o otro formato. Nadie ha actuado de mala fe y, sin embargo, el pedido está m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alizar la referencia correc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r una referencia no es saberse el catálogo de memoria: es un ]]></a:t>
            </a:r>
            <a:r>
              <a:rPr lang="en-US" b="1" strike="noStrike" sz="2100" spc="0" u="none" cap="none">
                <a:solidFill>
                  <a:srgbClr val="1B2438">
                    <a:alpha val="100000"/>
                  </a:srgbClr>
                </a:solidFill>
                <a:latin typeface="Calibri"/>
              </a:rPr>
              <a:t><![CDATA[gesto verificable]]></a:t>
            </a:r>
            <a:r>
              <a:rPr lang="en-US" strike="noStrike" sz="2100" spc="0" u="none" cap="none">
                <a:solidFill>
                  <a:srgbClr val="1B2438">
                    <a:alpha val="100000"/>
                  </a:srgbClr>
                </a:solidFill>
                <a:latin typeface="Calibri"/>
              </a:rPr>
              <a:t><![CDATA[, que se puede enseñar, practicar y comprobar. Consiste en leer el código ]]></a:t>
            </a:r>
            <a:r>
              <a:rPr lang="en-US" b="1" strike="noStrike" sz="2100" spc="0" u="none" cap="none">
                <a:solidFill>
                  <a:srgbClr val="1B2438">
                    <a:alpha val="100000"/>
                  </a:srgbClr>
                </a:solidFill>
                <a:latin typeface="Calibri"/>
              </a:rPr>
              <a:t><![CDATA[por partes]]></a:t>
            </a:r>
            <a:r>
              <a:rPr lang="en-US" strike="noStrike" sz="2100" spc="0" u="none" cap="none">
                <a:solidFill>
                  <a:srgbClr val="1B2438">
                    <a:alpha val="100000"/>
                  </a:srgbClr>
                </a:solidFill>
                <a:latin typeface="Calibri"/>
              </a:rPr>
              <a:t><![CDATA[, confirmar con el cliente los campos que lo componen —denominación, gama de uso, acabado, color y tamaño del envase—, buscar en el ]]></a:t>
            </a:r>
            <a:r>
              <a:rPr lang="en-US" b="1"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y no en el recuerdo, y distinguir lo que ]]></a:t>
            </a:r>
            <a:r>
              <a:rPr lang="en-US" b="1"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de lo que está reservado, pendiente o simplemente no existe. Y cuando lo pedido no está, la salida no es la referencia parecida: es una ]]></a:t>
            </a:r>
            <a:r>
              <a:rPr lang="en-US" b="1" strike="noStrike" sz="2100" spc="0" u="none" cap="none">
                <a:solidFill>
                  <a:srgbClr val="1B2438">
                    <a:alpha val="100000"/>
                  </a:srgbClr>
                </a:solidFill>
                <a:latin typeface="Calibri"/>
              </a:rPr>
              <a:t><![CDATA[sustitución con validación técnica y aceptación escrita]]></a:t>
            </a:r>
            <a:r>
              <a:rPr lang="en-US" strike="noStrike" sz="2100" spc="0" u="none" cap="none">
                <a:solidFill>
                  <a:srgbClr val="1B2438">
                    <a:alpha val="100000"/>
                  </a:srgbClr>
                </a:solidFill>
                <a:latin typeface="Calibri"/>
              </a:rPr>
              <a:t><![CDATA[, o no hacer ning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alizar la referencia correc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ese gesto de mostrador. No enseña tu catálogo: ]]></a:t>
            </a:r>
            <a:r>
              <a:rPr lang="en-US" b="1" strike="noStrike" sz="2100" spc="0" u="none" cap="none">
                <a:solidFill>
                  <a:srgbClr val="1B2438">
                    <a:alpha val="100000"/>
                  </a:srgbClr>
                </a:solidFill>
                <a:latin typeface="Calibri"/>
              </a:rPr>
              <a:t><![CDATA[la empresa no ha entregado sus familias, sus códigos ni su sistema de consulta]]></a:t>
            </a:r>
            <a:r>
              <a:rPr lang="en-US" strike="noStrike" sz="2100" spc="0" u="none" cap="none">
                <a:solidFill>
                  <a:srgbClr val="1B2438">
                    <a:alpha val="100000"/>
                  </a:srgbClr>
                </a:solidFill>
                <a:latin typeface="Calibri"/>
              </a:rPr>
              <a:t><![CDATA[, así que todo lo que aquí tiene pinta de código es un ]]></a:t>
            </a:r>
            <a:r>
              <a:rPr lang="en-US" b="1" strike="noStrike" sz="2100" spc="0" u="none" cap="none">
                <a:solidFill>
                  <a:srgbClr val="1B2438">
                    <a:alpha val="100000"/>
                  </a:srgbClr>
                </a:solidFill>
                <a:latin typeface="Calibri"/>
              </a:rPr>
              <a:t><![CDATA[esquema ficticio y rotulado]]></a:t>
            </a:r>
            <a:r>
              <a:rPr lang="en-US" strike="noStrike" sz="2100" spc="0" u="none" cap="none">
                <a:solidFill>
                  <a:srgbClr val="1B2438">
                    <a:alpha val="100000"/>
                  </a:srgbClr>
                </a:solidFill>
                <a:latin typeface="Calibri"/>
              </a:rPr>
              <a:t><![CDATA[ (plan §7). Lo que sí es tuyo desde el primer día es la manera de preguntar, de leer y de confirmar.]]></a:t>
            </a:r>
          </a:p>
        </p:txBody>
      </p:sp>
      <p:sp>
        <p:nvSpPr>
          <p:cNvPr id="8" name="" descr=""/>
          <p:cNvSpPr/>
          <p:nvPr/>
        </p:nvSpPr>
        <p:spPr>
          <a:xfrm>
            <a:off x="514350" y="3286125"/>
            <a:ext cx="38100" cy="3333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267075"/>
            <a:ext cx="78486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referencia no se parece: es igual o no 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alizar la referencia correc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1]]></a:t>
            </a:r>
          </a:p>
        </p:txBody>
      </p:sp>
      <p:sp>
        <p:nvSpPr>
          <p:cNvPr id="7" name="" descr=""/>
          <p:cNvSpPr/>
          <p:nvPr/>
        </p:nvSpPr>
        <p:spPr>
          <a:xfrm>
            <a:off x="514350" y="1762125"/>
            <a:ext cx="8115300" cy="21240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762125"/>
            <a:ext cx="38100" cy="2124075"/>
          </a:xfrm>
          <a:prstGeom prst="roundRect">
            <a:avLst/>
          </a:prstGeom>
          <a:solidFill>
            <a:srgbClr val="DED4C2">
              <a:alpha val="100000"/>
            </a:srgbClr>
          </a:solidFill>
          <a:ln w="9525">
            <a:noFill/>
          </a:ln>
        </p:spPr>
        <p:txBody>
          <a:bodyPr vertOverflow="clip" rtlCol="0" anchor="ctr"/>
          <a:lstStyle/>
          <a:p>
            <a:pPr algn="ctr"/>
            <a:r>
              <a:t/>
            </a:r>
          </a:p>
        </p:txBody>
      </p:sp>
      <p:sp>
        <p:nvSpPr>
          <p:cNvPr id="9" name="" descr=""/>
          <p:cNvSpPr/>
          <p:nvPr/>
        </p:nvSpPr>
        <p:spPr>
          <a:xfrm>
            <a:off x="514350" y="12382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2192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este objeto. El parecido de nombre, de color de envase o de foto no autoriza a dar un producto por otro (límite del plan §7).]]></a:t>
            </a:r>
          </a:p>
        </p:txBody>
      </p:sp>
      <p:sp>
        <p:nvSpPr>
          <p:cNvPr id="11" name=""/>
          <p:cNvSpPr txBox="1"/>
          <p:nvPr/>
        </p:nvSpPr>
        <p:spPr>
          <a:xfrm>
            <a:off x="685800" y="18383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2" name=""/>
          <p:cNvSpPr txBox="1"/>
          <p:nvPr/>
        </p:nvSpPr>
        <p:spPr>
          <a:xfrm>
            <a:off x="685800" y="22383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ambigu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tálo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tálo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mil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dig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rd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ri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riter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stit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mi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id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écnicament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ó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sul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ispon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alizar la referencia correc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1]]></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nc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mi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4)]]></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is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caliz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di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nta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áme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ues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dáctic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tul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um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l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imiento]]></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referencia y qué no 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las palabras, porque buena parte de los errores de mostrador son errores de vocabulario. Una ]]></a:t>
            </a: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es el identificador con el que un pedido se puede reproducir dentro de un año: si el código es correcto, el producto es correcto. Una ]]></a:t>
            </a:r>
            <a:r>
              <a:rPr lang="en-US" b="1" strike="noStrike" sz="2100" spc="0" u="none" cap="none">
                <a:solidFill>
                  <a:srgbClr val="1B2438">
                    <a:alpha val="100000"/>
                  </a:srgbClr>
                </a:solidFill>
                <a:latin typeface="Calibri"/>
              </a:rPr>
              <a:t><![CDATA[variante]]></a:t>
            </a:r>
            <a:r>
              <a:rPr lang="en-US" strike="noStrike" sz="2100" spc="0" u="none" cap="none">
                <a:solidFill>
                  <a:srgbClr val="1B2438">
                    <a:alpha val="100000"/>
                  </a:srgbClr>
                </a:solidFill>
                <a:latin typeface="Calibri"/>
              </a:rPr>
              <a:t><![CDATA[ es cada decisión que genera un código distinto: gama de uso, base, acabado, tamaño de envase, color. Dos productos de la misma familia con dos variantes distintas son ]]></a:t>
            </a:r>
            <a:r>
              <a:rPr lang="en-US" b="1" strike="noStrike" sz="2100" spc="0" u="none" cap="none">
                <a:solidFill>
                  <a:srgbClr val="1B2438">
                    <a:alpha val="100000"/>
                  </a:srgbClr>
                </a:solidFill>
                <a:latin typeface="Calibri"/>
              </a:rPr>
              <a:t><![CDATA[dos productos]]></a:t>
            </a:r>
            <a:r>
              <a:rPr lang="en-US" strike="noStrike" sz="2100" spc="0" u="none" cap="none">
                <a:solidFill>
                  <a:srgbClr val="1B2438">
                    <a:alpha val="100000"/>
                  </a:srgbClr>
                </a:solidFill>
                <a:latin typeface="Calibri"/>
              </a:rPr>
              <a:t><![CDATA[, no «el mismo en otra vers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referencia y qué no 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distinción que conviene tener clara, porque separa este objeto del siguiente: la referencia ]]></a:t>
            </a:r>
            <a:r>
              <a:rPr lang="en-US" b="1" strike="noStrike" sz="2100" spc="0" u="none" cap="none">
                <a:solidFill>
                  <a:srgbClr val="1B2438">
                    <a:alpha val="100000"/>
                  </a:srgbClr>
                </a:solidFill>
                <a:latin typeface="Calibri"/>
              </a:rPr>
              <a:t><![CDATA[identifica]]></a:t>
            </a:r>
            <a:r>
              <a:rPr lang="en-US" strike="noStrike" sz="2100" spc="0" u="none" cap="none">
                <a:solidFill>
                  <a:srgbClr val="1B2438">
                    <a:alpha val="100000"/>
                  </a:srgbClr>
                </a:solidFill>
                <a:latin typeface="Calibri"/>
              </a:rPr>
              <a:t><![CDATA[ el producto; lo que el producto rinde, seca o admite se lee en su ficha técnica (JUL-C04-O06). Quien confunde las dos cosas empieza a prometer con datos que no ha mirado.]]></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el identificador completo con el que se pide y se anota el producto. Incluye producto, variante y formato.]]></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MILIA: el tipo de producto (una plástica, un esmalte, un barniz). La familia agrupa: no identifi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referencia y qué no 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RIANTE: cada decisión que crea un código nuevo: gama de uso, base, acabado, formato, col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OMINACIÓN: el nombre con el que el fabricante llama al producto. Sirve para buscar; no para dar nada por equivalente.]]></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TO / ENVASE: la capacidad del bote y el número de botes. Un formato distinto cambia la cuenta y a veces cambia el product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ABADO: mate, satinado, brillo. Dos acabados con el mismo nombre son dos referencias distint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referencia y qué no 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R: se declara por su denominación, no por una foto ni por una pantalla (plan §7).]]></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NIBILIDAD: lo que se puede entregar hoy, frente a lo reservado, lo pendiente de recibir y lo que no está en catálog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frases que convierten un pedido en otro produc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429000"/>
                <a:gridCol w="2686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 en el mostr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voca en el ped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mismo, solo que en gra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o formato: otra referencia y otra cuenta de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a o falta material y el presupuesto sale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es bl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blanco de la gama interior no es el de la exterior ni el del otro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nta interior con producto de intemperie, o al rev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frases que convierten un pedido en otro produc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3429000"/>
                <a:gridCol w="2686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 en el mostr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voca en el ped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o satinado, da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acabados: dos referencias y a menudo dos pre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ción por brillo y por resistencia a la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tengo en la cab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web de la casa anuncia un surtido de más de 1.500 re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e el recuerdo, no lo que pidió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la foto del móvil v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to no garantiza tono, brillo ni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distinto del esperado y d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frases que convierten un pedido en otro produc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1]]></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000250"/>
                <a:gridCol w="3429000"/>
                <a:gridCol w="2686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 en el mostr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real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voca en el ped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es la misma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y familia no identifican: identifica el código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en preparación y en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es una referencia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gual» no es «se pare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referencias son iguales cuando coinciden en denominación, gama de uso, acabado, color y formato. Si falta uno de los cinco, no es el mismo producto: es una decisión que alguien tiene que tomar y anotar. Y esa decisión, casi nunca, la puede tomar solo quien está en el mostrad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eer el código por par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ódigo de referencia no es una contraseña: es una ]]></a:t>
            </a:r>
            <a:r>
              <a:rPr lang="en-US" b="1" strike="noStrike" sz="2100" spc="0" u="none" cap="none">
                <a:solidFill>
                  <a:srgbClr val="1B2438">
                    <a:alpha val="100000"/>
                  </a:srgbClr>
                </a:solidFill>
                <a:latin typeface="Calibri"/>
              </a:rPr>
              <a:t><![CDATA[frase abreviada]]></a:t>
            </a:r>
            <a:r>
              <a:rPr lang="en-US" strike="noStrike" sz="2100" spc="0" u="none" cap="none">
                <a:solidFill>
                  <a:srgbClr val="1B2438">
                    <a:alpha val="100000"/>
                  </a:srgbClr>
                </a:solidFill>
                <a:latin typeface="Calibri"/>
              </a:rPr>
              <a:t><![CDATA[ en la que cada tramo responde una pregunta. No lo leas de una pieza ni intentes reconocerlo de vista: recíttalo tramo a tramo, como se deletrea un número de teléfono. En el esquema ficticio de este objeto, PLA-INT-MT-04-BLN se lee: familia PLA, gama INT (interior), acabado MT (mate), formato 04 (cuatro litros), color BLN (blanco). Cinco tramos, cinco preguntas, cinco oportunidades de fall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eer el código por par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gura desmonta el código y marca qué decide cada tramo. El esquema está ]]></a:t>
            </a:r>
            <a:r>
              <a:rPr lang="en-US" b="1" strike="noStrike" sz="2100" spc="0" u="none" cap="none">
                <a:solidFill>
                  <a:srgbClr val="1B2438">
                    <a:alpha val="100000"/>
                  </a:srgbClr>
                </a:solidFill>
                <a:latin typeface="Calibri"/>
              </a:rPr>
              <a:t><![CDATA[inventado para el ejercicio]]></a:t>
            </a:r>
            <a:r>
              <a:rPr lang="en-US" strike="noStrike" sz="2100" spc="0" u="none" cap="none">
                <a:solidFill>
                  <a:srgbClr val="1B2438">
                    <a:alpha val="100000"/>
                  </a:srgbClr>
                </a:solidFill>
                <a:latin typeface="Calibri"/>
              </a:rPr>
              <a:t><![CDATA[: tu casa tendrá otra estructura, otro orden y otros prefijos. Lo que no cambia es el gesto de partir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eer el código por partes]]></a:t>
            </a:r>
          </a:p>
        </p:txBody>
      </p:sp>
      <p:pic>
        <p:nvPicPr>
          <p:cNvPr id="3" name="" descr="Diagrama con cinco recuadros de colores que corresponden a los tramos del código ficticio PLA-INT-MT-04-BLN: familia, gama de uso, acabado, formato y color, más dos códigos que difieren en un tramo">
            <a:hlinkClick r:id="rId3" tooltip="Diagrama con cinco recuadros de colores que corresponden a los tramos del código ficticio PLA-INT-MT-04-BLN: familia, gama de uso, acabado, formato y color, más dos códigos que difieren en un tramo"/>
          </p:cNvPr>
          <p:cNvPicPr>
            <a:picLocks noChangeAspect="1"/>
          </p:cNvPicPr>
          <p:nvPr>
            <p:ph type="pic" idx="1"/>
          </p:nvPr>
        </p:nvPicPr>
        <p:blipFill>
          <a:blip r:embed="rId2"/>
          <a:stretch>
            <a:fillRect/>
          </a:stretch>
        </p:blipFill>
        <p:spPr>
          <a:xfrm>
            <a:off x="2895600" y="1257300"/>
            <a:ext cx="33528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atomía de un código, con un esquema ficticio. Cada tramo responde una pregunta: qué producto es, dónde se usa, cómo queda, cuánto trae y de qué color. Cambiar un tramo cambia el producto, aunque el resto sea idént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ocalizar-la-referencia-correcta"/>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eer el código por par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OMINACIÓN Y FAMILIA: qué producto es. Aquí se descarta lo que ni siquiera es de la familia ped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MA DE USO: interior o exterior, base agua o disolvente, uso ordinario o reforzado. Es la variante que más se pasa por al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ABADO Y BRILLO: mate, satinado, brillo. Cambia el aspecto y la limpieza, y cambia la referenc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R: por su denominación exacta, nunca por una foto ni por lo que se ve en una pantal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eer el código por par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TO: litros o kilos por envase y número de envases. Aquí un solo dígito cambia la factura.]]></a:t>
            </a:r>
          </a:p>
        </p:txBody>
      </p:sp>
      <p:sp>
        <p:nvSpPr>
          <p:cNvPr id="9" name=""/>
          <p:cNvSpPr txBox="1"/>
          <p:nvPr/>
        </p:nvSpPr>
        <p:spPr>
          <a:xfrm>
            <a:off x="514350" y="19431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l dictado, cuidado con los caracteres que se confunden: la ]]></a:t>
            </a:r>
            <a:r>
              <a:rPr lang="en-US" b="1" strike="noStrike" sz="2100" spc="0" u="none" cap="none">
                <a:solidFill>
                  <a:srgbClr val="1B2438">
                    <a:alpha val="100000"/>
                  </a:srgbClr>
                </a:solidFill>
                <a:latin typeface="Calibri"/>
              </a:rPr>
              <a:t><![CDATA[ocho]]></a:t>
            </a:r>
            <a:r>
              <a:rPr lang="en-US" strike="noStrike" sz="2100" spc="0" u="none" cap="none">
                <a:solidFill>
                  <a:srgbClr val="1B2438">
                    <a:alpha val="100000"/>
                  </a:srgbClr>
                </a:solidFill>
                <a:latin typeface="Calibri"/>
              </a:rPr>
              <a:t><![CDATA[ y la ]]></a:t>
            </a:r>
            <a:r>
              <a:rPr lang="en-US" b="1"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la ]]></a:t>
            </a:r>
            <a:r>
              <a:rPr lang="en-US" b="1" strike="noStrike" sz="2100" spc="0" u="none" cap="none">
                <a:solidFill>
                  <a:srgbClr val="1B2438">
                    <a:alpha val="100000"/>
                  </a:srgbClr>
                </a:solidFill>
                <a:latin typeface="Calibri"/>
              </a:rPr>
              <a:t><![CDATA[eme]]></a:t>
            </a:r>
            <a:r>
              <a:rPr lang="en-US" strike="noStrike" sz="2100" spc="0" u="none" cap="none">
                <a:solidFill>
                  <a:srgbClr val="1B2438">
                    <a:alpha val="100000"/>
                  </a:srgbClr>
                </a:solidFill>
                <a:latin typeface="Calibri"/>
              </a:rPr>
              <a:t><![CDATA[ y la ]]></a:t>
            </a:r>
            <a:r>
              <a:rPr lang="en-US" b="1" strike="noStrike" sz="2100" spc="0" u="none" cap="none">
                <a:solidFill>
                  <a:srgbClr val="1B2438">
                    <a:alpha val="100000"/>
                  </a:srgbClr>
                </a:solidFill>
                <a:latin typeface="Calibri"/>
              </a:rPr>
              <a:t><![CDATA[ene]]></a:t>
            </a:r>
            <a:r>
              <a:rPr lang="en-US" strike="noStrike" sz="2100" spc="0" u="none" cap="none">
                <a:solidFill>
                  <a:srgbClr val="1B2438">
                    <a:alpha val="100000"/>
                  </a:srgbClr>
                </a:solidFill>
                <a:latin typeface="Calibri"/>
              </a:rPr>
              <a:t><![CDATA[, la ]]></a:t>
            </a:r>
            <a:r>
              <a:rPr lang="en-US" b="1"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y la ]]></a:t>
            </a:r>
            <a:r>
              <a:rPr lang="en-US" b="1" strike="noStrike" sz="2100" spc="0" u="none" cap="none">
                <a:solidFill>
                  <a:srgbClr val="1B2438">
                    <a:alpha val="100000"/>
                  </a:srgbClr>
                </a:solidFill>
                <a:latin typeface="Calibri"/>
              </a:rPr>
              <a:t><![CDATA[siete]]></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y la ]]></a:t>
            </a:r>
            <a:r>
              <a:rPr lang="en-US" b="1" strike="noStrike" sz="2100" spc="0" u="none" cap="none">
                <a:solidFill>
                  <a:srgbClr val="1B2438">
                    <a:alpha val="100000"/>
                  </a:srgbClr>
                </a:solidFill>
                <a:latin typeface="Calibri"/>
              </a:rPr>
              <a:t><![CDATA[ele]]></a:t>
            </a:r>
            <a:r>
              <a:rPr lang="en-US" strike="noStrike" sz="2100" spc="0" u="none" cap="none">
                <a:solidFill>
                  <a:srgbClr val="1B2438">
                    <a:alpha val="100000"/>
                  </a:srgbClr>
                </a:solidFill>
                <a:latin typeface="Calibri"/>
              </a:rPr>
              <a:t><![CDATA[. Una coma decimal perdida convierte 2,5 litros en 25; un guion que falta convierte una variante en una errata. Cuando leas un código en voz alta, hazlo en grupos de dos o tres caracteres y pide que te lo repitan, no que te lo asientan. Si el código está escrito a mano y una cifra es dudosa, esa cifra es dudosa: trátala como tal y compruébala con otra fuente (etiqueta, pedido anterior, catálo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eer el código por par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dígito no es un matiz]]></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04» y «08» difieren en un carácter y en el doble de producto. «MT» y «SAT» difieren en tres y en el acabado de toda una pared. La gravedad del error no se mide en caracteres cambiados, sino en lo que el cliente va a pintar con eso. Por eso cada campo se confirma y no se infi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variantes que cambian el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is familias de variantes que explican casi todos los pedidos mal localizados en una tienda de pintura. Reconocerlas te permite ]]></a:t>
            </a:r>
            <a:r>
              <a:rPr lang="en-US" b="1" strike="noStrike" sz="2100" spc="0" u="none" cap="none">
                <a:solidFill>
                  <a:srgbClr val="1B2438">
                    <a:alpha val="100000"/>
                  </a:srgbClr>
                </a:solidFill>
                <a:latin typeface="Calibri"/>
              </a:rPr>
              <a:t><![CDATA[preguntar en el sitio correcto]]></a:t>
            </a:r>
            <a:r>
              <a:rPr lang="en-US" strike="noStrike" sz="2100" spc="0" u="none" cap="none">
                <a:solidFill>
                  <a:srgbClr val="1B2438">
                    <a:alpha val="100000"/>
                  </a:srgbClr>
                </a:solidFill>
                <a:latin typeface="Calibri"/>
              </a:rPr>
              <a:t><![CDATA[ en lugar de hacer veinte preguntas genéricas. La tabla las ordena por la pregunta que hay que hacer y por lo que cuesta equivocar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variantes que cambian el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riantes de una referencia: pregunta que hay que hacer y consecuencia del err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1800225"/>
                <a:gridCol w="2857500"/>
                <a:gridCol w="3457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y qu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te equivo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ma de uso (interior /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se va a aplicar y a qué está ex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ducto de interior no resiste fuera: la reclamación llega a lo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agua / disolv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qué se aplica y con qué capa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ompatibilidad con el soporte o con lo ya pintado; re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y b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satinado o brillo? ¿Qué se espera poder limp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pecto distinto del pedido y diferencia d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800225"/>
                <a:gridCol w="2857500"/>
                <a:gridCol w="3457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y qu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te equivo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litros por envase y cuántos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material o sobra; cambia el número de botes y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y tintomet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ominación exacta del color y de qué gama se tinta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o que no coincide: el color no se promete por foto (plan §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1]]></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800225"/>
                <a:gridCol w="2857500"/>
                <a:gridCol w="3457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hay qu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asa si te equivoc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o revisión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e existiendo esa referencia o fue sustituida por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nde un producto descatalogado o se entrega un sustituto sin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s variantes que cambian el produ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terior y exterior no son «el mismo con otra etiquet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gama de uso es la variante más confundida porque el bote, el nombre y el color son idénticos y solo cambia un tramo del código. No se resuelve mirando el envase: se resuelve preguntando dónde se aplica y confirmándolo en el catálog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Buscar por catálogo, no por memo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la diferencia entre un mostrador fiable y uno simplemente amable. ]]></a:t>
            </a:r>
            <a:r>
              <a:rPr lang="en-US" b="1" strike="noStrike" sz="2100" spc="0" u="none" cap="none">
                <a:solidFill>
                  <a:srgbClr val="1B2438">
                    <a:alpha val="100000"/>
                  </a:srgbClr>
                </a:solidFill>
                <a:latin typeface="Calibri"/>
              </a:rPr>
              <a:t><![CDATA[La memoria no es una fuente]]></a:t>
            </a:r>
            <a:r>
              <a:rPr lang="en-US" strike="noStrike" sz="2100" spc="0" u="none" cap="none">
                <a:solidFill>
                  <a:srgbClr val="1B2438">
                    <a:alpha val="100000"/>
                  </a:srgbClr>
                </a:solidFill>
                <a:latin typeface="Calibri"/>
              </a:rPr>
              <a:t><![CDATA[: guarda nombres, no códigos, y los nombres son justamente la parte que se parece. Busca siempre en el catálogo —en el formato que la casa tenga: libro, PDF, pantalla o muestrario— y anota lo que has encontrado, no lo que recuerdas. La propia web de la casa anuncia un surtido de más de 1.500 referencias: nadie las sostiene en la cabeza, y quien lo intenta acaba vendiendo la que recuerda mej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Buscar por catálogo, no por memo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tálogo responde a «qué existe y cómo se llama». Lo que el producto rinde o admite está en su ficha técnica, y lo que hay en la tienda, en la consulta de existencias: tres preguntas, tres fuentes. Este objeto cubre la primera; las otras dos se trabajan en JUL-C04-O06 y en el curso de existencias (JUL-C08-O0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Buscar por catálogo, no por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firma y qué no confirma cada señal que trae el cli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2886075"/>
                <a:gridCol w="3228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trae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con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te con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nvase vacío o su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ominación, gama, acabado, formato y el código imp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sa referencia siga en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dido o el albarán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ferencia exacta con la que se le sirv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sa referencia no haya cambiado ni se haya dado de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oto hecha con el móv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dea aproximada del color y del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no, el brillo ni el acabado reales: la pantalla distors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1]]></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000250"/>
                <a:gridCol w="2886075"/>
                <a:gridCol w="3228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trae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con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te con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comercial dicho de oí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dónde empezar a bus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un nombre no identifica una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me el 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hay un historial que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ferencia y qué formato llevaba ese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muestra física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no buscado, comparado en buenas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ama, la base ni el acabado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Buscar por catálogo, no por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etir el código campo a camp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a la búsqueda leyendo en voz alta los cinco campos y los envases: «plástica de gama interior, mate, blanco, bote de cuatro litros, dos botes». El cliente que asiente a un código no está confirmando nada; el que repite los cinco campos, sí. Cuesta diez segundos y es la comprobación que evita la devolu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isponibilidad: qué significa «está»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da la referencia aparece la segunda pregunta del mostrador, y también se responde por partes. «Está» puede significar cuatro cosas distintas que no son intercambiables —]]></a:t>
            </a:r>
            <a:r>
              <a:rPr lang="en-US" b="1" strike="noStrike" sz="2100" spc="0" u="none" cap="none">
                <a:solidFill>
                  <a:srgbClr val="1B2438">
                    <a:alpha val="100000"/>
                  </a:srgbClr>
                </a:solidFill>
                <a:latin typeface="Calibri"/>
              </a:rPr>
              <a:t><![CDATA[está en tienda y a la vis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 registrado pero nadie lo ha vis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 reservado]]></a:t>
            </a:r>
            <a:r>
              <a:rPr lang="en-US" strike="noStrike" sz="2100" spc="0" u="none" cap="none">
                <a:solidFill>
                  <a:srgbClr val="1B2438">
                    <a:alpha val="100000"/>
                  </a:srgbClr>
                </a:solidFill>
                <a:latin typeface="Calibri"/>
              </a:rPr>
              <a:t><![CDATA[ para otro pedido, o ]]></a:t>
            </a:r>
            <a:r>
              <a:rPr lang="en-US" b="1" strike="noStrike" sz="2100" spc="0" u="none" cap="none">
                <a:solidFill>
                  <a:srgbClr val="1B2438">
                    <a:alpha val="100000"/>
                  </a:srgbClr>
                </a:solidFill>
                <a:latin typeface="Calibri"/>
              </a:rPr>
              <a:t><![CDATA[no está y hay que pedirlo]]></a:t>
            </a:r>
            <a:r>
              <a:rPr lang="en-US" strike="noStrike" sz="2100" spc="0" u="none" cap="none">
                <a:solidFill>
                  <a:srgbClr val="1B2438">
                    <a:alpha val="100000"/>
                  </a:srgbClr>
                </a:solidFill>
                <a:latin typeface="Calibri"/>
              </a:rPr>
              <a:t><![CDATA[— y conviene nombrar una quinta: que la referencia ya no exista. Confundirlas produce las dos peores frases del comercio: «te lo doy ahora» cuando aún hay que localizarlo, y «no queda» cuando hay dos botes en otra ubic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isponibilidad: qué significa «está»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tampoco se inventa una ruta: ]]></a:t>
            </a:r>
            <a:r>
              <a:rPr lang="en-US" b="1" strike="noStrike" sz="2100" spc="0" u="none" cap="none">
                <a:solidFill>
                  <a:srgbClr val="1B2438">
                    <a:alpha val="100000"/>
                  </a:srgbClr>
                </a:solidFill>
                <a:latin typeface="Calibri"/>
              </a:rPr>
              <a:t><![CDATA[cómo se consulta la disponibilidad en el sistema de la empresa y qué estados admite es una dependencia interna pendiente (§5.3)]]></a:t>
            </a:r>
            <a:r>
              <a:rPr lang="en-US" strike="noStrike" sz="2100" spc="0" u="none" cap="none">
                <a:solidFill>
                  <a:srgbClr val="1B2438">
                    <a:alpha val="100000"/>
                  </a:srgbClr>
                </a:solidFill>
                <a:latin typeface="Calibri"/>
              </a:rPr>
              <a:t><![CDATA[. Lo que sí es firme es el criterio: no ofrezcas como disponible lo que no has visto ni te han confirmado, y no prometas una reposición sin fecha confirmada. El compromiso de plazos y las reservas se trabajan en JUL-C03-O04.]]></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IENDA Y A LA VISTA: lo has visto y lo puedes señalar. Solo esto puedes ofrecer como entrega inmedia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isponibilidad: qué significa «está»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DO PERO NO LOCALIZADO: la hoja o el sistema dice que hay, pero nadie lo ha comprobado. Búscalo o pide que lo busquen antes de prometerl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DO O COMPROMETIDO: existe físicamente, pero pertenece a otro pedido. Es la diferencia entre existencia y disponibilidad.]]></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RÁNSITO O POR PEDIR: no está; puede venir. Sin fecha confirmada por la casa, es una posibilidad, no un plaz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isponibilidad: qué significa «está»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1]]></a:t>
            </a:r>
          </a:p>
        </p:txBody>
      </p:sp>
      <p:sp>
        <p:nvSpPr>
          <p:cNvPr id="7" name="" descr=""/>
          <p:cNvSpPr/>
          <p:nvPr/>
        </p:nvSpPr>
        <p:spPr>
          <a:xfrm>
            <a:off x="514350" y="2200275"/>
            <a:ext cx="8115300" cy="2428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N CATÁLOGO: la referencia no existe o ya no está. Aquí no se sustituye por cuenta propia: se escala, como marca la sección 6.]]></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ofrezcas el parecido como plan B]]></a:t>
            </a:r>
          </a:p>
        </p:txBody>
      </p:sp>
      <p:sp>
        <p:nvSpPr>
          <p:cNvPr id="12" name=""/>
          <p:cNvSpPr txBox="1"/>
          <p:nvPr/>
        </p:nvSpPr>
        <p:spPr>
          <a:xfrm>
            <a:off x="685800" y="2676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la referencia pedida no está, la tentación es proponer «algo igual» en el momento. Eso es una sustitución, y una sustitución sin validación técnica y sin aceptación escrita del cliente es un pedido servido mal con buena intención. Primero se localiza y se informa del estado real; después, si procede, se sustituye por el cauce de la sección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código no exis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situaciones en las que el código no aparece: está mal transcrito, la referencia cambió o fue dada de baja, o el cliente se refiere a un producto de otra marca o de otro canal. Las tres se resuelven con el mismo principio: ]]></a:t>
            </a:r>
            <a:r>
              <a:rPr lang="en-US" b="1" strike="noStrike" sz="2100" spc="0" u="none" cap="none">
                <a:solidFill>
                  <a:srgbClr val="1B2438">
                    <a:alpha val="100000"/>
                  </a:srgbClr>
                </a:solidFill>
                <a:latin typeface="Calibri"/>
              </a:rPr>
              <a:t><![CDATA[no improvises una referencia]]></a:t>
            </a:r>
            <a:r>
              <a:rPr lang="en-US" strike="noStrike" sz="2100" spc="0" u="none" cap="none">
                <a:solidFill>
                  <a:srgbClr val="1B2438">
                    <a:alpha val="100000"/>
                  </a:srgbClr>
                </a:solidFill>
                <a:latin typeface="Calibri"/>
              </a:rPr>
              <a:t><![CDATA[. Un código inventado entra en el pedido, en la preparación y en la factura, y después ya no hay forma de saber quién lo puso ni por qué.]]></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LLENES EL HUECO: la referencia más parecida no es una hipótesis de trabajo, es un error con forma de pedi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código no exis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LA SEÑAL DURA: el envase, la etiqueta, el pedido o el albarán anterior. Una foto nítida de la etiqueta vale más que veinte conjetur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HISTORIAL DEL CLIENTE: qué se le sirvió antes y con qué código. Con un cliente recurrente casi siempre hay un documento con el nombre exac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POR FAMILIA Y FILTRO, NO POR NOMBRE: recorre la familia probable en el catálogo y compara los cinco campos; el parecido engaña y la diferencia se ve en el detal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código no exis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DUDA POR ESCRITO: qué pidió el cliente, qué has buscado, qué no has podido confirmar y qué queda pendiente. Una duda sin registro se convierte en un pedido invent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 A QUIEN PUEDA CONFIRMARLO: técnico o responsable. El circuito concreto de la casa es una dependencia pendiente de validación (§5.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código no exis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lo apunto y ya veré si lo tenem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lir del mostrador con una referencia dudosa sin decírselo al cliente es peor que admitir que aún no lo sabes. La frase correcta es honesta y corta: «no te lo confirmo ahora; lo compruebo en el catálogo y te llamo con la referencia exacta». Y después se cumple, con la duda registrada.]]></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nido todo lo anterior, el recorrido completo cabe en seis gestos. La figura los ordena en el mismo orden en que se hacen en el mostrador: de la frase del cliente a la referencia confirmada, con la salida de la duda inclui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código no existe]]></a:t>
            </a:r>
          </a:p>
        </p:txBody>
      </p:sp>
      <p:pic>
        <p:nvPicPr>
          <p:cNvPr id="3" name="" descr="Diagrama de flujo en serpentina con seis pasos: anotar literal, pedir pruebas, buscar en catálogo, leer por partes, confirmar en voz alta y escalar si no cuadra, con una caja final de regla crítica sobre las sustituciones">
            <a:hlinkClick r:id="rId3" tooltip="Diagrama de flujo en serpentina con seis pasos: anotar literal, pedir pruebas, buscar en catálogo, leer por partes, confirmar en voz alta y escalar si no cuadra, con una caja final de regla crítica sobre las sustituciones"/>
          </p:cNvPr>
          <p:cNvPicPr>
            <a:picLocks noChangeAspect="1"/>
          </p:cNvPicPr>
          <p:nvPr>
            <p:ph type="pic" idx="1"/>
          </p:nvPr>
        </p:nvPicPr>
        <p:blipFill>
          <a:blip r:embed="rId2"/>
          <a:stretch>
            <a:fillRect/>
          </a:stretch>
        </p:blipFill>
        <p:spPr>
          <a:xfrm>
            <a:off x="3124200" y="1257300"/>
            <a:ext cx="28956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oceso general de localización de una referencia. El paso 6 es la puerta de seguridad: si el código no existe o la duda persiste, se registra y se escala; nunca se sustituye por parecido. El catálogo, las pantallas y el circuito de autorización concretos de la empresa están pendientes de validación (§5.3).]]></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ocalizar-la-referencia-correcta"/>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caso de los tres parecid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mos a la evidencia de este objeto: tres productos que se parecen y un pedido. El cliente dice «el blanco de la plástica de siempre» y trae anotado PLA-INT-MT-04-BLN. En el catálogo ficticio del ejercicio aparecen tres referencias que encajan con esa frase oral: las tres son plásticas de interior blancas. La frase no las separa; solo las separan los campos. Uno de los tres es el pedido y los otros dos son dos errores distintos: uno cambia el acabado y el otro cambia el tamaño del enva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caso de los tres parecidos]]></a:t>
            </a:r>
          </a:p>
        </p:txBody>
      </p:sp>
      <p:pic>
        <p:nvPicPr>
          <p:cNvPr id="3" name="" descr="Cuadro comparativo con tres columnas de códigos ficticios y siete filas de campos: código, familia, gama de uso, acabado, formato, color y consecuencia de la confusión">
            <a:hlinkClick r:id="rId3" tooltip="Cuadro comparativo con tres columnas de códigos ficticios y siete filas de campos: código, familia, gama de uso, acabado, formato, color y consecuencia de la confusión"/>
          </p:cNvPr>
          <p:cNvPicPr>
            <a:picLocks noChangeAspect="1"/>
          </p:cNvPicPr>
          <p:nvPr>
            <p:ph type="pic" idx="1"/>
          </p:nvPr>
        </p:nvPicPr>
        <p:blipFill>
          <a:blip r:embed="rId2"/>
          <a:stretch>
            <a:fillRect/>
          </a:stretch>
        </p:blipFill>
        <p:spPr>
          <a:xfrm>
            <a:off x="3057525" y="1257300"/>
            <a:ext cx="3019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tres productos del supuesto: comparten familia, gama y color y son tres referencias distintas. B cambia el acabado; C cambia el tamaño del envase. Todos los datos del cuadro son ficticios y están inventados para el ejerc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localizar-la-referencia-correcta"/>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aso de los tres parecidos · Localización resuelta: tres referencias parecidas (supuesto ficticio)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artir el código pedi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trae anotado PLA-INT-MT-04-BLN. Lo leo por partes: familia PLA, gama INT, acabado MT, formato 04, color BLN. Todavía no sé si existe; ya sé qué cinco cosas tengo que comprob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aso de los tres parecidos · Localización resuelta: tres referencias parecidas (supuesto ficticio)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Buscar en el catálogo, no en la cabez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o la familia PLA y ordeno sus variantes. Aparecen tres códigos que encajan con la descripción oral: PLA-INT-MT-04-BLN, PLA-INT-SAT-04-BLN y PLA-INT-MT-12-BLN. Los tres son «plástica de interior blanca»: la frase del cliente no los sepa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aso de los tres parecidos · Localización resuelta: tres referencias parecidas (supuesto ficticio)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arar campo a campo, no de vi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go la comparación del cuadro: A y B difieren en el acabado (MT frente a SAT); A y C difieren en el formato (4 litros frente a 12). Ninguno es «una versión» del otro: son tres referencias y tres decisiones distint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aso de los tres parecidos · Localización resuelta: tres referencias parecidas (supuesto ficticio)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firmar en voz alta los cinco camp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o: «plástica de gama interior, mate, blanco, bote de cuatro litros». El cliente corrige: quería satinado, se le había ido la boca con el mate. Sin esta lectura habría salido con el mate y la reclamación habría llegado con la primera frego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aso de los tres parecidos · Localización resuelta: tres referencias parecidas (supuesto ficticio)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omprobar el estado de disponibilidad]]></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ya confirmada (PLA-INT-SAT-04-BLN) aparece como registrada, pero no la tengo vista. No la ofrezco como inmediata: la busco o dejo constancia de que falta la comprobación física. El modo de consultarla lo fija el sistema de la casa (pendiente de valid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aso de los tres parecidos · Localización resuelta: tres referencias parecidas (supuesto ficticio)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Anotar el resultado de la localiz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edido queda la referencia exacta, los cinco campos confirmados, el estado de disponibilidad y lo que sigue pendiente. Si mañana lo prepara otro compañero, no tiene que adivinar na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aso de los tres parecidos · Localización resuelta: tres referencias parecidas (supuesto ficticio)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NO he hech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e dado por bueno el mate porque el cliente lo dijo una vez; no he ofrecido el de 12 litros «porque cunde más»; no he sustituido nada por parecido; y no he prometido una fecha de llegada que nadie me ha confirm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ustituciones: validación técnica y aceptación escr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t>
            </a:r>
            <a:r>
              <a:rPr lang="en-US" b="1" strike="noStrike" sz="2100" spc="0" u="none" cap="none">
                <a:solidFill>
                  <a:srgbClr val="1B2438">
                    <a:alpha val="100000"/>
                  </a:srgbClr>
                </a:solidFill>
                <a:latin typeface="Calibri"/>
              </a:rPr>
              <a:t><![CDATA[sustitución]]></a:t>
            </a:r>
            <a:r>
              <a:rPr lang="en-US" strike="noStrike" sz="2100" spc="0" u="none" cap="none">
                <a:solidFill>
                  <a:srgbClr val="1B2438">
                    <a:alpha val="100000"/>
                  </a:srgbClr>
                </a:solidFill>
                <a:latin typeface="Calibri"/>
              </a:rPr>
              <a:t><![CDATA[ es entregar un producto distinto del pedido. Sucede cuando la referencia no está, se ha descatalogado o el cliente acepta cambiarla. Es una operación legítima y habitual, y precisamente por eso tiene procedimiento: ]]></a:t>
            </a:r>
            <a:r>
              <a:rPr lang="en-US" b="1" strike="noStrike" sz="2100" spc="0" u="none" cap="none">
                <a:solidFill>
                  <a:srgbClr val="1B2438">
                    <a:alpha val="100000"/>
                  </a:srgbClr>
                </a:solidFill>
                <a:latin typeface="Calibri"/>
              </a:rPr>
              <a:t><![CDATA[dos condiciones que no se negocian]]></a:t>
            </a:r>
            <a:r>
              <a:rPr lang="en-US" strike="noStrike" sz="2100" spc="0" u="none" cap="none">
                <a:solidFill>
                  <a:srgbClr val="1B2438">
                    <a:alpha val="100000"/>
                  </a:srgbClr>
                </a:solidFill>
                <a:latin typeface="Calibri"/>
              </a:rPr>
              <a:t><![CDATA[ —validación técnica de que lo propuesto sirve para ese soporte, ese uso y esas condiciones, y aceptación escrita del cliente de que recibe otra cosa— y ]]></a:t>
            </a:r>
            <a:r>
              <a:rPr lang="en-US" b="1" strike="noStrike" sz="2100" spc="0" u="none" cap="none">
                <a:solidFill>
                  <a:srgbClr val="1B2438">
                    <a:alpha val="100000"/>
                  </a:srgbClr>
                </a:solidFill>
                <a:latin typeface="Calibri"/>
              </a:rPr>
              <a:t><![CDATA[un registro]]></a:t>
            </a:r>
            <a:r>
              <a:rPr lang="en-US" strike="noStrike" sz="2100" spc="0" u="none" cap="none">
                <a:solidFill>
                  <a:srgbClr val="1B2438">
                    <a:alpha val="100000"/>
                  </a:srgbClr>
                </a:solidFill>
                <a:latin typeface="Calibri"/>
              </a:rPr>
              <a:t><![CDATA[ del que alguien pueda dar cuenta dentro de seis meses. Lo que nunca es una sustitución válida es el parecido: ni de nombre, ni de color de envase, ni de foto (plan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ustituciones: validación técnica y aceptación escr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valida técnicamente en la empresa y por qué cauce se documenta la aceptación del cliente es una ]]></a:t>
            </a:r>
            <a:r>
              <a:rPr lang="en-US" b="1" strike="noStrike" sz="2100" spc="0" u="none" cap="none">
                <a:solidFill>
                  <a:srgbClr val="1B2438">
                    <a:alpha val="100000"/>
                  </a:srgbClr>
                </a:solidFill>
                <a:latin typeface="Calibri"/>
              </a:rPr>
              <a:t><![CDATA[dependencia interna pendiente (§5.3)]]></a:t>
            </a:r>
            <a:r>
              <a:rPr lang="en-US" strike="noStrike" sz="2100" spc="0" u="none" cap="none">
                <a:solidFill>
                  <a:srgbClr val="1B2438">
                    <a:alpha val="100000"/>
                  </a:srgbClr>
                </a:solidFill>
                <a:latin typeface="Calibri"/>
              </a:rPr>
              <a:t><![CDATA[. Lo que este objeto sí fija es el criterio y el contenido mínimo del registro, que es lo que puedes practicar desde el primer dí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ustituciones: validación técnica y aceptación escr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ido mínimo del registro de una sustitución (supuesto gener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05100"/>
                <a:gridCol w="5410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ja consta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exacto con sus cinco campos y su estado de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del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tá, descatalogada, plazo inasumible o petición del propio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completo de lo que se ofrece, con su ficha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ación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confirma que sirve para ese soporte, uso y condiciones, y co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705100"/>
                <a:gridCol w="5410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 del regist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ja consta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ción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forme por escrito al cambio concreto, no a «algo pare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e precio y de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mbia en el presupuesto y por qué camb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s y límites avi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producto nuevo no cubre y qué se pierde respecto del orig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ustituciones: validación técnica y aceptación escri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1]]></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validación y sin escrito, no hay sustitu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a de las dos condiciones, lo que hay es un pedido servido mal. Y si el cliente insiste en «total, es lo mismo», la respuesta no es venderle el parecido: es explicarle qué cambia con datos del catálogo y de la ficha, y registrar su decisión por escrito o no servir el camb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ustituciones: validación técnica y aceptación escrita · Sustitución resuelta: de la falta al conforme del cliente (supuesto fictici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onfirmar que no está y decirlo con precisión]]></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INT-MT-04-BLN figura como agotada, sin fecha de reposición confirmada. Informo de las dos cosas: que hoy no lo tengo y que no le puedo prometer el día que llega. No mezclo la falta con el sustituto en la misma fra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ustituciones: validación técnica y aceptación escrita · Sustitución resuelta: de la falta al conforme del cliente (supuesto fictici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Volver al catálogo, no a la memori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 familia PLA busco las variantes con acabado mate y formato de cuatro litros. Salen dos candidatas y una de ellas es de otra gama de uso (exterior): el parecido de nombre no ha decidido nada, han decidido los camp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ustituciones: validación técnica y aceptación escrita · Sustitución resuelta: de la falta al conforme del cliente (supuesto fictici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edir validación técnic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ofrecer, quien corresponde confirma que la candidata sirve para ese soporte y ese uso y que no rompe la compatibilidad con lo ya pintado. Ese paso es el que separa una sustitución de una venta improvisada. En la empresa, quién lo hace está pendiente de validación (§5.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ustituciones: validación técnica y aceptación escrita · Sustitución resuelta: de la falta al conforme del cliente (supuesto fictici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xplicar qué cambia y qué n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o digo en campos, no en adjetivos: «mismo color y mismo acabado, otra base: no es la misma lavabilidad y el precio varía». Y le digo también lo que no sé, que es la fecha de llegada del producto origin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ustituciones: validación técnica y aceptación escrita · Sustitución resuelta: de la falta al conforme del cliente (supuesto fictici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coger la aceptación por escri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acepta el cambio: queda anotado el código propuesto, el motivo, la validación técnica con fecha y su conforme expreso. Si prefiere esperar al original, se registra esa decisión y su plazo: no se le deja un sustituto por defec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Sustituciones: validación técnica y aceptación escrita · Sustitución resuelta: de la falta al conforme del cliente (supuesto ficticio)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ejar trazable el cierr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queda con dos referencias escritas —la pedida y la entregada— y el motivo que las une. Cuando otro compañero lo reponga o atienda una reclamación, no tiene que reconstruir la conversación: la le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POR NOMBRE Y QUEDARSE CON EL PRIMERO QUE SUENA: entregamos un producto que solo coincide en la parte que no identifica. Prevención: recorrer la familia en el catálogo y comparar los cinco campo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UNA CIFRA DUDOSA COMO ESTÁ: un 4 por un 1 cambia el formato y la factura. Prevención: toda cifra dudosa se confirma con una segunda fuente antes de escribir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FORMATOS «porque es lo mismo pero en grande»: cambia la cuenta de envases y el presupuesto. Prevención: tratar el formato como un campo de la referencia, no como un detalle de la entreg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POR LA FOTO O POR LA PANTALLA: el tono prometido no es el tono entregado. Prevención: color por denominación y muestra física, nunca por imagen (plan §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R EL PARECIDO COMO PLAN B: se convierte una falta en un pedido equivocado. Prevención: sustitución solo con validación técnica y aceptación escri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LO REGISTRADO SIN HABERLO VISTO: «hay» y «está aquí» no son lo mismo. Prevención: nombrar el estado de disponibilidad exacto al cli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GISTRAR LA DUDA: al día siguiente nadie recuerda qué se buscó ni qué faltaba. Prevención: escribir la duda, lo consultado y el pendiente en el propio pedi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que trae el cliente con lo que esa señal te permite confirmar de verdad.]]></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envase vacío con la etiqueta medio borrad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albarán del pedido anterio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foto del muro hecha con el móvi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nme el blanco mate de siempre»]]></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código a mano donde un 4 parece un 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muestra física de color en la man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ferencia exacta con la que se le sirvió la última vez]]></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ada con certeza: ni el tono, ni el brillo, ni el acabad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xiste un historial que consultar, no qué referencia llevab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hay una cifra dudosa y hay que confirmarla con otra fuent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tono buscado, comparado en buenas condiciones de luz]]></a:t>
            </a:r>
          </a:p>
        </p:txBody>
      </p:sp>
      <p:sp>
        <p:nvSpPr>
          <p:cNvPr id="14" name=""/>
          <p:cNvSpPr txBox="1"/>
          <p:nvPr/>
        </p:nvSpPr>
        <p:spPr>
          <a:xfrm>
            <a:off x="628650" y="36099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Familia, gama, acabado y formato; el código puede quedar incomple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proceso de localización de una referencia en el mostrador, del primer gesto al últi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etir y anotar literalmente lo que dice el cliente]]></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algo no cuadra o no está: anotar la duda y escalar, sin improvisar referencia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en el catálogo por familia y variantes, no de memori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firmar en voz alta los cinco campos y el número de envases]]></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dir la señal dura: envase, etiqueta, pedido o albarán anterio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eer el código tramo a tramo: familia, gama, acabado, color y forma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anota estas frases sobre una localización en el mostrador. Marca las que incumplen el procedimiento de este objet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 ha dicho blanco mate y había dos; he cogido el que me sonaba más conocid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4 del código estaba mal escrito: lo he confirmado con el albarán anterior antes de anotarl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estaba, así que le he dado el de 12 litros, que es lo mismo pero en grand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he leído los cinco campos en voz alta y me ha corregido el acaba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he enseñado la foto del móvil y le he prometido que el color era idéntic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sustitución la ha validado el técnico y el cliente la ha aceptado por escri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recurrente pide «el de siempre, blanco, mate, cuatro litros». ¿Cuál es la actuación correc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rvir la referencia que recuerdas de otros pedidos suyos, que seguro es esa]]></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r su historial y el catálogo para fijar la referencia exacta, comprobar su disponibilidad y confirmarle en voz alta los cinco campos antes de cerrar el pedi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 el satinado de cuatro litros, que es casi lo mismo y está a la vist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la descripción en el pedido y que el almacén prepare lo que encuentr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referencia pedida no está disponible, se puede entregar la de otra gama de uso siempre que el color y el acabado coincida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dar una referencia por localizada confirmas cinco campos: la ______ (qué producto es), la ______ (interior o exterior), el ______ (mate, satinado o brillo), el color y el ______ (los litros del envase). Si falta uno, no has localizado: has supues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ficticio: un cliente acepta cambiar su pedido de 4 envases de 2,5 litros por envases de 0,75 litros de una referencia cuya equivalencia ha validado el técnico. ¿Cuántos envases de 0,75 l hacen falta como mínimo para no quedar por debajo de los litros pedidos? Responde solo con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nvases): ________________]]></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el campo de la referencia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milia y gama de us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abado y colo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ormato y disponibilidad]]></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i es de gama interior o de gama exterior]]></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te, satinado o brill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atro litros o doce litros por envas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denominación exacta del color pedi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 lo que hay en tienda está reservado a otro pedi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 es una plástica, un esmalte o un barniz]]></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localización · Memoria: campo de la referencia y pregunta que resuel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ducto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ma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ior o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satinado o b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nominación ex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litros por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está reservado o hay que ped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ocalización · Memoria: campo de la referencia y pregunta que resuelve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localizar-la-referencia-correcta"/>
              </a:rPr>
              <a:t><![CDATA[Abrir el juego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localización · Tarjetas rápidas de referencia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dar una referencia por el color del envas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ocalización · Tarjetas rápidas de referencia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parecido de nombre, de foto o de envase no identifica: se confirma el código campo a campo (plan §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localización · Tarjetas rápidas de referencia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un dígito dudos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ocalización · Tarjetas rápidas de referencia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dudoso hasta que lo confirmas con otra fuente: etiqueta, albarán anterior o catálogo. No se elige a oj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localización · Tarjetas rápidas de referencia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ampos cierran una localizació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ocalización · Tarjetas rápidas de referencia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nominación/familia, gama de uso, acabado, color y formato. Los cinco, en voz alta y con el cliente asintiendo a cada un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localización · Tarjetas rápidas de referencia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sistema dice que hay, pero no lo ves. ¿Qué dices al client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ocalización · Tarjetas rápidas de referencia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stá registrado y lo estás localizando, no que se lo das ahora. Existencia y disponibilidad no son lo mism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localización · Tarjetas rápidas de referencia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No está. ¿Se le ofrece el parecid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ocalización · Tarjetas rápidas de referencia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iniciativa propia. Sustitución = validación técnica + aceptación escrita + registro. Si no, se informa del estado y se escal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localización · Tarjetas rápidas de referencia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 si el código no existe en el catálog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localización · Tarjetas rápidas de referencia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 improvisas: señal dura (envase, pedido anterior), búsqueda por familia, duda anotada por escrito y escalada al técnico o responsabl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localiz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tálogo ficticio de este objeto hay tres referencias: PLA-INT-MT-04-BLN, PLA-INT-SAT-04-BLN y PLA-INT-MT-12-BLN. El cliente dice «el blanco satinado de cuatro litros». Escribe qué referencia es la pedida, en qué campo se distingue de cada una de las otras dos, qué le leerías en voz alta para confirmarlo y qué NO harías si esa referencia resultara no disponible. Tres o cuatro frase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descripción oral coincide con las tres en familia y color: separa por acabado y por formato. Y recuerda las dos condiciones de toda sustitución: validación técnica y aceptación escrita, nunca el parecid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ficha de local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ficha abierta mientras atiendes, no después. Son ocho casillas: si alguna queda en blanco, la referencia todavía no está localizada. El formato oficial y el sistema donde se anotan la disponibilidad y la duda los fija la cas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ficha de local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ocalización de una referencia (ayuda de trabajo de una pantall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3305175"/>
                <a:gridCol w="2809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con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Li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 dicho el cliente, palabra por pala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papel del pedido, no en la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Señal 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e envase, etiqueta, pedido o albarán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documento que aporta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Búsqu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 recorrido la familia en el catá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catálogo de l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Cód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 leído el código tramo a t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álogo y etiqueta, cotej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3305175"/>
                <a:gridCol w="2809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con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 Cinco ca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milia, gama, acabado, color y formato: ¿confirm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voz alta, con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 Enva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envases y de cuántos li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pedid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visto, registrado, reservado o por 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consulta de existencias de l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 D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algo no cuadra: ¿está anotado y esca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la duda + técnico o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ferencia identifica; una familia agrupa. Dos productos que comparten nombre y color pueden ser dos referencias distin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ódigo se lee tramo a tramo y se confirman los cinco campos: denominación, gama de uso, acabado, color y forma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busca en el catálogo, no en la memoria: un nombre dicho de oído, una foto o el color del envase no identifican nada (plan §7).]]></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ponibilidad tiene cuatro estados que no son intercambiables: a la vista, registrado sin ver, reservado a otro pedido y por pedir.]]></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ódigo no existe, no se improvisa: señal dura, búsqueda por familia, duda escrita y escalad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sustitución exige validación técnica y aceptación escrita del cliente, con registro de qué se pedía, qué se entrega y por qué.]]></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1]]></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leído el código por partes o lo he reconocido de vist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n confirmados los cinco campos, o he inferido alguno por parecid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buscado en el catálogo o en mi memoria, y he anotado lo que he encontrad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 en qué estado está la disponibilidad y se lo he dicho al cliente con esa precisión?]]></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voy a proponer otro producto: ¿quién lo valida técnicamente y dónde queda la aceptación escrita del client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tres referencias parecidas e identificar cuál es la pedida, explicando en qué campo se distingue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con un cliente los cinco campos de una referencia en voz alta y dejarlo anotado en el pedi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formar del estado real de disponibilidad sin prometer reposiciones ni fechas no confirmada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una duda de localización y escalarla sin improvisar una referenci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ocalizar sin asumir equival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ocalizar sin asumir equival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separas familia de referencia, lees el código por partes y no confundes existencia con disponibilidad. Hazlo una semana real: apunta cuántas veces un dígito o un acabado han estado a punto de colars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ocalizar sin asumir equival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os cinco campos de la sección 2 (y que el parecido no identifica nada) y las dos condiciones de toda sustitución de la sección 8: validación técnica y aceptación escrita. Con una de las dos que falte, no hay sustitució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localizar-la-referencia-correcta"/>
              </a:rPr>
              <a:t><![CDATA[Localizar la referencia correc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eparar un presupuesto verificable]]></a:t>
            </a:r>
            <a:r>
              <a:rPr lang="en-US" strike="noStrike" sz="2100" spc="0" u="none" cap="none">
                <a:solidFill>
                  <a:srgbClr val="1B2438">
                    <a:alpha val="100000"/>
                  </a:srgbClr>
                </a:solidFill>
                <a:latin typeface="Calibri"/>
              </a:rPr>
              <a:t><![CDATA[ (JUL-C03-O03). Ya sabes fijar la referencia exacta que el cliente pide y en qué estado está; el siguiente paso es convertir esa referencia en un presupuesto con unidades, cantidades, precio vigente y exclusiones, sin prometer lo que no está confirm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2026-10-31T05:03:38Z</dcterms:created>
  <dcterms:modified xsi:type="dcterms:W3CDTF">2026-10-31T05:03:38Z</dcterms:modified>
  <dc:title>Localizar la referencia correcta</dc:title>
  <dc:description>Presentación editable del OA «Localizar la referencia correcta». Enlace: https://pinturasespecializadas.lumbre.lat/object/localizar-la-referencia-correcta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