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slides/slide54.xml" ContentType="application/vnd.openxmlformats-officedocument.presentationml.slide+xml"/>
  <Override PartName="/ppt/notesSlides/notesSlide5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presProps" Target="presProps.xml"/>
  <Relationship Id="rId58" Type="http://schemas.openxmlformats.org/officeDocument/2006/relationships/viewProps" Target="viewProps.xml"/>
  <Relationship Id="rId59"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Carlos C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impieza-y-mantenimiento-de-equipos-de-color]]></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limpieza-y-mantenimiento-de-equipos-de-color]]></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impieza y mantenimiento de equipos de color»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impieza y mantenimiento de equipos de color»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Por qué importa el mantenimiento»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limpieza-diaria.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Rutina diaria de limpie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uatro pasos de la limpieza diaria: superficie, boquillas, depósitos y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impieza-y-mantenimiento-de-equipos-de-color]]></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Rutina dia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impiar la superficie exterior con paño húmedo. Nunca usar disolventes agresivos que puedan dañar etiquetas o j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impieza-y-mantenimiento-de-equipos-de-color]]></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Rutina dia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Verificar que las boquillas no estén obstruidas. Si es necesario, desatascar con disolvente adecuado al tipo de pintura (agua o disolv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impieza-y-mantenimiento-de-equipos-de-color]]></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Rutina dia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mprobar niveles de tinte en los depósitos. Rellenar solo si está autorizado y con el producto corr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impieza-y-mantenimiento-de-equipos-de-color]]></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Rutina dia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gistrar la operación en el cuaderno de mantenimiento con fecha, operación realizada y firma del respons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impieza-y-mantenimiento-de-equipos-de-color]]></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Al finalizar la jornada o tras cada uso intens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limpieza diaria se realiza al finalizar la jornada o tras cada uso intensivo, no semanal ni mensualm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2: limpieza dia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limpieza-y-mantenimiento-de-equipos-de-color]]></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mantenimiento-semanal.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antenimiento sema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uatro pasos del mantenimiento semanal: calibración, filtros, mangueras y etique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impieza-y-mantenimiento-de-equipos-de-color]]></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Rutina sema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librar la máquina según procedimiento del fabricante. Se usa un patrón de referencia para verificar que las dosis son correc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impieza-y-mantenimiento-de-equipos-de-color]]></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Rutina sema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impiar o sustituir filtros si están obstruidos. Un filtro sucio reduce el caudal y afecta a la pr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impieza-y-mantenimiento-de-equipos-de-color]]></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Rutina sema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Inspeccionar mangueras y conexiones en busca de fugas, grietas o rigidez anorm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impieza-y-mantenimiento-de-equipos-de-color]]></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Rutina sema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ctualizar etiquetas de estado con la fecha del mantenimiento y las incidencias detecta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impieza-y-mantenimiento-de-equipos-de-color]]></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erdadero. La calibración es parte del mantenimiento semanal y se realiza según el manual del fabric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3: mantenimiento sema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limpieza-y-mantenimiento-de-equipos-de-color]]></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anomalia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nomalías y actu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Tabla de anomalías frecuentes y actuación inmedia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impieza-y-mantenimiento-de-equipos-de-color]]></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Anomalías y actu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impieza-y-mantenimiento-de-equipos-de-color]]></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Anomalías y actu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impieza-y-mantenimiento-de-equipos-de-color]]></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respons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Ante un ruido extraño, se detiene la máquina y se avisa al responsable, según la tabla de anomal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4: detección de anomal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limpieza-y-mantenimiento-de-equipos-de-color]]></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Registro y trazabilidad» (2 de 2).]]></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Limpiar superficie exterior → Rutina dia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Calibrar máquina con patrón → Rutina sema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Verificar boquillas → Rutina dia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Inspeccionar mangueras → Rutina sema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Registrar operación → Rutina dia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Actualizar etiquetas de estado → Rutina sema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rutina diaria incluye limpieza y registro; la semanal incluye calibración, filtros, mangueras y etique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limpieza-y-mantenimiento-de-equipos-de-color]]></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Ruido extraño → Detener y avi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Goteo constante → Revisar conex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rror de dosificación → Calibrar de nue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ancha en suelo → Limpiar con absorb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anomalías indica la actuación inmediata para cada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limpieza-y-mantenimiento-de-equipos-de-color]]></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tolerancia ±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alibración es semanal, por lo que se calibra el mismo día de la semana siguiente. Si se calibró el lunes (día 1), la próxima calibración será el lunes sigu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3: mantenimiento sema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limpieza-y-mantenimiento-de-equipos-de-color]]></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paso activo · Memoria de manten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impieza-y-mantenimiento-de-equipos-de-color]]></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Repaso activo · Memoria de manten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impieza-y-mantenimiento-de-equipos-de-color]]></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ada cuánto se calibra la máqu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emanalmente o según manual del fabric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impieza-y-mantenimiento-de-equipos-de-color]]></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r ante un ruido extra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etener la máquina y avisar al respons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impieza-y-mantenimiento-de-equipos-de-color]]></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registra en el cuader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Fecha, operación realizada y firma del respons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impieza-y-mantenimiento-de-equipos-de-color]]></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on qué se limpia la superficie exteri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año húmedo, nunca disolventes agresiv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impieza-y-mantenimiento-de-equipos-de-color]]></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ién realiza las intervenciones técnicas inter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ersonal formado o servicio técnico del fabric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impieza-y-mantenimiento-de-equipos-de-color]]></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hace si hay un error de dosif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usar la máquina hasta calibrarla de nue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impieza-y-mantenimiento-de-equipos-de-color]]></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impieza-y-mantenimiento-de-equipos-de-color]]></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9259" r:id="rId1"/>
    <p:sldLayoutId id="2482439260" r:id="rId2"/>
    <p:sldLayoutId id="2482439261" r:id="rId3"/>
    <p:sldLayoutId id="2482439262"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68ac7deb16aee1053fdb6529a6082872f5d22313fa64c2fc1.jpg"/>
  <Relationship Id="rId3" Type="http://schemas.openxmlformats.org/officeDocument/2006/relationships/hyperlink" Target="https://pinturasespecializadas.lumbre.lat/object/limpieza-y-mantenimiento-de-equipos-de-color"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impieza-y-mantenimiento-de-equipos-de-color"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impieza-y-mantenimiento-de-equipos-de-color"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impieza-y-mantenimiento-de-equipos-de-color"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impieza-y-mantenimiento-de-equipos-de-color"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impieza-y-mantenimiento-de-equipos-de-color"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impieza-y-mantenimiento-de-equipos-de-color"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impieza-y-mantenimiento-de-equipos-de-color"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impieza-y-mantenimiento-de-equipos-de-color"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limpieza-diaria2.jpg"/>
  <Relationship Id="rId3" Type="http://schemas.openxmlformats.org/officeDocument/2006/relationships/hyperlink" Target="https://pinturasespecializadas.lumbre.lat/object/limpieza-y-mantenimiento-de-equipos-de-color" TargetMode="External"/>
  <Relationship Id="rId4" Type="http://schemas.openxmlformats.org/officeDocument/2006/relationships/hyperlink" Target="https://pinturasespecializadas.lumbre.lat/object/limpieza-y-mantenimiento-de-equipos-de-color" TargetMode="External"/>
  <Relationship Id="rId5"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impieza-y-mantenimiento-de-equipos-de-color"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impieza-y-mantenimiento-de-equipos-de-color"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impieza-y-mantenimiento-de-equipos-de-color"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impieza-y-mantenimiento-de-equipos-de-color"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impieza-y-mantenimiento-de-equipos-de-color"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impieza-y-mantenimiento-de-equipos-de-color"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mantenimiento-semanal3.jpg"/>
  <Relationship Id="rId3" Type="http://schemas.openxmlformats.org/officeDocument/2006/relationships/hyperlink" Target="https://pinturasespecializadas.lumbre.lat/object/limpieza-y-mantenimiento-de-equipos-de-color" TargetMode="External"/>
  <Relationship Id="rId4" Type="http://schemas.openxmlformats.org/officeDocument/2006/relationships/hyperlink" Target="https://pinturasespecializadas.lumbre.lat/object/limpieza-y-mantenimiento-de-equipos-de-color" TargetMode="External"/>
  <Relationship Id="rId5"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impieza-y-mantenimiento-de-equipos-de-color"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impieza-y-mantenimiento-de-equipos-de-color"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impieza-y-mantenimiento-de-equipos-de-color"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impieza-y-mantenimiento-de-equipos-de-color"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impieza-y-mantenimiento-de-equipos-de-color"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impieza-y-mantenimiento-de-equipos-de-color"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anomalias4.jpg"/>
  <Relationship Id="rId3" Type="http://schemas.openxmlformats.org/officeDocument/2006/relationships/hyperlink" Target="https://pinturasespecializadas.lumbre.lat/object/limpieza-y-mantenimiento-de-equipos-de-color" TargetMode="External"/>
  <Relationship Id="rId4" Type="http://schemas.openxmlformats.org/officeDocument/2006/relationships/hyperlink" Target="https://pinturasespecializadas.lumbre.lat/object/limpieza-y-mantenimiento-de-equipos-de-color" TargetMode="External"/>
  <Relationship Id="rId5"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impieza-y-mantenimiento-de-equipos-de-color"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impieza-y-mantenimiento-de-equipos-de-color"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impieza-y-mantenimiento-de-equipos-de-color"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impieza-y-mantenimiento-de-equipos-de-color" TargetMode="Externa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impieza-y-mantenimiento-de-equipos-de-color"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impieza-y-mantenimiento-de-equipos-de-color"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impieza-y-mantenimiento-de-equipos-de-color"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impieza-y-mantenimiento-de-equipos-de-color" TargetMode="Externa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impieza-y-mantenimiento-de-equipos-de-color"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impieza-y-mantenimiento-de-equipos-de-color"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impieza-y-mantenimiento-de-equipos-de-color" TargetMode="Externa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impieza-y-mantenimiento-de-equipos-de-color"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impieza-y-mantenimiento-de-equipos-de-color"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impieza-y-mantenimiento-de-equipos-de-color" TargetMode="External"/>
  <Relationship Id="rId3" Type="http://schemas.openxmlformats.org/officeDocument/2006/relationships/hyperlink" Target="https://pinturasespecializadas.lumbre.lat/object/limpieza-y-mantenimiento-de-equipos-de-color" TargetMode="External"/>
  <Relationship Id="rId4"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impieza-y-mantenimiento-de-equipos-de-color"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impieza-y-mantenimiento-de-equipos-de-color"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impieza-y-mantenimiento-de-equipos-de-color"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impieza-y-mantenimiento-de-equipos-de-color"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impieza-y-mantenimiento-de-equipos-de-color"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impieza-y-mantenimiento-de-equipos-de-color"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impieza-y-mantenimiento-de-equipos-de-color"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impieza-y-mantenimiento-de-equipos-de-color"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impieza-y-mantenimiento-de-equipos-de-color"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impieza-y-mantenimiento-de-equipos-de-color"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impieza-y-mantenimiento-de-equipos-de-color"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impieza-y-mantenimiento-de-equipos-de-color"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impieza-y-mantenimiento-de-equipos-de-color"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impieza-y-mantenimiento-de-equipos-de-color"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impieza-y-mantenimiento-de-equipos-de-color" TargetMode="Externa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impieza-y-mantenimiento-de-equipos-de-color" TargetMode="External"/>
  <Relationship Id="rId3" Type="http://schemas.openxmlformats.org/officeDocument/2006/relationships/notesSlide" Target="../notesSlides/notesSlide54.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impiez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antenimient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quip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lor]]></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Carlos Castro]]></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inturasespecializadas.lumbre.lat/object/limpieza-y-mantenimiento-de-equipos-de-color"/>
              </a:rPr>
              <a:t><![CDATA[Ver el OA en pinturasespecializada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impieza-y-mantenimiento-de-equipos-de-color"/>
              </a:rPr>
              <a:t><![CDATA[Limpieza y mantenimiento de equipos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5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licar las rutinas de mantenimiento autorizadas y detectar anomalías antes de que afecten a un trabajo, garantizando la precisión de dosificación y la durabilidad de los equipos de color.]]></a:t>
            </a:r>
          </a:p>
        </p:txBody>
      </p:sp>
      <p:sp>
        <p:nvSpPr>
          <p:cNvPr id="9" name=""/>
          <p:cNvSpPr txBox="1"/>
          <p:nvPr/>
        </p:nvSpPr>
        <p:spPr>
          <a:xfrm>
            <a:off x="514350" y="2628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9146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utinas diarias y semanales de limpieza, calibración y registro de anomalías en máquinas de color y accesorios. Aprende a mantener los equipos en estado operativo y a identificar señales de alert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impieza-y-mantenimiento-de-equipos-de-color"/>
              </a:rPr>
              <a:t><![CDATA[Limpieza y mantenimiento de equipos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54]]></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Carlos Castro]]></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limpieza · mantenimiento · color · seguridad · preven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impieza y mantenimiento de equipos de colo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impieza-y-mantenimiento-de-equipos-de-color"/>
              </a:rPr>
              <a:t><![CDATA[Limpieza y mantenimiento de equipos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54]]></a:t>
            </a:r>
          </a:p>
        </p:txBody>
      </p:sp>
      <p:sp>
        <p:nvSpPr>
          <p:cNvPr id="7" name="" descr=""/>
          <p:cNvSpPr/>
          <p:nvPr/>
        </p:nvSpPr>
        <p:spPr>
          <a:xfrm>
            <a:off x="514350" y="2533650"/>
            <a:ext cx="8115300" cy="14954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2533650"/>
            <a:ext cx="38100" cy="14954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sirve al encargado de tienda que usa diariamente la máquina de color y necesita mantenerla en estado operativo. También al empleado que participa en la limpieza y quiere entender qué puede hacer y qué no.]]></a:t>
            </a:r>
          </a:p>
        </p:txBody>
      </p:sp>
      <p:sp>
        <p:nvSpPr>
          <p:cNvPr id="10" name=""/>
          <p:cNvSpPr txBox="1"/>
          <p:nvPr/>
        </p:nvSpPr>
        <p:spPr>
          <a:xfrm>
            <a:off x="685800" y="26098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vas a poder hacer al terminar]]></a:t>
            </a:r>
          </a:p>
        </p:txBody>
      </p:sp>
      <p:sp>
        <p:nvSpPr>
          <p:cNvPr id="11" name=""/>
          <p:cNvSpPr txBox="1"/>
          <p:nvPr/>
        </p:nvSpPr>
        <p:spPr>
          <a:xfrm>
            <a:off x="685800" y="3019425"/>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plicar las rutinas de mantenimiento autorizadas y detectar anomalías antes de que afecten a un trabajo, garantizando la precisión de dosificación y la durabilidad de los equipos de color.]]></a:t>
            </a:r>
          </a:p>
        </p:txBody>
      </p:sp>
      <p:sp>
        <p:nvSpPr>
          <p:cNvPr id="12" name=""/>
          <p:cNvSpPr txBox="1"/>
          <p:nvPr/>
        </p:nvSpPr>
        <p:spPr>
          <a:xfrm>
            <a:off x="514350" y="402907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3" name=""/>
          <p:cNvSpPr txBox="1"/>
          <p:nvPr/>
        </p:nvSpPr>
        <p:spPr>
          <a:xfrm>
            <a:off x="762000" y="402907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echo verificado: lo que indica el manual del fabricant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impieza y mantenimiento de equipos de colo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impieza-y-mantenimiento-de-equipos-de-color"/>
              </a:rPr>
              <a:t><![CDATA[Limpieza y mantenimiento de equipos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54]]></a:t>
            </a:r>
          </a:p>
        </p:txBody>
      </p:sp>
      <p:sp>
        <p:nvSpPr>
          <p:cNvPr id="7" name=""/>
          <p:cNvSpPr txBox="1"/>
          <p:nvPr/>
        </p:nvSpPr>
        <p:spPr>
          <a:xfrm>
            <a:off x="514350" y="12192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ena práctica: lo que se hace habitualmente en el sector.]]></a:t>
            </a:r>
          </a:p>
        </p:txBody>
      </p:sp>
      <p:sp>
        <p:nvSpPr>
          <p:cNvPr id="9" name=""/>
          <p:cNvSpPr txBox="1"/>
          <p:nvPr/>
        </p:nvSpPr>
        <p:spPr>
          <a:xfrm>
            <a:off x="514350" y="16192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6192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sión pendiente: lo que la empresa debe confirmar internamente.]]></a:t>
            </a:r>
          </a:p>
        </p:txBody>
      </p:sp>
      <p:sp>
        <p:nvSpPr>
          <p:cNvPr id="11" name=""/>
          <p:cNvSpPr txBox="1"/>
          <p:nvPr/>
        </p:nvSpPr>
        <p:spPr>
          <a:xfrm>
            <a:off x="514350" y="23431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3431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didáctico: ejemplos ficticios para practica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impieza y mantenimiento de equipos de colo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impieza-y-mantenimiento-de-equipos-de-color"/>
              </a:rPr>
              <a:t><![CDATA[Limpieza y mantenimiento de equipos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54]]></a:t>
            </a:r>
          </a:p>
        </p:txBody>
      </p:sp>
      <p:sp>
        <p:nvSpPr>
          <p:cNvPr id="7" name="" descr=""/>
          <p:cNvSpPr/>
          <p:nvPr/>
        </p:nvSpPr>
        <p:spPr>
          <a:xfrm>
            <a:off x="514350" y="1219200"/>
            <a:ext cx="8115300" cy="29908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9908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pendencia interna pendiente]]></a:t>
            </a:r>
          </a:p>
        </p:txBody>
      </p:sp>
      <p:sp>
        <p:nvSpPr>
          <p:cNvPr id="10" name=""/>
          <p:cNvSpPr txBox="1"/>
          <p:nvPr/>
        </p:nvSpPr>
        <p:spPr>
          <a:xfrm>
            <a:off x="685800" y="161925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distingue el método general de las decisiones que corresponden a Pinturas Especializadas. Antes de aplicar un umbral, un importe o una facultad, confirma con dirección: Validar con el fabricante la frecuencia exacta de calibración según modelo de máquina. Confirmar qué disolventes están autorizados para cada tipo de boquilla. Definir quién firma el cuaderno de mantenimiento en turnos partidos. Establecer el protocolo de comunicación al servicio técnico ante avería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Por qué importa el mantenimient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impieza-y-mantenimiento-de-equipos-de-color"/>
              </a:rPr>
              <a:t><![CDATA[Limpieza y mantenimiento de equipos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5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equipos de color son herramientas de precisión. Una máquina mal mantenida dosifica mal, genera atascos y produce colores fuera de tono. El cliente no ve el error hasta que aplica la pintura en la pared, y entonces la reclamación es costosa: hay que repetir el trabajo, devolver el producto y perder la confianza.]]></a:t>
            </a:r>
          </a:p>
        </p:txBody>
      </p:sp>
      <p:sp>
        <p:nvSpPr>
          <p:cNvPr id="8" name=""/>
          <p:cNvSpPr txBox="1"/>
          <p:nvPr/>
        </p:nvSpPr>
        <p:spPr>
          <a:xfrm>
            <a:off x="514350" y="29432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antenimiento preventivo no es complicado, pero exige disciplina. Diez minutos al día evitan paradas de una hora. La clave está en hacer siempre lo mismo, en el mismo orden, y registrarl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Por qué importa el mantenimient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impieza-y-mantenimiento-de-equipos-de-color"/>
              </a:rPr>
              <a:t><![CDATA[Limpieza y mantenimiento de equipos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54]]></a:t>
            </a:r>
          </a:p>
        </p:txBody>
      </p:sp>
      <p:sp>
        <p:nvSpPr>
          <p:cNvPr id="7" name="" descr=""/>
          <p:cNvSpPr/>
          <p:nvPr/>
        </p:nvSpPr>
        <p:spPr>
          <a:xfrm>
            <a:off x="514350" y="2867025"/>
            <a:ext cx="8115300" cy="1495425"/>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2867025"/>
            <a:ext cx="38100" cy="1495425"/>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lo se realizan las tareas autorizadas por el manual del fabricante. Nunca abrir  Abrir la máquina ni modificar calibraciones internas sin autorización del responsable. Las intervenciones técnicas las realiza personal formado o el servicio técnico del fabricante.]]></a:t>
            </a:r>
          </a:p>
        </p:txBody>
      </p:sp>
      <p:sp>
        <p:nvSpPr>
          <p:cNvPr id="10" name=""/>
          <p:cNvSpPr txBox="1"/>
          <p:nvPr/>
        </p:nvSpPr>
        <p:spPr>
          <a:xfrm>
            <a:off x="685800" y="294322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olo tareas autorizadas]]></a:t>
            </a:r>
          </a:p>
        </p:txBody>
      </p:sp>
      <p:sp>
        <p:nvSpPr>
          <p:cNvPr id="11" name=""/>
          <p:cNvSpPr txBox="1"/>
          <p:nvPr/>
        </p:nvSpPr>
        <p:spPr>
          <a:xfrm>
            <a:off x="685800" y="3343275"/>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unca abrir la máquina ni modificar calibraciones internas sin autorización del responsable. Las intervenciones técnicas las realiza personal formado o el servicio técnico del fabricant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impieza diar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impieza-y-mantenimiento-de-equipos-de-color"/>
              </a:rPr>
              <a:t><![CDATA[Limpieza y mantenimiento de equipos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54]]></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finalizar la jornada o tras cada uso intensivo, se realiza la rutina diaria. Son cuatro pasos que se hacen siempre en el mismo orden.]]></a:t>
            </a:r>
          </a:p>
        </p:txBody>
      </p:sp>
      <p:sp>
        <p:nvSpPr>
          <p:cNvPr id="8" name=""/>
          <p:cNvSpPr txBox="1"/>
          <p:nvPr/>
        </p:nvSpPr>
        <p:spPr>
          <a:xfrm>
            <a:off x="514350" y="22860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gistro es fundamental. Si mañana hay un problema con un color, el cuaderno permite rastrear qué se hizo ayer, quién lo hizo y si todo estaba correcto. Sin registro, no hay trazabilida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impieza diaria]]></a:t>
            </a:r>
          </a:p>
        </p:txBody>
      </p:sp>
      <p:pic>
        <p:nvPicPr>
          <p:cNvPr id="3" name="" descr="Rutina diaria de limpieza">
            <a:hlinkClick r:id="rId3" tooltip="Rutina diaria de limpieza"/>
          </p:cNvPr>
          <p:cNvPicPr>
            <a:picLocks noChangeAspect="1"/>
          </p:cNvPicPr>
          <p:nvPr>
            <p:ph type="pic" idx="1"/>
          </p:nvPr>
        </p:nvPicPr>
        <p:blipFill>
          <a:blip r:embed="rId2"/>
          <a:stretch>
            <a:fillRect/>
          </a:stretch>
        </p:blipFill>
        <p:spPr>
          <a:xfrm>
            <a:off x="1981200" y="1257300"/>
            <a:ext cx="51816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uatro pasos de la limpieza diaria: superficie, boquillas, depósitos y registr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limpieza-y-mantenimiento-de-equipos-de-color"/>
              </a:rPr>
              <a:t><![CDATA[Ver imagen original en el O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impieza diaria · Rutina diaria · Paso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impieza-y-mantenimiento-de-equipos-de-color"/>
              </a:rPr>
              <a:t><![CDATA[Limpieza y mantenimiento de equipos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5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impiar la superficie exterior con paño húmedo. Nunca usar disolventes agresivos que puedan dañar etiquetas o junta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impieza diaria · Rutina diaria · Paso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impieza-y-mantenimiento-de-equipos-de-color"/>
              </a:rPr>
              <a:t><![CDATA[Limpieza y mantenimiento de equipos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5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erificar que las boquillas no estén obstruidas. Si es necesario, desatascar con disolvente adecuado al tipo de pintura (agua o disolvent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impieza diaria · Rutina diaria · Paso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impieza-y-mantenimiento-de-equipos-de-color"/>
              </a:rPr>
              <a:t><![CDATA[Limpieza y mantenimiento de equipos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5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obar niveles de tinte en los depósitos. Rellenar solo si está autorizado y con el producto correct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impieza diaria · Rutina diaria · Paso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impieza-y-mantenimiento-de-equipos-de-color"/>
              </a:rPr>
              <a:t><![CDATA[Limpieza y mantenimiento de equipos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5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istrar la operación en el cuaderno de mantenimiento con fecha, operación realizada y firma del responsab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impieza-y-mantenimiento-de-equipos-de-color"/>
              </a:rPr>
              <a:t><![CDATA[Limpieza y mantenimiento de equipos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5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2 — Limpieza diari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ada cuánto se realiza la limpieza diaria de la máquina de color?]]></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olo cuando hay un problema visible]]></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l finalizar la jornada o tras cada uso intensivo]]></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Una vez por semana]]></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ada m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Mantenimiento semanal]]></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impieza-y-mantenimiento-de-equipos-de-color"/>
              </a:rPr>
              <a:t><![CDATA[Limpieza y mantenimiento de equipos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54]]></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vez por semana o según indique el manual del fabricante, se realiza el mantenimiento semanal. Incluye tareas más profundas que la limpieza diaria.]]></a:t>
            </a:r>
          </a:p>
        </p:txBody>
      </p:sp>
      <p:sp>
        <p:nvSpPr>
          <p:cNvPr id="8" name=""/>
          <p:cNvSpPr txBox="1"/>
          <p:nvPr/>
        </p:nvSpPr>
        <p:spPr>
          <a:xfrm>
            <a:off x="514350" y="22860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alibración semanal es la que garantiza que el color sale bien. Si la máquina se desvía, los colores no coinciden con el patrón y el cliente se queja. Calibrar es ajustar: se hace con un patrón conocido y se verifica que la máquina dosifica correctament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Mantenimiento semanal]]></a:t>
            </a:r>
          </a:p>
        </p:txBody>
      </p:sp>
      <p:pic>
        <p:nvPicPr>
          <p:cNvPr id="3" name="" descr="Mantenimiento semanal">
            <a:hlinkClick r:id="rId3" tooltip="Mantenimiento semanal"/>
          </p:cNvPr>
          <p:cNvPicPr>
            <a:picLocks noChangeAspect="1"/>
          </p:cNvPicPr>
          <p:nvPr>
            <p:ph type="pic" idx="1"/>
          </p:nvPr>
        </p:nvPicPr>
        <p:blipFill>
          <a:blip r:embed="rId2"/>
          <a:stretch>
            <a:fillRect/>
          </a:stretch>
        </p:blipFill>
        <p:spPr>
          <a:xfrm>
            <a:off x="2219325" y="1257300"/>
            <a:ext cx="469582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uatro pasos del mantenimiento semanal: calibración, filtros, mangueras y etiqueta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limpieza-y-mantenimiento-de-equipos-de-color"/>
              </a:rPr>
              <a:t><![CDATA[Ver imagen original en el O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Mantenimiento semanal · Rutina semanal · Paso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impieza-y-mantenimiento-de-equipos-de-color"/>
              </a:rPr>
              <a:t><![CDATA[Limpieza y mantenimiento de equipos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5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librar la máquina según procedimiento del fabricante. Se usa un patrón de referencia para verificar que las dosis son correcta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Mantenimiento semanal · Rutina semanal · Paso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impieza-y-mantenimiento-de-equipos-de-color"/>
              </a:rPr>
              <a:t><![CDATA[Limpieza y mantenimiento de equipos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5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impiar o sustituir filtros si están obstruidos. Un filtro sucio reduce el caudal y afecta a la precisió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Mantenimiento semanal · Rutina semanal · Paso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impieza-y-mantenimiento-de-equipos-de-color"/>
              </a:rPr>
              <a:t><![CDATA[Limpieza y mantenimiento de equipos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5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speccionar mangueras y conexiones en busca de fugas, grietas o rigidez anorma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Mantenimiento semanal · Rutina semanal · Paso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impieza-y-mantenimiento-de-equipos-de-color"/>
              </a:rPr>
              <a:t><![CDATA[Limpieza y mantenimiento de equipos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5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ctualizar etiquetas de estado con la fecha del mantenimiento y las incidencias detectada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impieza-y-mantenimiento-de-equipos-de-color"/>
              </a:rPr>
              <a:t><![CDATA[Limpieza y mantenimiento de equipos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5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3 — Mantenimiento semanal]]></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Verdadero o falso: La calibración de la máquina se realiza una vez por semana o según indique el manual del fabricant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Detección de anomalí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impieza-y-mantenimiento-de-equipos-de-color"/>
              </a:rPr>
              <a:t><![CDATA[Limpieza y mantenimiento de equipos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54]]></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 cualquier comportamiento anómalo, hay que saber reaccionar rápido. La tabla siguiente resume las anomalías más frecuentes y la actuación inmediata.]]></a:t>
            </a:r>
          </a:p>
        </p:txBody>
      </p:sp>
      <p:sp>
        <p:nvSpPr>
          <p:cNvPr id="8" name=""/>
          <p:cNvSpPr txBox="1"/>
          <p:nvPr/>
        </p:nvSpPr>
        <p:spPr>
          <a:xfrm>
            <a:off x="514350" y="22860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anomalía persiste tras la actuación inmediata, o si afecta a componentes internos de la máquina, se llama al servicio técnico del fabricante. No se intenta reparar sin formación específic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Detección de anomalías]]></a:t>
            </a:r>
          </a:p>
        </p:txBody>
      </p:sp>
      <p:pic>
        <p:nvPicPr>
          <p:cNvPr id="3" name="" descr="Anomalías y actuación">
            <a:hlinkClick r:id="rId3" tooltip="Anomalías y actuación"/>
          </p:cNvPr>
          <p:cNvPicPr>
            <a:picLocks noChangeAspect="1"/>
          </p:cNvPicPr>
          <p:nvPr>
            <p:ph type="pic" idx="1"/>
          </p:nvPr>
        </p:nvPicPr>
        <p:blipFill>
          <a:blip r:embed="rId2"/>
          <a:stretch>
            <a:fillRect/>
          </a:stretch>
        </p:blipFill>
        <p:spPr>
          <a:xfrm>
            <a:off x="2362200" y="1257300"/>
            <a:ext cx="44196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Tabla de anomalías frecuentes y actuación inmediat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limpieza-y-mantenimiento-de-equipos-de-color"/>
              </a:rPr>
              <a:t><![CDATA[Ver imagen original en el O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nomalías y actua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impieza-y-mantenimiento-de-equipos-de-color"/>
              </a:rPr>
              <a:t><![CDATA[Limpieza y mantenimiento de equipos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54]]></a:t>
            </a:r>
          </a:p>
        </p:txBody>
      </p:sp>
      <p:graphicFrame>
        <p:nvGraphicFramePr>
          <p:cNvPr id="7" name="" descr=""/>
          <p:cNvGraphicFramePr>
            <a:graphicFrameLocks noGrp="1"/>
          </p:cNvGraphicFramePr>
          <p:nvPr/>
        </p:nvGraphicFramePr>
        <p:xfrm>
          <a:off x="514350" y="1257300"/>
          <a:ext cx="8115300" cy="2847975"/>
        </p:xfrm>
        <a:graphic>
          <a:graphicData uri="http://schemas.openxmlformats.org/drawingml/2006/table">
            <a:tbl>
              <a:tblPr firstRow="1" bandRow="1"/>
              <a:tblGrid>
                <a:gridCol w="3295650"/>
                <a:gridCol w="48196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nomalí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ctuación inmedia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uido extrañ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tener la máquina y avisar al respons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oteo consta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isar conexiones y cerrar válvulas si es necesa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rror de dosif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usar hasta calibrar de nue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ncha de producto en el sue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mpiar con absorbente y regist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lor fuera de to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rificar calibración y tinte us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nomalías y actua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impieza-y-mantenimiento-de-equipos-de-color"/>
              </a:rPr>
              <a:t><![CDATA[Limpieza y mantenimiento de equipos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54]]></a:t>
            </a:r>
          </a:p>
        </p:txBody>
      </p:sp>
      <p:graphicFrame>
        <p:nvGraphicFramePr>
          <p:cNvPr id="7" name="" descr=""/>
          <p:cNvGraphicFramePr>
            <a:graphicFrameLocks noGrp="1"/>
          </p:cNvGraphicFramePr>
          <p:nvPr/>
        </p:nvGraphicFramePr>
        <p:xfrm>
          <a:off x="514350" y="1257300"/>
          <a:ext cx="8115300" cy="1133475"/>
        </p:xfrm>
        <a:graphic>
          <a:graphicData uri="http://schemas.openxmlformats.org/drawingml/2006/table">
            <a:tbl>
              <a:tblPr firstRow="1" bandRow="1"/>
              <a:tblGrid>
                <a:gridCol w="3295650"/>
                <a:gridCol w="48196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nomalí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ctuación inmedia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oquilla obstruida repetidam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stituir boquilla y regist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impieza-y-mantenimiento-de-equipos-de-color"/>
              </a:rPr>
              <a:t><![CDATA[Limpieza y mantenimiento de equipos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5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4 — Detección de anomalías]]></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nte un ruido extraño en la máquina, la actuación inmediata es detenerla y avisar al ____.]]></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Registro y trazabilidad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impieza-y-mantenimiento-de-equipos-de-color"/>
              </a:rPr>
              <a:t><![CDATA[Limpieza y mantenimiento de equipos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54]]></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o mantenimiento se registra. El cuaderno de mantenimiento es el documento donde se anota qué se hizo, cuándo, quién y qué se observó. Sirve para:]]></a:t>
            </a:r>
          </a:p>
        </p:txBody>
      </p:sp>
      <p:sp>
        <p:nvSpPr>
          <p:cNvPr id="8" name=""/>
          <p:cNvSpPr txBox="1"/>
          <p:nvPr/>
        </p:nvSpPr>
        <p:spPr>
          <a:xfrm>
            <a:off x="514350" y="2286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286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astrear incidencias: si un color sale mal, se revisa qué se hizo antes.]]></a:t>
            </a:r>
          </a:p>
        </p:txBody>
      </p:sp>
      <p:sp>
        <p:nvSpPr>
          <p:cNvPr id="10" name=""/>
          <p:cNvSpPr txBox="1"/>
          <p:nvPr/>
        </p:nvSpPr>
        <p:spPr>
          <a:xfrm>
            <a:off x="514350" y="29908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29908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lanificar mantenimiento: ver qué tareas se repiten más.]]></a:t>
            </a:r>
          </a:p>
        </p:txBody>
      </p:sp>
      <p:sp>
        <p:nvSpPr>
          <p:cNvPr id="12" name=""/>
          <p:cNvSpPr txBox="1"/>
          <p:nvPr/>
        </p:nvSpPr>
        <p:spPr>
          <a:xfrm>
            <a:off x="514350" y="33623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3" name=""/>
          <p:cNvSpPr txBox="1"/>
          <p:nvPr/>
        </p:nvSpPr>
        <p:spPr>
          <a:xfrm>
            <a:off x="762000" y="33623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Justificar garantías: el fabricante pide historial para cubrir avería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Registro y trazabilidad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impieza-y-mantenimiento-de-equipos-de-color"/>
              </a:rPr>
              <a:t><![CDATA[Limpieza y mantenimiento de equipos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5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rmar nuevos empleados: el cuaderno enseña qué se hace y cómo.]]></a:t>
            </a:r>
          </a:p>
        </p:txBody>
      </p:sp>
      <p:sp>
        <p:nvSpPr>
          <p:cNvPr id="9" name=""/>
          <p:cNvSpPr txBox="1"/>
          <p:nvPr/>
        </p:nvSpPr>
        <p:spPr>
          <a:xfrm>
            <a:off x="514350" y="1924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formato del cuaderno es libre, pero debe incluir como mínimo: fecha, operación realizada, nombre y firma del responsable, e incidencias detectadas. Algunas tiendas usan hojas preimpresas; otras, un cuaderno de espira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impieza-y-mantenimiento-de-equipos-de-color"/>
              </a:rPr>
              <a:t><![CDATA[Limpieza y mantenimiento de equipos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5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 Registro y trazabilidad]]></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r las tareas según sean de rutina diaria o semanal]]></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utina diaria]]></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utina semanal]]></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impiar superficie exterior]]></a:t>
            </a:r>
          </a:p>
        </p:txBody>
      </p:sp>
      <p:sp>
        <p:nvSpPr>
          <p:cNvPr id="13" name=""/>
          <p:cNvSpPr txBox="1"/>
          <p:nvPr/>
        </p:nvSpPr>
        <p:spPr>
          <a:xfrm>
            <a:off x="514350" y="3333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alibrar máquina con patrón]]></a:t>
            </a:r>
          </a:p>
        </p:txBody>
      </p:sp>
      <p:sp>
        <p:nvSpPr>
          <p:cNvPr id="14" name=""/>
          <p:cNvSpPr txBox="1"/>
          <p:nvPr/>
        </p:nvSpPr>
        <p:spPr>
          <a:xfrm>
            <a:off x="514350" y="3695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Verificar boquillas]]></a:t>
            </a:r>
          </a:p>
        </p:txBody>
      </p:sp>
      <p:sp>
        <p:nvSpPr>
          <p:cNvPr id="15" name=""/>
          <p:cNvSpPr txBox="1"/>
          <p:nvPr/>
        </p:nvSpPr>
        <p:spPr>
          <a:xfrm>
            <a:off x="514350" y="4057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Inspeccionar manguera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impieza-y-mantenimiento-de-equipos-de-color"/>
              </a:rPr>
              <a:t><![CDATA[Limpieza y mantenimiento de equipos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54]]></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Registrar operación]]></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Actualizar etiquetas de estado]]></a:t>
            </a:r>
          </a:p>
        </p:txBody>
      </p:sp>
      <p:sp>
        <p:nvSpPr>
          <p:cNvPr id="9" name=""/>
          <p:cNvSpPr txBox="1"/>
          <p:nvPr/>
        </p:nvSpPr>
        <p:spPr>
          <a:xfrm>
            <a:off x="514350" y="1943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Ejercicios de repa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impieza-y-mantenimiento-de-equipos-de-color"/>
              </a:rPr>
              <a:t><![CDATA[Limpieza y mantenimiento de equipos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54]]></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siguientes ejercicios permiten comprobar que se han entendido las rutinas de mantenimiento y la detección de anomalía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impieza-y-mantenimiento-de-equipos-de-color"/>
              </a:rPr>
              <a:t><![CDATA[Limpieza y mantenimiento de equipos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5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 Ejercicios de repas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r cada anomalía con su actuación inmediat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Ruido extrañ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Goteo constante]]></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rror de dosificación]]></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Mancha en suelo]]></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visar conexiones]]></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alibrar de nuev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impieza-y-mantenimiento-de-equipos-de-color"/>
              </a:rPr>
              <a:t><![CDATA[Limpieza y mantenimiento de equipos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54]]></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impiar con absorbent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tener y avisa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Cálculo de fr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impieza-y-mantenimiento-de-equipos-de-color"/>
              </a:rPr>
              <a:t><![CDATA[Limpieza y mantenimiento de equipos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54]]></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alibración semanal es fundamental para mantener la precisión de la máquina. Si se calibra el lunes, la próxima calibración será el lunes siguient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impieza-y-mantenimiento-de-equipos-de-color"/>
              </a:rPr>
              <a:t><![CDATA[Limpieza y mantenimiento de equipos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5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 Cálculo de frecuenci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la máquina se calibra el lunes de esta semana, ¿en qué día de la semana se calibrará próximamente (responde con el número del día: 1=lunes, 2=martes, ..., 7=domingo)?]]></a:t>
            </a:r>
          </a:p>
        </p:txBody>
      </p:sp>
      <p:sp>
        <p:nvSpPr>
          <p:cNvPr id="9" name=""/>
          <p:cNvSpPr txBox="1"/>
          <p:nvPr/>
        </p:nvSpPr>
        <p:spPr>
          <a:xfrm>
            <a:off x="628650" y="2647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________________]]></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de mantenimien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impieza-y-mantenimiento-de-equipos-de-color"/>
              </a:rPr>
              <a:t><![CDATA[Limpieza y mantenimiento de equipos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54]]></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mpieza diar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perficie y boquill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ntenimiento sema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libración y filtr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omalía: ru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tener y avis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omalía: gote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isar conex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 y fir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lib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trón de refe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de mantenimiento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impieza-y-mantenimiento-de-equipos-de-color"/>
              </a:rPr>
              <a:t><![CDATA[Limpieza y mantenimiento de equipos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54]]></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limpieza-y-mantenimiento-de-equipos-de-color"/>
              </a:rPr>
              <a:t><![CDATA[Abrir el juego en el O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utinas · Tarjeta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impieza-y-mantenimiento-de-equipos-de-color"/>
              </a:rPr>
              <a:t><![CDATA[Limpieza y mantenimiento de equipos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5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ada cuánto se calibra la máquin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utinas · Tarjeta 1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impieza-y-mantenimiento-de-equipos-de-color"/>
              </a:rPr>
              <a:t><![CDATA[Limpieza y mantenimiento de equipos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5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manalmente o según manual del fabricant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utinas · Tarjeta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impieza-y-mantenimiento-de-equipos-de-color"/>
              </a:rPr>
              <a:t><![CDATA[Limpieza y mantenimiento de equipos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5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r ante un ruido extrañ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utinas · Tarjeta 2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impieza-y-mantenimiento-de-equipos-de-color"/>
              </a:rPr>
              <a:t><![CDATA[Limpieza y mantenimiento de equipos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5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tener la máquina y avisar al responsabl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utinas · Tarjeta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impieza-y-mantenimiento-de-equipos-de-color"/>
              </a:rPr>
              <a:t><![CDATA[Limpieza y mantenimiento de equipos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5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registra en el cuadern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utinas · Tarjeta 3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impieza-y-mantenimiento-de-equipos-de-color"/>
              </a:rPr>
              <a:t><![CDATA[Limpieza y mantenimiento de equipos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5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Fecha, operación realizada y firma del responsabl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utinas · Tarjeta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impieza-y-mantenimiento-de-equipos-de-color"/>
              </a:rPr>
              <a:t><![CDATA[Limpieza y mantenimiento de equipos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5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on qué se limpia la superficie exterior?]]></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utinas · Tarjeta 4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impieza-y-mantenimiento-de-equipos-de-color"/>
              </a:rPr>
              <a:t><![CDATA[Limpieza y mantenimiento de equipos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5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año húmedo, nunca disolventes agresivo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utinas · Tarjeta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impieza-y-mantenimiento-de-equipos-de-color"/>
              </a:rPr>
              <a:t><![CDATA[Limpieza y mantenimiento de equipos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5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ién realiza las intervenciones técnicas interna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utinas · Tarjeta 5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impieza-y-mantenimiento-de-equipos-de-color"/>
              </a:rPr>
              <a:t><![CDATA[Limpieza y mantenimiento de equipos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5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ersonal formado o servicio técnico del fabricant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utinas · Tarjeta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impieza-y-mantenimiento-de-equipos-de-color"/>
              </a:rPr>
              <a:t><![CDATA[Limpieza y mantenimiento de equipos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5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hace si hay un error de dosificació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utinas · Tarjeta 6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impieza-y-mantenimiento-de-equipos-de-color"/>
              </a:rPr>
              <a:t><![CDATA[Limpieza y mantenimiento de equipos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5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usar la máquina hasta calibrarla de nuev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impieza-y-mantenimiento-de-equipos-de-color"/>
              </a:rPr>
              <a:t><![CDATA[Limpieza y mantenimiento de equipos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5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2]]></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3]]></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4]]></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5]]></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6]]></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impieza-y-mantenimiento-de-equipos-de-color"/>
              </a:rPr>
              <a:t><![CDATA[Limpieza y mantenimiento de equipos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54]]></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act-7]]></a:t>
            </a:r>
          </a:p>
        </p:txBody>
      </p:sp>
      <p:sp>
        <p:nvSpPr>
          <p:cNvPr id="8" name=""/>
          <p:cNvSpPr txBox="1"/>
          <p:nvPr/>
        </p:nvSpPr>
        <p:spPr>
          <a:xfrm>
            <a:off x="514350" y="15716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Has demostrado conocer las rutinas de mantenimiento y la detección de anomalías.]]></a:t>
            </a:r>
          </a:p>
        </p:txBody>
      </p:sp>
      <p:sp>
        <p:nvSpPr>
          <p:cNvPr id="9" name=""/>
          <p:cNvSpPr txBox="1"/>
          <p:nvPr/>
        </p:nvSpPr>
        <p:spPr>
          <a:xfrm>
            <a:off x="514350" y="2257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rutina diaria, la semanal y la tabla de anomalías. El mantenimiento es clave para la precisión del color.]]></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impieza-y-mantenimiento-de-equipos-de-color"/>
              </a:rPr>
              <a:t><![CDATA[Limpieza y mantenimiento de equipos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54]]></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s llegado al final de la lección. Para dominar este tema, repasa los ejercicios, consulta los refuerzos y aplica lo aprendido en tu siguiente turno de trabajo.]]></a:t>
            </a:r>
          </a:p>
        </p:txBody>
      </p:sp>
      <p:sp>
        <p:nvSpPr>
          <p:cNvPr id="8" name=""/>
          <p:cNvSpPr txBox="1"/>
          <p:nvPr/>
        </p:nvSpPr>
        <p:spPr>
          <a:xfrm>
            <a:off x="514350" y="2286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286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nual del fabricante de la máquina de color: Procedimientos de calibración y mantenimiento específicos del modelo.]]></a:t>
            </a:r>
          </a:p>
        </p:txBody>
      </p:sp>
      <p:sp>
        <p:nvSpPr>
          <p:cNvPr id="10" name=""/>
          <p:cNvSpPr txBox="1"/>
          <p:nvPr/>
        </p:nvSpPr>
        <p:spPr>
          <a:xfrm>
            <a:off x="514350" y="3009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3009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derno de mantenimiento de la tienda: Registro diario y semanal de operaciones e incidencias.]]></a:t>
            </a:r>
          </a:p>
        </p:txBody>
      </p:sp>
      <p:sp>
        <p:nvSpPr>
          <p:cNvPr id="12" name=""/>
          <p:cNvSpPr txBox="1"/>
          <p:nvPr/>
        </p:nvSpPr>
        <p:spPr>
          <a:xfrm>
            <a:off x="514350" y="37338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3" name=""/>
          <p:cNvSpPr txBox="1"/>
          <p:nvPr/>
        </p:nvSpPr>
        <p:spPr>
          <a:xfrm>
            <a:off x="762000" y="37338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bla de anomalías y actuación: Guía de respuesta rápida ante comportamientos anómalo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impieza-y-mantenimiento-de-equipos-de-color"/>
              </a:rPr>
              <a:t><![CDATA[Limpieza y mantenimiento de equipos de col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5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cha técnica del tinte utilizado: Información sobre el producto dosificado y condiciones de almacenamient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54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2026-10-31T05:03:06Z</dcterms:created>
  <dcterms:modified xsi:type="dcterms:W3CDTF">2026-10-31T05:03:06Z</dcterms:modified>
  <dc:title>Limpieza y mantenimiento de equipos de color</dc:title>
  <dc:description>Presentación editable del OA «Limpieza y mantenimiento de equipos de color». Enlace: https://pinturasespecializadas.lumbre.lat/object/limpieza-y-mantenimiento-de-equipos-de-color</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