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eer-una-ficha-tecnica-y-encontrar-sus-limit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ortada de la Academia de Pinturas Especializadas con el título del objeto sobre fondo azul y franja ocre, y el código JUL-C04-O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cha a ficha: este objeto no trata de memorizar productos, sino de saber leer el papel (o el PDF) que los respalda. Portada de identidad de la Academia de Pinturas Especializadas (forma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eer una ficha técnica y encontrar sus límites»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eer una ficha técnica y encontrar sus límites»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anatom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con ocho recuadros de colores que nombran las zonas de una ficha técnica: identificación, composición, datos técnicos, aplicación, condiciones, tiempos, preparación y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atomía de una ficha técnica. Las cuatro zonas de la derecha (datos técnicos, condiciones, tiempos y preparación) son las que sostienen una promesa de mostrador; la zona de seguridad remite a la FDS y no se usa para dar instrucciones de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pregunta de cliente responde cada zona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pregunta de cliente responde cada zona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pregunta de cliente responde cada zona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Rendimiento y consumo: la cuenta que se hace mal»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rendimien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que enfrenta rendimiento (m²/l) y consumo (l/m²) como magnitudes inversas, con una tabla de ejemplo que calcula litros para 90 m² con distintos rend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endimiento y consumo se invierten. La tabla usa dos rendimientos verificados del catálogo de la casa (fachada 5 m²/l y siloxánico 8-12 m²/l) y un supuesto didáctico de 10 m²/l marcado como tal: los litros son una cuenta de ejemplo, no una garantía de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e la superficie a los botes, con la fich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ee el rendimiento y elige un valor pru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icha dice «8-12 m²/l a una mano». Para no quedarte corto, calcula con el valor bajo: 8 m²/l. El rango alto es el mejor caso sobre pared lisa y bien imprimada; la pared real casi nunca es el mejor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e la superficie a los botes, con la fich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Cuenta la superficie n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ed de 40 m² brutos, menos 4 m² de huecos = 36 m² netos. Los huecos se restan; el rodapié y los rincones no se descuentan, ahí va el desperd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e la superficie a los botes, con la fich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Multiplica por las manos que pi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icha indica dos manos. 36 m² × 2 = 72 m² a cubrir en total. Una mano es el dato de la ficha; dos manos es el trabaj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e la superficie a los botes, con la fich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Divide por el rendimiento eleg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72 m² ÷ 8 m²/l = 9 litros teór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e la superficie a los botes, con la fich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Añade la pérdida y redondea a formatos que exis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10 % de pérdida por textura y limpieza: 9 × 1,1 = 9,9 l. Si el producto se vende en botes de 4 l, necesitas 3 botes (12 l). Vender 2 (8 l) dejaría la segunda mano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e la superficie a los botes, con la fich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Anota de dónde sale cada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presupuesto escribe: «según ficha [marca] rev. [año]: 8-12 m²/l a 1 mano, 2 manos, 36 m² netos, +10 % pérdida». Si el cliente discute la cuenta, tienes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s tres tiempos que el cliente confunde»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tiemp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una línea de tiempo con tres hitos: secado al tacto, repintable y curado completo, con una nota de regla de mostrador de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cado, repintado y curado son tres momentos distintos, no uno. Los plazos concretos los fija cada ficha según temperatura y humedad; este diagrama es conceptual y no inventa tie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Ficha técnica no es ficha de seguridad» (2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Ficha técnica no es ficha de seguridad» (3 de 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Ficha técnica no es ficha de seguridad» (4 de 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una consulta de mostrador, paso a paso, con la fich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Escucha y separa la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ro pintar el garaje y que aguante coches». Detrás hay tres preguntas: ¿qué producto? (familia), ¿cuánto? (rendimiento y manos), ¿cuándo lo piso? (curado). No contestes la primera sin tener las tres en la cab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una consulta de mostrador, paso a paso, con la fich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Identifica el producto y su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la referencia en el catálogo y abre SU ficha técnica. Comprueba que la versión de la ficha corresponde al bote que vas a vender (misma marca, mismo nombre). Si no la encuentras, no improvises el dato: pídesela a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una consulta de mostrador, paso a paso, con la fich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Lee soporte y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Zona Condiciones: ¿admite hormigón? ¿interior o exterior? ¿rango de temperatura? Un producto de pared no vale para un suelo de garaje aunque el color sea el mismo. Si el soporte no está en la ficha, ese producto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una consulta de mostrador, paso a paso, con la fich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Calcula con rendimiento y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Zona Datos técnicos: rendimiento a una mano y nº de manos. Superficie neta × manos ÷ rendimiento prudente + pérdida. Anota los números (usa la plantilla de una pan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una consulta de mostrador, paso a paso, con la fich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Avisa del curado y de lo que NO prome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Zona Tiempos: «puedes andar mañana, pero para aparatar encima espera al curado completo que dice la ficha, y con frío más». Y lo que la ficha no cubre (una reparación de grietas estructurales, por ejemplo) se deriva al técnico: no se vende como re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ántos botes necesito para esta pared?» → Datos técnicos: rendimiento (m²/l) y nº de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 doy la segunda mano ya?» → Tiempos: repintable (no confundir con secado al 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edo pintarlo con la que está cayendo fuera?» → Condiciones: temperatura y humedad mín./máx.]]></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guantes tengo que usar?» → Ficha de seguridad (FDS), no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a directo sobre el yeso o llevo imprimación?» → Preparación: soportes admisibles e imprimación compat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e es el bote que pedí ayer?» → Identificación: referencia, versión y fecha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reja corresponde a una zona del diagrama «Anatomía de una ficha técnica» y de la tabla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eer-una-ficha-tecnica-y-encontrar-sus-limit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er el rendimiento y elegir un valor prudente del rango → Calcular la superficie neta (bruta menos huecos) → Multiplicar por las manos que pide la ficha → Dividir por el rendimiento y añadir la pérdida justificada → Redondear a los formatos que existen y anotar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dato de la ficha (rendimiento), luego la superficie real, después las manos, luego la división y la pérdida, y por último el redondeo a botes con la fuente ano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de la superficie a los botes» de este objeto sigue exactamente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eer-una-ficha-tecnica-y-encontrar-sus-limit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 botes de 4 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36 × 2 manos = 72 m²; 72 ÷ 8 = 9 l; +10 % = 9,9 l; con botes de 4 l → 3 botes (12 l). Dos botes (8 l) no llegan a la segund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ismo cálculo que el ejemplo resuelto del objeto; el rendimiento 8-12 m²/l es el rango verificado del revestimiento siloxánico del catálogo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eer-una-ficha-tecnica-y-encontrar-sus-limit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ca en dos horas y ya lo puedes limpiar igual, da igual la temper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confunde secado al tacto con curado y niega la dependencia de temperatura/humedad. La 3 pide a la ficha de seguridad un dato que está en la ficha técnica: son documentos distintos. Las otras tres son lecturas correcta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Zona «Tiempos» y «Condiciones» del diagrama de anatomía, y la distinción TDS/FDS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eer-una-ficha-tecnica-y-encontrar-sus-limit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plicar el rendimiento de la ficha de CADA producto y, dentro de su rango, el valor prudente: para la fachada, 5 m²/l; para el siloxánico, empezar por 8 m²/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producto tiene su ficha y su rango. Se calcula con el dato de la ficha del producto que entregas y con un valor prudente del rango; el «10 m²/l» memorizado es un supuesto de ejercicio, no un dato universal, y el número de botes sale del cálculo, no del deseo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angos verificados del catálogo del escenario (fachada 5 m²/l, siloxánico 8-12 m²/l) y el diagrama de rendimiento y consu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eer-una-ficha-tecnica-y-encontrar-sus-limit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pción múltiple»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quipo de protección está en la ficha de datos de seguridad (FDS), no en la técnica. La ficha técnica dice cómo se aplica y cuánto rinde; la de seguridad, cómo manipularlo sin riesgo. Y ninguna sustituye al plan de prevención del c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Ficha técnica no es ficha de seguridad»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eer-una-ficha-tecnica-y-encontrar-sus-limit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ndimiento en m²/l a una mano → Ficha técnica (TD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ictograma de inflamabilidad → Ficha de seguridad (FD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ferencia y formato del bote → Catálogo /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iempo de repintado → Ficha técnica (TD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é hacer si salpica a un ojo → Ficha de seguridad (FD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lor y acabado que se vende → Catálogo /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Tres documentos, tres preguntas distintas» de este objeto fija qué dato vive en cada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eer-una-ficha-tecnica-y-encontrar-sus-limit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tu lectura de fichas · Memoria: zona de la ficha y para qué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tu lectura de fichas · Memoria: zona de la ficha y para qué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endimiento o consumo para calcular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ndimiento (m²/l) de la ficha; consumo (l/m²) es su inverso. Consume = 1 /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ficha dice 8-12 m²/l. ¿Con qué valor ca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prudente (8) para no quedarte corto; el 12 es el mejor caso sobre pared lisa e impri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co al tacto» significa que ya se puede limp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co al tacto ≠ curado. Limpiar o cargar exige el curado completo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miro el equipo de 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la ficha de seguridad (FDS), no en la técnica. Y el plan de prevención del centro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tiempo de secado vale igual en enero que en ag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os tiempos de ficha son a una temperatura y humedad dadas; el frío y la humedad los alarg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noto al dar un cálculo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arca y versión de la ficha, rendimiento usado, manos, superficie neta y pérdida.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e traen la ficha de un esmalte al agua con «10-14 m²/l a una mano, repintable a las 4-6 h, curado a los 7 días, aplicar entre 5 y 35 °C». Un cliente quiere pintar una barandilla en el exterior un día de 3 °C y pregunta si puede usarla (apoyar cosas) al día siguiente. Con los datos de esa ficha, ¿qué le respondes y qué NO le prometes? Escribe la respuesta en dos frases, como se la dirías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lantilla de cálculo y acotación a partir de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lantilla de cálculo y acotación a partir de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leer la ficha sin promet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eer-una-ficha-tecnica-y-encontrar-sus-limit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leer la ficha sin prometer de más» (2 de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leer la ficha sin prometer de más»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572" r:id="rId1"/>
    <p:sldLayoutId id="2482435573" r:id="rId2"/>
    <p:sldLayoutId id="2482435574" r:id="rId3"/>
    <p:sldLayoutId id="248243557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3c015109dbd3c1e67fd7200bf2fb05b33171e12d21cdef51.jpg"/>
  <Relationship Id="rId3" Type="http://schemas.openxmlformats.org/officeDocument/2006/relationships/hyperlink" Target="https://pinturasespecializadas.lumbre.lat/object/leer-una-ficha-tecnica-y-encontrar-sus-limit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leer-una-ficha-tecnica-y-encontrar-sus-limites" TargetMode="External"/>
  <Relationship Id="rId4" Type="http://schemas.openxmlformats.org/officeDocument/2006/relationships/hyperlink" Target="https://pinturasespecializadas.lumbre.lat/object/leer-una-ficha-tecnica-y-encontrar-sus-limites"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anatomia3.jpg"/>
  <Relationship Id="rId3" Type="http://schemas.openxmlformats.org/officeDocument/2006/relationships/hyperlink" Target="https://pinturasespecializadas.lumbre.lat/object/leer-una-ficha-tecnica-y-encontrar-sus-limites" TargetMode="External"/>
  <Relationship Id="rId4" Type="http://schemas.openxmlformats.org/officeDocument/2006/relationships/hyperlink" Target="https://pinturasespecializadas.lumbre.lat/object/leer-una-ficha-tecnica-y-encontrar-sus-limites"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rendimiento7.jpg"/>
  <Relationship Id="rId3" Type="http://schemas.openxmlformats.org/officeDocument/2006/relationships/hyperlink" Target="https://pinturasespecializadas.lumbre.lat/object/leer-una-ficha-tecnica-y-encontrar-sus-limites" TargetMode="External"/>
  <Relationship Id="rId4" Type="http://schemas.openxmlformats.org/officeDocument/2006/relationships/hyperlink" Target="https://pinturasespecializadas.lumbre.lat/object/leer-una-ficha-tecnica-y-encontrar-sus-limites"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tiempos8.jpg"/>
  <Relationship Id="rId3" Type="http://schemas.openxmlformats.org/officeDocument/2006/relationships/hyperlink" Target="https://pinturasespecializadas.lumbre.lat/object/leer-una-ficha-tecnica-y-encontrar-sus-limites" TargetMode="External"/>
  <Relationship Id="rId4" Type="http://schemas.openxmlformats.org/officeDocument/2006/relationships/hyperlink" Target="https://pinturasespecializadas.lumbre.lat/object/leer-una-ficha-tecnica-y-encontrar-sus-limite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hyperlink" Target="https://pinturasespecializadas.lumbre.lat/object/leer-una-ficha-tecnica-y-encontrar-sus-limites" TargetMode="External"/>
  <Relationship Id="rId4"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eer-una-ficha-tecnica-y-encontrar-sus-limit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ch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écn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cont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ímit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leer-una-ficha-tecnica-y-encontrar-sus-limit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calizar en una ficha técnica de producto el rendimiento, la dilución, los tiempos de secado/repintado/curado, las condiciones de aplicación y el soporte admitido; distinguir la ficha técnica de la ficha de datos de seguridad; y calcular con esos datos sin prometer lo que la ficha no respal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de formación interna sobre cómo se lee una ficha técnica (TDS) de pinturas: sus zonas, qué dato sostiene una promesa de mostrador y cuál no, la diferencia entre rendimiento (m²/l) y consumo (l/m²), los tres tiempos de secado y la diferencia con la ficha de datos de seguridad (FDS). Incluye ejemplos resueltos, práctica con datos verificados del catálogo de la casa y una plantilla de una pantalla para consultar durante la jornad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icha técnica · FDS · rendimiento · secado · mostrador · cálculo · seguridad · asesorí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una ficha técnica y encontrar sus límites]]></a:t>
            </a:r>
          </a:p>
        </p:txBody>
      </p:sp>
      <p:pic>
        <p:nvPicPr>
          <p:cNvPr id="3" name="" descr="Portada de la Academia de Pinturas Especializadas con el título del objeto sobre fondo azul y franja ocre, y el código JUL-C04-O06">
            <a:hlinkClick r:id="rId3" tooltip="Portada de la Academia de Pinturas Especializadas con el título del objeto sobre fondo azul y franja ocre, y el código JUL-C04-O06"/>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cha a ficha: este objeto no trata de memorizar productos, sino de saber leer el papel (o el PDF) que los respalda. Portada de identidad de la Academia de Pinturas Especializadas (formación inter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eer-una-ficha-tecnica-y-encontrar-sus-limites"/>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una ficha técnica y encontrar sus lími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pregunta por un bote y tú respondes de memoria: «cunde unos diez metros por litro», «seca en dos horas», «vale para cualquier pared». Las tres frases pueden ser ciertas para un producto y falsas para el de al lado, y las tres se pueden decir mirando ]]></a:t>
            </a:r>
            <a:r>
              <a:rPr lang="en-US" b="1" strike="noStrike" sz="2100" spc="0" u="none" cap="none">
                <a:solidFill>
                  <a:srgbClr val="1B2438">
                    <a:alpha val="100000"/>
                  </a:srgbClr>
                </a:solidFill>
                <a:latin typeface="Calibri"/>
              </a:rPr>
              <a:t><![CDATA[la ficha técnica]]></a:t>
            </a:r>
            <a:r>
              <a:rPr lang="en-US" strike="noStrike" sz="2100" spc="0" u="none" cap="none">
                <a:solidFill>
                  <a:srgbClr val="1B2438">
                    <a:alpha val="100000"/>
                  </a:srgbClr>
                </a:solidFill>
                <a:latin typeface="Calibri"/>
              </a:rPr>
              <a:t><![CDATA[ del producto que tienes delante. Este objeto trata de eso: ]]></a:t>
            </a:r>
            <a:r>
              <a:rPr lang="en-US" b="1" strike="noStrike" sz="2100" spc="0" u="none" cap="none">
                <a:solidFill>
                  <a:srgbClr val="1B2438">
                    <a:alpha val="100000"/>
                  </a:srgbClr>
                </a:solidFill>
                <a:latin typeface="Calibri"/>
              </a:rPr>
              <a:t><![CDATA[abrir la ficha, encontrar el dato, entender qué significa y saber qué NO está diciendo]]></a:t>
            </a:r>
            <a:r>
              <a:rPr lang="en-US" strike="noStrike" sz="2100" spc="0" u="none" cap="none">
                <a:solidFill>
                  <a:srgbClr val="1B2438">
                    <a:alpha val="100000"/>
                  </a:srgbClr>
                </a:solidFill>
                <a:latin typeface="Calibri"/>
              </a:rPr>
              <a:t><![CDA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una ficha técnica y encontrar sus lími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técnica (en inglés TDS, ]]></a:t>
            </a:r>
            <a:r>
              <a:rPr lang="en-US" i="1" strike="noStrike" sz="2100" spc="0" u="none" cap="none">
                <a:solidFill>
                  <a:srgbClr val="1B2438">
                    <a:alpha val="100000"/>
                  </a:srgbClr>
                </a:solidFill>
                <a:latin typeface="Calibri"/>
              </a:rPr>
              <a:t><![CDATA[Technical Data Sheet]]></a:t>
            </a:r>
            <a:r>
              <a:rPr lang="en-US" strike="noStrike" sz="2100" spc="0" u="none" cap="none">
                <a:solidFill>
                  <a:srgbClr val="1B2438">
                    <a:alpha val="100000"/>
                  </a:srgbClr>
                </a:solidFill>
                <a:latin typeface="Calibri"/>
              </a:rPr>
              <a:t><![CDATA[) es el documento del fabricante que describe ]]></a:t>
            </a:r>
            <a:r>
              <a:rPr lang="en-US" b="1" strike="noStrike" sz="2100" spc="0" u="none" cap="none">
                <a:solidFill>
                  <a:srgbClr val="1B2438">
                    <a:alpha val="100000"/>
                  </a:srgbClr>
                </a:solidFill>
                <a:latin typeface="Calibri"/>
              </a:rPr>
              <a:t><![CDATA[cómo se usa el producto y qué rinde]]></a:t>
            </a:r>
            <a:r>
              <a:rPr lang="en-US" strike="noStrike" sz="2100" spc="0" u="none" cap="none">
                <a:solidFill>
                  <a:srgbClr val="1B2438">
                    <a:alpha val="100000"/>
                  </a:srgbClr>
                </a:solidFill>
                <a:latin typeface="Calibri"/>
              </a:rPr>
              <a:t><![CDATA[. No es un folleto de marketing y no es el documento de seguridad: son tres cosas distintas que a menudo se confunden. Un vendedor que lee fichas no improvisa: enseña, calcula y acota.]]></a:t>
            </a:r>
          </a:p>
        </p:txBody>
      </p:sp>
      <p:sp>
        <p:nvSpPr>
          <p:cNvPr id="8" name="" descr=""/>
          <p:cNvSpPr/>
          <p:nvPr/>
        </p:nvSpPr>
        <p:spPr>
          <a:xfrm>
            <a:off x="514350" y="2962275"/>
            <a:ext cx="38100" cy="3333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2943225"/>
            <a:ext cx="78486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no lo has visto en la ficha, no lo prometas.]]></a:t>
            </a:r>
          </a:p>
        </p:txBody>
      </p:sp>
      <p:sp>
        <p:nvSpPr>
          <p:cNvPr id="10" name="" descr=""/>
          <p:cNvSpPr/>
          <p:nvPr/>
        </p:nvSpPr>
        <p:spPr>
          <a:xfrm>
            <a:off x="514350" y="3381375"/>
            <a:ext cx="38100" cy="485775"/>
          </a:xfrm>
          <a:prstGeom prst="roundRect">
            <a:avLst/>
          </a:prstGeom>
          <a:solidFill>
            <a:srgbClr val="BF4018">
              <a:alpha val="100000"/>
            </a:srgbClr>
          </a:solidFill>
          <a:ln w="9525">
            <a:noFill/>
          </a:ln>
        </p:spPr>
        <p:txBody>
          <a:bodyPr vertOverflow="clip" rtlCol="0" anchor="ctr"/>
          <a:lstStyle/>
          <a:p>
            <a:pPr algn="ctr"/>
            <a:r>
              <a:t/>
            </a:r>
          </a:p>
        </p:txBody>
      </p:sp>
      <p:sp>
        <p:nvSpPr>
          <p:cNvPr id="11" name=""/>
          <p:cNvSpPr txBox="1"/>
          <p:nvPr/>
        </p:nvSpPr>
        <p:spPr>
          <a:xfrm>
            <a:off x="781050" y="3362325"/>
            <a:ext cx="78486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Regla de mostrador de este objeto. Lo que se puede ofrecer con seguridad sale del documento del fabricante vigente para ESA referencia y ESE merc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una ficha técnica y encontrar sus lími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documentos, tres preguntas distintas]]></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técnica (TDS): cómo se aplica, cuánto rinde, cuándo se repinta. Ficha de datos de seguridad (FDS/SDS): riesgos, protección, primeros auxilios, almacenamiento. Catálogo/etiqueta: qué es, formato, color, referencia. La pregunta «¿cuánto cunde?» se responde en la ficha técnica; la pregunta «¿qué guantes uso?» se responde en la FDS. Confundirlas es el primer error del principia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Dónde está cada dato: anatomía de una fi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ichas varían de maquetación según la marca, pero casi todas traen las mismas ]]></a:t>
            </a:r>
            <a:r>
              <a:rPr lang="en-US" b="1" strike="noStrike" sz="2100" spc="0" u="none" cap="none">
                <a:solidFill>
                  <a:srgbClr val="1B2438">
                    <a:alpha val="100000"/>
                  </a:srgbClr>
                </a:solidFill>
                <a:latin typeface="Calibri"/>
              </a:rPr>
              <a:t><![CDATA[zonas]]></a:t>
            </a:r>
            <a:r>
              <a:rPr lang="en-US" strike="noStrike" sz="2100" spc="0" u="none" cap="none">
                <a:solidFill>
                  <a:srgbClr val="1B2438">
                    <a:alpha val="100000"/>
                  </a:srgbClr>
                </a:solidFill>
                <a:latin typeface="Calibri"/>
              </a:rPr>
              <a:t><![CDATA[. Aprende a escanearlas por bloques en lugar de leerlas de principio a fin. La siguiente figura marca las ocho zonas habituales y qué dato buscas en cada 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Dónde está cada dato: anatomía de una ficha]]></a:t>
            </a:r>
          </a:p>
        </p:txBody>
      </p:sp>
      <p:pic>
        <p:nvPicPr>
          <p:cNvPr id="3" name="" descr="Diagrama con ocho recuadros de colores que nombran las zonas de una ficha técnica: identificación, composición, datos técnicos, aplicación, condiciones, tiempos, preparación y seguridad">
            <a:hlinkClick r:id="rId3" tooltip="Diagrama con ocho recuadros de colores que nombran las zonas de una ficha técnica: identificación, composición, datos técnicos, aplicación, condiciones, tiempos, preparación y seguridad"/>
          </p:cNvPr>
          <p:cNvPicPr>
            <a:picLocks noChangeAspect="1"/>
          </p:cNvPicPr>
          <p:nvPr>
            <p:ph type="pic" idx="1"/>
          </p:nvPr>
        </p:nvPicPr>
        <p:blipFill>
          <a:blip r:embed="rId2"/>
          <a:stretch>
            <a:fillRect/>
          </a:stretch>
        </p:blipFill>
        <p:spPr>
          <a:xfrm>
            <a:off x="2990850" y="1257300"/>
            <a:ext cx="316230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atomía de una ficha técnica. Las cuatro zonas de la derecha (datos técnicos, condiciones, tiempos y preparación) son las que sostienen una promesa de mostrador; la zona de seguridad remite a la FDS y no se usa para dar instrucciones de aplic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eer-una-ficha-tecnica-y-encontrar-sus-limites"/>
              </a:rPr>
              <a:t><![CDATA[Ver imagen original en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 de cliente responde cada zona de la fich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000250"/>
                <a:gridCol w="2514600"/>
                <a:gridCol w="3600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 de la fi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del cliente qu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que busc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este el producto que me dic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marca, referencia, versión y fecha de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osición /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al agua o al disolv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de aglutinante, base, sól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técn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cunde? ¿Cuántas m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dimiento (m²/l), espesor de película, nº de m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 de cliente responde cada zona de la fich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000250"/>
                <a:gridCol w="2514600"/>
                <a:gridCol w="3600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 de la fi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del cliente qu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que busc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é se aplica y se di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til admitido, dilución,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o pintarlo hoy 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eratura y humedad mín./máx., soporte, interior/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doy la segund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do al tacto, repintado, cu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 de cliente responde cada zona de la fich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graphicFrame>
        <p:nvGraphicFramePr>
          <p:cNvPr id="7" name="" descr=""/>
          <p:cNvGraphicFramePr>
            <a:graphicFrameLocks noGrp="1"/>
          </p:cNvGraphicFramePr>
          <p:nvPr/>
        </p:nvGraphicFramePr>
        <p:xfrm>
          <a:off x="514350" y="1257300"/>
          <a:ext cx="8115300" cy="2085975"/>
        </p:xfrm>
        <a:graphic>
          <a:graphicData uri="http://schemas.openxmlformats.org/drawingml/2006/table">
            <a:tbl>
              <a:tblPr firstRow="1" bandRow="1"/>
              <a:tblGrid>
                <a:gridCol w="2000250"/>
                <a:gridCol w="2514600"/>
                <a:gridCol w="3600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 de la fi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del cliente qu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que busc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ita 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s admisibles, imprimación compat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PI y cómo lo gua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mite a la FDS: pictogramas, equipo, almacen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Dónde está cada dato: anatomía de una fi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siempre la versión y la fech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ficha tiene número de revisión y fecha. Los rendimientos y tiempos cambian entre versiones. Cuando cites un dato, cita la versión: «ficha revisada en 2026, sección Datos técnicos». Si la ficha que tienes no cuadra con la etiqueta del bote, no elijas tú: pregúntalo al técnico y queda con la ficha en la man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Rendimiento y consumo: la cuenta que se hace m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rendimiento]]></a:t>
            </a:r>
            <a:r>
              <a:rPr lang="en-US" strike="noStrike" sz="2100" spc="0" u="none" cap="none">
                <a:solidFill>
                  <a:srgbClr val="1B2438">
                    <a:alpha val="100000"/>
                  </a:srgbClr>
                </a:solidFill>
                <a:latin typeface="Calibri"/>
              </a:rPr>
              <a:t><![CDATA[ dice cuántos metros cuadrados cubre un litro (m²/l). El ]]></a:t>
            </a:r>
            <a:r>
              <a:rPr lang="en-US" b="1" strike="noStrike" sz="2100" spc="0" u="none" cap="none">
                <a:solidFill>
                  <a:srgbClr val="1B2438">
                    <a:alpha val="100000"/>
                  </a:srgbClr>
                </a:solidFill>
                <a:latin typeface="Calibri"/>
              </a:rPr>
              <a:t><![CDATA[consumo]]></a:t>
            </a:r>
            <a:r>
              <a:rPr lang="en-US" strike="noStrike" sz="2100" spc="0" u="none" cap="none">
                <a:solidFill>
                  <a:srgbClr val="1B2438">
                    <a:alpha val="100000"/>
                  </a:srgbClr>
                </a:solidFill>
                <a:latin typeface="Calibri"/>
              </a:rPr>
              <a:t><![CDATA[ dice cuántos litros gasta un metro cuadrado (l/m²). Son la misma idea invertida: ]]></a:t>
            </a:r>
            <a:r>
              <a:rPr lang="en-US" b="1" strike="noStrike" sz="2100" spc="0" u="none" cap="none">
                <a:solidFill>
                  <a:srgbClr val="1B2438">
                    <a:alpha val="100000"/>
                  </a:srgbClr>
                </a:solidFill>
                <a:latin typeface="Calibri"/>
              </a:rPr>
              <a:t><![CDATA[consumo = 1 / rendimiento]]></a:t>
            </a:r>
            <a:r>
              <a:rPr lang="en-US" strike="noStrike" sz="2100" spc="0" u="none" cap="none">
                <a:solidFill>
                  <a:srgbClr val="1B2438">
                    <a:alpha val="100000"/>
                  </a:srgbClr>
                </a:solidFill>
                <a:latin typeface="Calibri"/>
              </a:rPr>
              <a:t><![CDATA[. El error clásico del mostrador es confundirlos y acabar vendiendo la mitad o el do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Rendimiento y consumo: la cuenta que se hace m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jo con dos trampas: el rendimiento de la ficha es casi siempre un ]]></a:t>
            </a:r>
            <a:r>
              <a:rPr lang="en-US" b="1" strike="noStrike" sz="2100" spc="0" u="none" cap="none">
                <a:solidFill>
                  <a:srgbClr val="1B2438">
                    <a:alpha val="100000"/>
                  </a:srgbClr>
                </a:solidFill>
                <a:latin typeface="Calibri"/>
              </a:rPr>
              <a:t><![CDATA[rango]]></a:t>
            </a:r>
            <a:r>
              <a:rPr lang="en-US" strike="noStrike" sz="2100" spc="0" u="none" cap="none">
                <a:solidFill>
                  <a:srgbClr val="1B2438">
                    <a:alpha val="100000"/>
                  </a:srgbClr>
                </a:solidFill>
                <a:latin typeface="Calibri"/>
              </a:rPr>
              <a:t><![CDATA[ («8-12 m²/l») medido en condiciones de laboratorio sobre una superficie lisa, y se refiere casi siempre a ]]></a:t>
            </a:r>
            <a:r>
              <a:rPr lang="en-US" b="1" strike="noStrike" sz="2100" spc="0" u="none" cap="none">
                <a:solidFill>
                  <a:srgbClr val="1B2438">
                    <a:alpha val="100000"/>
                  </a:srgbClr>
                </a:solidFill>
                <a:latin typeface="Calibri"/>
              </a:rPr>
              <a:t><![CDATA[una mano]]></a:t>
            </a:r>
            <a:r>
              <a:rPr lang="en-US" strike="noStrike" sz="2100" spc="0" u="none" cap="none">
                <a:solidFill>
                  <a:srgbClr val="1B2438">
                    <a:alpha val="100000"/>
                  </a:srgbClr>
                </a:solidFill>
                <a:latin typeface="Calibri"/>
              </a:rPr>
              <a:t><![CDATA[. Para calcular el material real hay que (1) elegir un valor prudente del rango, (2) contar las ]]></a:t>
            </a:r>
            <a:r>
              <a:rPr lang="en-US" b="1" strike="noStrike" sz="2100" spc="0" u="none" cap="none">
                <a:solidFill>
                  <a:srgbClr val="1B2438">
                    <a:alpha val="100000"/>
                  </a:srgbClr>
                </a:solidFill>
                <a:latin typeface="Calibri"/>
              </a:rPr>
              <a:t><![CDATA[manos]]></a:t>
            </a:r>
            <a:r>
              <a:rPr lang="en-US" strike="noStrike" sz="2100" spc="0" u="none" cap="none">
                <a:solidFill>
                  <a:srgbClr val="1B2438">
                    <a:alpha val="100000"/>
                  </a:srgbClr>
                </a:solidFill>
                <a:latin typeface="Calibri"/>
              </a:rPr>
              <a:t><![CDATA[ que pida la ficha, y (3) añadir una pérdida justificada por textura, absorción y desperdicio. En el catálogo verificado de la casa, una pintura de fachada declara 5 m²/l y un revestimiento siloxánico 8-12 m²/l: la misma pared, casi el triple de produc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Rendimiento y consumo: la cuenta que se hace mal]]></a:t>
            </a:r>
          </a:p>
        </p:txBody>
      </p:sp>
      <p:pic>
        <p:nvPicPr>
          <p:cNvPr id="3" name="" descr="Diagrama que enfrenta rendimiento (m²/l) y consumo (l/m²) como magnitudes inversas, con una tabla de ejemplo que calcula litros para 90 m² con distintos rendimientos">
            <a:hlinkClick r:id="rId3" tooltip="Diagrama que enfrenta rendimiento (m²/l) y consumo (l/m²) como magnitudes inversas, con una tabla de ejemplo que calcula litros para 90 m² con distintos rendimientos"/>
          </p:cNvPr>
          <p:cNvPicPr>
            <a:picLocks noChangeAspect="1"/>
          </p:cNvPicPr>
          <p:nvPr>
            <p:ph type="pic" idx="1"/>
          </p:nvPr>
        </p:nvPicPr>
        <p:blipFill>
          <a:blip r:embed="rId2"/>
          <a:stretch>
            <a:fillRect/>
          </a:stretch>
        </p:blipFill>
        <p:spPr>
          <a:xfrm>
            <a:off x="2990850" y="1257300"/>
            <a:ext cx="316230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endimiento y consumo se invierten. La tabla usa dos rendimientos verificados del catálogo de la casa (fachada 5 m²/l y siloxánico 8-12 m²/l) y un supuesto didáctico de 10 m²/l marcado como tal: los litros son una cuenta de ejemplo, no una garantía de bot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eer-una-ficha-tecnica-y-encontrar-sus-limites"/>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ndimiento y consumo: la cuenta que se hace mal · Ejemplo resuelto: de la superficie a los botes, con la ficha delante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ee el rendimiento y elige un valor pruden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ice «8-12 m²/l a una mano». Para no quedarte corto, calcula con el valor bajo: 8 m²/l. El rango alto es el mejor caso sobre pared lisa y bien imprimada; la pared real casi nunca es el mejor ca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ndimiento y consumo: la cuenta que se hace mal · Ejemplo resuelto: de la superficie a los botes, con la ficha delante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uenta la superficie net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ed de 40 m² brutos, menos 4 m² de huecos = 36 m² netos. Los huecos se restan; el rodapié y los rincones no se descuentan, ahí va el desperdic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ndimiento y consumo: la cuenta que se hace mal · Ejemplo resuelto: de la superficie a los botes, con la ficha delante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Multiplica por las manos que pide la fich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indica dos manos. 36 m² × 2 = 72 m² a cubrir en total. Una mano es el dato de la ficha; dos manos es el trabajo r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ndimiento y consumo: la cuenta que se hace mal · Ejemplo resuelto: de la superficie a los botes, con la ficha delante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ivide por el rendimiento elegido]]></a:t>
            </a:r>
          </a:p>
        </p:txBody>
      </p:sp>
      <p:sp>
        <p:nvSpPr>
          <p:cNvPr id="9" name=""/>
          <p:cNvSpPr txBox="1"/>
          <p:nvPr/>
        </p:nvSpPr>
        <p:spPr>
          <a:xfrm>
            <a:off x="514350" y="2790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72 m² ÷ 8 m²/l = 9 litros teóric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ndimiento y consumo: la cuenta que se hace mal · Ejemplo resuelto: de la superficie a los botes, con la ficha delante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ñade la pérdida y redondea a formatos que exista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10 % de pérdida por textura y limpieza: 9 × 1,1 = 9,9 l. Si el producto se vende en botes de 4 l, necesitas 3 botes (12 l). Vender 2 (8 l) dejaría la segunda mano a medi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ndimiento y consumo: la cuenta que se hace mal · Ejemplo resuelto: de la superficie a los botes, con la ficha delante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Anota de dónde sale cada númer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presupuesto escribe: «según ficha [marca] rev. [año]: 8-12 m²/l a 1 mano, 2 manos, 36 m² netos, +10 % pérdida». Si el cliente discute la cuenta, tienes la fuen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tres tiempos que el cliente confun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ficha aparecen hasta tres tiempos distintos, y el cliente suele oír «dos horas» y quedarse con uno solo. ]]></a:t>
            </a:r>
            <a:r>
              <a:rPr lang="en-US" b="1" strike="noStrike" sz="2100" spc="0" u="none" cap="none">
                <a:solidFill>
                  <a:srgbClr val="1B2438">
                    <a:alpha val="100000"/>
                  </a:srgbClr>
                </a:solidFill>
                <a:latin typeface="Calibri"/>
              </a:rPr>
              <a:t><![CDATA[Secado al tacto]]></a:t>
            </a:r>
            <a:r>
              <a:rPr lang="en-US" strike="noStrike" sz="2100" spc="0" u="none" cap="none">
                <a:solidFill>
                  <a:srgbClr val="1B2438">
                    <a:alpha val="100000"/>
                  </a:srgbClr>
                </a:solidFill>
                <a:latin typeface="Calibri"/>
              </a:rPr>
              <a:t><![CDATA[: se puede tocar sin dejar marca. ]]></a:t>
            </a:r>
            <a:r>
              <a:rPr lang="en-US" b="1" strike="noStrike" sz="2100" spc="0" u="none" cap="none">
                <a:solidFill>
                  <a:srgbClr val="1B2438">
                    <a:alpha val="100000"/>
                  </a:srgbClr>
                </a:solidFill>
                <a:latin typeface="Calibri"/>
              </a:rPr>
              <a:t><![CDATA[Repintable]]></a:t>
            </a:r>
            <a:r>
              <a:rPr lang="en-US" strike="noStrike" sz="2100" spc="0" u="none" cap="none">
                <a:solidFill>
                  <a:srgbClr val="1B2438">
                    <a:alpha val="100000"/>
                  </a:srgbClr>
                </a:solidFill>
                <a:latin typeface="Calibri"/>
              </a:rPr>
              <a:t><![CDATA[: admite la siguiente mano. ]]></a:t>
            </a:r>
            <a:r>
              <a:rPr lang="en-US" b="1" strike="noStrike" sz="2100" spc="0" u="none" cap="none">
                <a:solidFill>
                  <a:srgbClr val="1B2438">
                    <a:alpha val="100000"/>
                  </a:srgbClr>
                </a:solidFill>
                <a:latin typeface="Calibri"/>
              </a:rPr>
              <a:t><![CDATA[Curado completo]]></a:t>
            </a:r>
            <a:r>
              <a:rPr lang="en-US" strike="noStrike" sz="2100" spc="0" u="none" cap="none">
                <a:solidFill>
                  <a:srgbClr val="1B2438">
                    <a:alpha val="100000"/>
                  </a:srgbClr>
                </a:solidFill>
                <a:latin typeface="Calibri"/>
              </a:rPr>
              <a:t><![CDATA[: la película ha ganado sus propiedades mecánicas y resiste uso, limpieza o carga. Son momentos diferentes, y dar uso antes de curar es una de las reclamaciones más frecuen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tres tiempos que el cliente confun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esos tiempos dependen de ]]></a:t>
            </a:r>
            <a:r>
              <a:rPr lang="en-US" b="1" strike="noStrike" sz="2100" spc="0" u="none" cap="none">
                <a:solidFill>
                  <a:srgbClr val="1B2438">
                    <a:alpha val="100000"/>
                  </a:srgbClr>
                </a:solidFill>
                <a:latin typeface="Calibri"/>
              </a:rPr>
              <a:t><![CDATA[temperatura y humedad]]></a:t>
            </a:r>
            <a:r>
              <a:rPr lang="en-US" strike="noStrike" sz="2100" spc="0" u="none" cap="none">
                <a:solidFill>
                  <a:srgbClr val="1B2438">
                    <a:alpha val="100000"/>
                  </a:srgbClr>
                </a:solidFill>
                <a:latin typeface="Calibri"/>
              </a:rPr>
              <a:t><![CDATA[: una ficha suele escribirlos «a 23 °C y 50 % de humedad relativa». A 10 °C o con humedad alta, el repintado se alarga. Nunca cites un tiempo de memoria ni lo prometas para «hoy que hace frío»: lee la versión de la ficha y advierte de que el frío y la humedad lo empeor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tres tiempos que el cliente confunde]]></a:t>
            </a:r>
          </a:p>
        </p:txBody>
      </p:sp>
      <p:pic>
        <p:nvPicPr>
          <p:cNvPr id="3" name="" descr="Diagrama de una línea de tiempo con tres hitos: secado al tacto, repintable y curado completo, con una nota de regla de mostrador debajo">
            <a:hlinkClick r:id="rId3" tooltip="Diagrama de una línea de tiempo con tres hitos: secado al tacto, repintable y curado completo, con una nota de regla de mostrador debajo"/>
          </p:cNvPr>
          <p:cNvPicPr>
            <a:picLocks noChangeAspect="1"/>
          </p:cNvPicPr>
          <p:nvPr>
            <p:ph type="pic" idx="1"/>
          </p:nvPr>
        </p:nvPicPr>
        <p:blipFill>
          <a:blip r:embed="rId2"/>
          <a:stretch>
            <a:fillRect/>
          </a:stretch>
        </p:blipFill>
        <p:spPr>
          <a:xfrm>
            <a:off x="2781300" y="1257300"/>
            <a:ext cx="358140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cado, repintado y curado son tres momentos distintos, no uno. Los plazos concretos los fija cada ficha según temperatura y humedad; este diagrama es conceptual y no inventa tiemp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eer-una-ficha-tecnica-y-encontrar-sus-limites"/>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Ficha técnica no es ficha de seguridad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ficha técnica (TDS)]]></a:t>
            </a:r>
            <a:r>
              <a:rPr lang="en-US" strike="noStrike" sz="2100" spc="0" u="none" cap="none">
                <a:solidFill>
                  <a:srgbClr val="1B2438">
                    <a:alpha val="100000"/>
                  </a:srgbClr>
                </a:solidFill>
                <a:latin typeface="Calibri"/>
              </a:rPr>
              <a:t><![CDATA[ te dice cómo pintar. La ]]></a:t>
            </a:r>
            <a:r>
              <a:rPr lang="en-US" b="1" strike="noStrike" sz="2100" spc="0" u="none" cap="none">
                <a:solidFill>
                  <a:srgbClr val="1B2438">
                    <a:alpha val="100000"/>
                  </a:srgbClr>
                </a:solidFill>
                <a:latin typeface="Calibri"/>
              </a:rPr>
              <a:t><![CDATA[ficha de datos de seguridad (FDS/SDS)]]></a:t>
            </a:r>
            <a:r>
              <a:rPr lang="en-US" strike="noStrike" sz="2100" spc="0" u="none" cap="none">
                <a:solidFill>
                  <a:srgbClr val="1B2438">
                    <a:alpha val="100000"/>
                  </a:srgbClr>
                </a:solidFill>
                <a:latin typeface="Calibri"/>
              </a:rPr>
              <a:t><![CDATA[ te dice cómo ]]></a:t>
            </a:r>
            <a:r>
              <a:rPr lang="en-US" b="1" strike="noStrike" sz="2100" spc="0" u="none" cap="none">
                <a:solidFill>
                  <a:srgbClr val="1B2438">
                    <a:alpha val="100000"/>
                  </a:srgbClr>
                </a:solidFill>
                <a:latin typeface="Calibri"/>
              </a:rPr>
              <a:t><![CDATA[manejar el producto sin hacerte daño]]></a:t>
            </a:r>
            <a:r>
              <a:rPr lang="en-US" strike="noStrike" sz="2100" spc="0" u="none" cap="none">
                <a:solidFill>
                  <a:srgbClr val="1B2438">
                    <a:alpha val="100000"/>
                  </a:srgbClr>
                </a:solidFill>
                <a:latin typeface="Calibri"/>
              </a:rPr>
              <a:t><![CDATA[: composición de riesgo, pictogramas, equipo de protección, primeros auxilios, almacenamiento y qué hacer en caso de vertido. Son documentos distintos, con finalidades distintas, y se consultan en momentos distint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Ficha técnica no es ficha de seguridad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práctica: si la pregunta es de ]]></a:t>
            </a:r>
            <a:r>
              <a:rPr lang="en-US" b="1"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cuánto cunde, con qué se aplica, cuándo se repinta) → ficha técnica. Si la pregunta es de ]]></a:t>
            </a:r>
            <a:r>
              <a:rPr lang="en-US" b="1"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qué guantes, si es inflamable, cómo se guarda, qué hago si salpica a un ojo) → ficha de seguridad. Ninguna de las dos es el catálogo ni la etiqueta, que solo dicen qué es el producto y en qué formato se vende.]]></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TÉCNICA (TDS): rendimiento, dilución, manos, tiempos, soportes, condiciones. La usa quien va a pint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Ficha técnica no es ficha de seguridad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SEGURIDAD (FDS/SDS): peligros, EPI, ventilación, primeros auxilios, almacenamiento, residuos. La usa quien manipula y almacena; NO sustituye al plan de prevención del centr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TÁLOGO / ETIQUETA: referencia, formato, color, familia. Sirve para identificar y pedir, no para dar instrucciones de aplica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Ficha técnica no es ficha de seguridad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objeto enseña a LEER fichas con carácter general y con dos rendimientos verificados del catálogo público de la casa. Para dar instrucciones concretas de un producto hacen falta las ]]></a:t>
            </a:r>
            <a:r>
              <a:rPr lang="en-US" b="1" strike="noStrike" sz="2000" spc="0" u="none" cap="none">
                <a:solidFill>
                  <a:srgbClr val="1B2438">
                    <a:alpha val="100000"/>
                  </a:srgbClr>
                </a:solidFill>
                <a:latin typeface="Calibri"/>
              </a:rPr>
              <a:t><![CDATA[fichas técnicas y FDS vigentes]]></a:t>
            </a:r>
            <a:r>
              <a:rPr lang="en-US" strike="noStrike" sz="2000" spc="0" u="none" cap="none">
                <a:solidFill>
                  <a:srgbClr val="1B2438">
                    <a:alpha val="100000"/>
                  </a:srgbClr>
                </a:solidFill>
                <a:latin typeface="Calibri"/>
              </a:rPr>
              <a:t><![CDATA[ que la empresa facilite para sus referencias y mercado (ver §5.3 del plan). Sin ese documento en la mano, no se fijan diluciones, tiempos ni compatibilidades: se remite al técnic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Ficha técnica no es ficha de seguridad · Ejemplo resuelto: una consulta de mostrador, paso a paso, con la ficha delante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scucha y separa las pregunt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o pintar el garaje y que aguante coches». Detrás hay tres preguntas: ¿qué producto? (familia), ¿cuánto? (rendimiento y manos), ¿cuándo lo piso? (curado). No contestes la primera sin tener las tres en la cabez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Ficha técnica no es ficha de seguridad · Ejemplo resuelto: una consulta de mostrador, paso a paso, con la ficha delante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Identifica el producto y su fich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la referencia en el catálogo y abre SU ficha técnica. Comprueba que la versión de la ficha corresponde al bote que vas a vender (misma marca, mismo nombre). Si no la encuentras, no improvises el dato: pídesela a la cas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Ficha técnica no es ficha de seguridad · Ejemplo resuelto: una consulta de mostrador, paso a paso, con la ficha delante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ee soporte y condicion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Zona Condiciones: ¿admite hormigón? ¿interior o exterior? ¿rango de temperatura? Un producto de pared no vale para un suelo de garaje aunque el color sea el mismo. Si el soporte no está en la ficha, ese producto no 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Ficha técnica no es ficha de seguridad · Ejemplo resuelto: una consulta de mostrador, paso a paso, con la ficha delante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alcula con rendimiento y mano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Zona Datos técnicos: rendimiento a una mano y nº de manos. Superficie neta × manos ÷ rendimiento prudente + pérdida. Anota los números (usa la plantilla de una pantall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Ficha técnica no es ficha de seguridad · Ejemplo resuelto: una consulta de mostrador, paso a paso, con la ficha delante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visa del curado y de lo que NO promet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Zona Tiempos: «puedes andar mañana, pero para aparatar encima espera al curado completo que dice la ficha, y con frío más». Y lo que la ficha no cubre (una reparación de grietas estructurales, por ejemplo) se deriva al técnico: no se vende como resuel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ectura de fich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egunta de un cliente con la zona de la ficha (o el documento) que la 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uántos botes necesito para esta pared?»]]></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 doy la segunda mano y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uedo pintarlo con la que está cayendo fuer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guantes tengo que usar?»]]></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a directo sobre el yeso o llevo imprima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te es el bote que pedí ayer?»]]></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iempos: repintable (no confundir con secado al tact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diciones: temperatura y humedad mín./máx.]]></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icha de seguridad (FDS), no la ficha técnic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paración: soportes admisibles e imprimación compatible]]></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Identificación: referencia, versión y fecha de la ficha]]></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Datos técnicos: rendimiento (m²/l) y nº de man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ectura de fich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calcular material con la ficha delante, del primero al últim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er el rendimiento y elegir un valor prudente del rang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ultiplicar por las manos que pide la fich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lcular la superficie neta (bruta menos hueco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ividir por el rendimiento y añadir la pérdida justificad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dondear a los formatos que existen y anotar la fu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ectura de fich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ed neta de 36 m². La ficha declara «8-12 m²/l a una mano» y pide dos manos. Calculas con el valor prudente del rango (8 m²/l) y añades un 10 % de pérdida. El producto se vende en botes de 4 l. ¿Cuántos botes vendes? Responde solo con el númer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botes de 4 l): _____________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ectura de fich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escribe estas cinco frases al cliente. Marca las que NO se sostienen con lo que una ficha técnica permite afirma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te producto rinde 8-12 m²/l a una mano según su ficha; para tu pared calculo con 8 para no quedarme cort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ca en dos horas y ya lo puedes limpiar igual, da igual la temperatura»]]></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e paso la ficha de seguridad para el rendimiento y los litr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ecesitas 3 botes: he contado dos manos, los huecos restados y un 10 % de pérdid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e dato de repintado lo confirmo en la ficha revisada de este año, no de memori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ectura de fich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gas a calcular material para una fachada y una pared interior. El catálogo de la casa declara 5 m²/l para la pintura de fachada y 8-12 m²/l para un siloxánico. ¿Qué enfoque es el correc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sar 12 m²/l para todo, porque es el número más grande y así no sobra producto]]></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icar el rendimiento de la ficha de CADA producto y, dentro de su rango, el valor prudente: para la fachada, 5 m²/l; para el siloxánico, empezar por 8 m²/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morizar «10 m²/l» y usarlo siempre, que es lo habitual]]></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 al cliente cuántos botes quiere y ajustar el cálculo a esa cif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ectura de fich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saber qué equipo de protección usar con un disolvente, consulto la ficha técnica del produ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ectura de fich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según el documento donde lo busca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icha técnica (TD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icha de seguridad (FDS)]]></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tálogo / etique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ndimiento en m²/l a una man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ctograma de inflamabilidad]]></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ferencia y formato del bo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iempo de repint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é hacer si salpica a un oj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lor y acabado que se vend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lectura de fichas · Memoria: zona de la ficha y para qué sir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técn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dimiento, espesor, nº de m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eratura y humedad de 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do, repintado, cu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s e imprimación compat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til admitido y di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versión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ectura de fichas · Memoria: zona de la ficha y para qué sirve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leer-una-ficha-tecnica-y-encontrar-sus-limites"/>
              </a:rPr>
              <a:t><![CDATA[Abrir el juego en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ectura de fichas · Tarjetas rápidas de ficha técnica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endimiento o consumo para calcular bot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ectura de fichas · Tarjetas rápidas de ficha técnica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ndimiento (m²/l) de la ficha; consumo (l/m²) es su inverso. Consume = 1 / rendimien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ectura de fichas · Tarjetas rápidas de ficha técnica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ficha dice 8-12 m²/l. ¿Con qué valor calcul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ectura de fichas · Tarjetas rápidas de ficha técnica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prudente (8) para no quedarte corto; el 12 es el mejor caso sobre pared lisa e imprima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ectura de fichas · Tarjetas rápidas de ficha técnica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co al tacto» significa que ya se puede limpi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ectura de fichas · Tarjetas rápidas de ficha técnica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co al tacto ≠ curado. Limpiar o cargar exige el curado completo de la fich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ectura de fichas · Tarjetas rápidas de ficha técnica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miro el equipo de protec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ectura de fichas · Tarjetas rápidas de ficha técnica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ficha de seguridad (FDS), no en la técnica. Y el plan de prevención del centro man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ectura de fichas · Tarjetas rápidas de ficha técnica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tiempo de secado vale igual en enero que en agos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ectura de fichas · Tarjetas rápidas de ficha técnica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os tiempos de ficha son a una temperatura y humedad dadas; el frío y la humedad los alarg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ectura de fichas · Tarjetas rápidas de ficha técnica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noto al dar un cálculo al clien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ectura de fichas · Tarjetas rápidas de ficha técnica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rca y versión de la ficha, rendimiento usado, manos, superficie neta y pérdida. La fuen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ectura de fich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e traen la ficha de un esmalte al agua con «10-14 m²/l a una mano, repintable a las 4-6 h, curado a los 7 días, aplicar entre 5 y 35 °C». Un cliente quiere pintar una barandilla en el exterior un día de 3 °C y pregunta si puede usarla (apoyar cosas) al día siguiente. Con los datos de esa ficha, ¿qué le respondes y qué NO le prometes? Escribe la respuesta en dos frases, como se la dirías en el mostrado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Compara la temperatura de aplicación (5-35 °C) con los 3 °C del día, y distingue repintado (horas) de curado (7 días). No inventes un plazo: usa solo lo que trae la ficha y señala lo que queda fuer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plantilla del mostra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rime o guarda esta plantilla y tenla abierta al calcular. Sirve para cualquier producto: solo cambia los datos que saques de su fich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tilla de cálculo y acotación a partir de la ficha técn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162175"/>
                <a:gridCol w="3038475"/>
                <a:gridCol w="2914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on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y referencia del b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 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sión de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y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becera o pie de la TD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dimiento u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concreto (prud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técnicos de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º que pide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técnicos / 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n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uta menos hue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 d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tilla de cálculo y acotación a partir de la ficha técn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162175"/>
                <a:gridCol w="3038475"/>
                <a:gridCol w="2914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on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justificado (textura, abs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do / repintado / cu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Tiempos, con su tempera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ngo de temp. y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O prom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ficha no c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acotación hon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técnica (TDS) dice cómo se aplica y cuánto rinde; la ficha de seguridad (FDS) dice cómo manipularla sin riesgo; el catálogo/etiqueta dice qué es. Son tres documento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dimiento (m²/l) y consumo (l/m²) son inversos. Calcula con el valor prudente del rango de la ficha, cuenta las manos que pide y añade una pérdida justificad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cado al tacto, repintado y curado son tres tiempos distintos, siempre ligados a una temperatura y humedad: el frío y la humedad los empeora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ta siempre la versión y la fecha de la ficha; si la ficha y la etiqueta no cuadran, no decidas tú: remite al técnic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la ficha vigente del producto concreto delante, no se fijan diluciones, tiempos ni compatibilidades: se enseña a consultar, no a promete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qué zona de la ficha está el dato que me piden: rendimiento, tiempo, condición o seguridad?]]></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y calculando con el rendimiento de ESTE producto o con un número memorizado?]]></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contado las manos y la pérdida, o solo la superficie bruta?]]></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empo que cito es de secado, de repintado o de curado, y a qué temperatura?]]></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voy a prometer está en la ficha, o debería derivar al técnico o a la FD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ir una ficha técnica y señalar en menos de un minuto su rendimiento, sus manos, sus tiempos y sus condicion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litros y botes de un trabajo con los datos de la ficha, mostrando de dónde sale cada númer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a pregunta de aplicación (TDS) de una de riesgo (FDS) y derivar la segunda al documento y al plan de prevención correct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eer la ficha sin prometer de má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8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eer la ficha sin prometer de má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sabes dónde está cada dato, calculas con el rendimiento de la ficha y no confundes la técnica con la seguridad. Llévalo una semana con una ficha real delante y apunta lo que no encontrast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eer la ficha sin prometer de má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dos cosas: la anatomía de la ficha (qué dato vive en cada zona) y la diferencia entre rendimiento y consumo, y entre secado/repintado/curado. Los tropiezos habituales son calcular con un número memorizado y prometer un curado que la ficha no fij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eer-una-ficha-tecnica-y-encontrar-sus-limites"/>
              </a:rPr>
              <a:t><![CDATA[Leer una ficha técnica y encontrar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valuar el estado de un soporte antes de pintar]]></a:t>
            </a:r>
            <a:r>
              <a:rPr lang="en-US" strike="noStrike" sz="2100" spc="0" u="none" cap="none">
                <a:solidFill>
                  <a:srgbClr val="1B2438">
                    <a:alpha val="100000"/>
                  </a:srgbClr>
                </a:solidFill>
                <a:latin typeface="Calibri"/>
              </a:rPr>
              <a:t><![CDATA[ (JUL-C04-O02). Ya sabes leer lo que el producto rinde; el siguiente paso es saber si el soporte sobre el que lo vas a aplicar lo admite, porque ninguna ficha compensa una preparación mal hech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2026-10-31T04:01:39Z</dcterms:created>
  <dcterms:modified xsi:type="dcterms:W3CDTF">2026-10-31T04:01:39Z</dcterms:modified>
  <dc:title>Leer una ficha técnica y encontrar sus límites</dc:title>
  <dc:description>Presentación editable del OA «Leer una ficha técnica y encontrar sus límites». Enlace: https://pinturasespecializadas.lumbre.lat/object/leer-una-ficha-tecnica-y-encontrar-sus-limites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